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037" r:id="rId2"/>
    <p:sldId id="610" r:id="rId3"/>
    <p:sldId id="2050" r:id="rId4"/>
    <p:sldId id="2051" r:id="rId5"/>
    <p:sldId id="2052" r:id="rId6"/>
    <p:sldId id="2038" r:id="rId7"/>
    <p:sldId id="2039" r:id="rId8"/>
    <p:sldId id="2040" r:id="rId9"/>
    <p:sldId id="2042" r:id="rId10"/>
    <p:sldId id="2041" r:id="rId11"/>
    <p:sldId id="2031" r:id="rId12"/>
    <p:sldId id="2043" r:id="rId13"/>
    <p:sldId id="2048" r:id="rId14"/>
    <p:sldId id="597" r:id="rId15"/>
    <p:sldId id="2044" r:id="rId16"/>
    <p:sldId id="2045" r:id="rId17"/>
    <p:sldId id="2035" r:id="rId18"/>
    <p:sldId id="2046" r:id="rId19"/>
    <p:sldId id="2047" r:id="rId20"/>
    <p:sldId id="2049" r:id="rId21"/>
    <p:sldId id="608" r:id="rId22"/>
    <p:sldId id="2059" r:id="rId23"/>
    <p:sldId id="2060" r:id="rId24"/>
    <p:sldId id="2061" r:id="rId25"/>
    <p:sldId id="2062" r:id="rId26"/>
    <p:sldId id="2054" r:id="rId27"/>
    <p:sldId id="2033" r:id="rId28"/>
    <p:sldId id="582" r:id="rId29"/>
    <p:sldId id="587" r:id="rId30"/>
    <p:sldId id="588" r:id="rId31"/>
    <p:sldId id="2034" r:id="rId32"/>
    <p:sldId id="2056" r:id="rId33"/>
    <p:sldId id="583" r:id="rId34"/>
    <p:sldId id="2036" r:id="rId35"/>
    <p:sldId id="2058" r:id="rId36"/>
    <p:sldId id="2057" r:id="rId37"/>
    <p:sldId id="2063" r:id="rId38"/>
    <p:sldId id="2064" r:id="rId39"/>
    <p:sldId id="2065" r:id="rId40"/>
    <p:sldId id="2025" r:id="rId41"/>
  </p:sldIdLst>
  <p:sldSz cx="9144000" cy="5143500" type="screen16x9"/>
  <p:notesSz cx="6845300" cy="93964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0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800"/>
    <a:srgbClr val="D49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55"/>
    <p:restoredTop sz="37027"/>
  </p:normalViewPr>
  <p:slideViewPr>
    <p:cSldViewPr snapToObjects="1">
      <p:cViewPr varScale="1">
        <p:scale>
          <a:sx n="90" d="100"/>
          <a:sy n="90" d="100"/>
        </p:scale>
        <p:origin x="6096" y="184"/>
      </p:cViewPr>
      <p:guideLst>
        <p:guide orient="horz" pos="323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5" d="100"/>
        <a:sy n="135" d="100"/>
      </p:scale>
      <p:origin x="0" y="2080"/>
    </p:cViewPr>
  </p:sorterViewPr>
  <p:notesViewPr>
    <p:cSldViewPr snapToObjects="1">
      <p:cViewPr>
        <p:scale>
          <a:sx n="75" d="100"/>
          <a:sy n="75" d="100"/>
        </p:scale>
        <p:origin x="-1404" y="570"/>
      </p:cViewPr>
      <p:guideLst>
        <p:guide orient="horz" pos="2960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McKeown" userId="13967104_tp_dropbox" providerId="OAuth2" clId="{7E8AD208-08E7-A14E-A681-931CDF18937C}"/>
    <pc:docChg chg="custSel addSld modSld sldOrd">
      <pc:chgData name="Nick McKeown" userId="13967104_tp_dropbox" providerId="OAuth2" clId="{7E8AD208-08E7-A14E-A681-931CDF18937C}" dt="2020-04-28T16:35:27.712" v="3" actId="7634"/>
      <pc:docMkLst>
        <pc:docMk/>
      </pc:docMkLst>
      <pc:sldChg chg="addSp">
        <pc:chgData name="Nick McKeown" userId="13967104_tp_dropbox" providerId="OAuth2" clId="{7E8AD208-08E7-A14E-A681-931CDF18937C}" dt="2020-04-28T16:35:27.712" v="3" actId="7634"/>
        <pc:sldMkLst>
          <pc:docMk/>
          <pc:sldMk cId="358083682" sldId="2060"/>
        </pc:sldMkLst>
        <pc:inkChg chg="add">
          <ac:chgData name="Nick McKeown" userId="13967104_tp_dropbox" providerId="OAuth2" clId="{7E8AD208-08E7-A14E-A681-931CDF18937C}" dt="2020-04-28T16:35:27.712" v="3" actId="7634"/>
          <ac:inkMkLst>
            <pc:docMk/>
            <pc:sldMk cId="358083682" sldId="2060"/>
            <ac:inkMk id="4" creationId="{B9B54FB0-6909-9F41-AD95-868D93DC78DA}"/>
          </ac:inkMkLst>
        </pc:inkChg>
      </pc:sldChg>
      <pc:sldChg chg="new">
        <pc:chgData name="Nick McKeown" userId="13967104_tp_dropbox" providerId="OAuth2" clId="{7E8AD208-08E7-A14E-A681-931CDF18937C}" dt="2020-04-28T15:46:53.962" v="0" actId="680"/>
        <pc:sldMkLst>
          <pc:docMk/>
          <pc:sldMk cId="1068291315" sldId="2066"/>
        </pc:sldMkLst>
      </pc:sldChg>
      <pc:sldChg chg="add ord">
        <pc:chgData name="Nick McKeown" userId="13967104_tp_dropbox" providerId="OAuth2" clId="{7E8AD208-08E7-A14E-A681-931CDF18937C}" dt="2020-04-28T15:47:08.192" v="2" actId="1076"/>
        <pc:sldMkLst>
          <pc:docMk/>
          <pc:sldMk cId="1678008356" sldId="2067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>
            <a:extLst>
              <a:ext uri="{FF2B5EF4-FFF2-40B4-BE49-F238E27FC236}">
                <a16:creationId xmlns:a16="http://schemas.microsoft.com/office/drawing/2014/main" id="{2694F237-4635-9E40-A9C0-4F58F1ACB69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7507" name="Rectangle 3">
            <a:extLst>
              <a:ext uri="{FF2B5EF4-FFF2-40B4-BE49-F238E27FC236}">
                <a16:creationId xmlns:a16="http://schemas.microsoft.com/office/drawing/2014/main" id="{4933FD7A-F7E9-8A4E-A51C-547E0264286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6675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D57D31B1-A3BA-E341-991C-1A9B5ED412D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4925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7509" name="Rectangle 5">
            <a:extLst>
              <a:ext uri="{FF2B5EF4-FFF2-40B4-BE49-F238E27FC236}">
                <a16:creationId xmlns:a16="http://schemas.microsoft.com/office/drawing/2014/main" id="{101C2EFC-4101-A846-97F6-6E9BFB251CD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6675" y="8924925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7224003-4BBE-E840-9010-F13EB27404C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9T15:14:44.0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21861 12170 24575,'-61'2'0,"0"0"0,0 0 0,10 0 0,-1-1 0,-1 1 0,-1-1 0,-3 1 0,0-1 0,-2 1 0,-1 0 0,7 0 0,-2 1 0,0 0 0,-2 0 0,0 1 0,3 0 0,0 0 0,-2 0 0,0 0 0,-1 1 0,-1-1 0,-4 1 0,-1 1 0,-1-1 0,0 1 0,-2 0 0,0-1 0,11 0 0,-2 0 0,1 0 0,-2 0 0,1 0 0,-1 0 0,0 0 0,0 0 0,-1 0 0,-1 1 0,0-1 0,1 1 0,-2-1 0,1 1 0,0 0 0,-1-1 0,-1 1 0,-1 1 0,0-1 0,0 0 0,0 1 0,-1-1 0,1 1 0,-1-1-547,6 0 1,0 0 0,-1 0 0,1 0 0,-1 1 0,0-1 0,0 0 0,0 1-1,0-1 1,-1 1 0,-1 0 0,1 0 0,-1 0 0,1 0 0,-1 0 0,0 1 0,0-1-1,0 1 547,-1 0 0,1 0 0,-1 1 0,0-1 0,0 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BF3560BE-F5CF-5444-A80E-9490271AF45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A1B3D231-88DD-9D4E-89ED-B585C2BD164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76675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4AE51DA4-2E86-3A4A-BB30-6E87CC97DED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2100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6715641E-60AA-9B42-A9F3-BC93FCF1D45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4213" y="4464050"/>
            <a:ext cx="54768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6262" name="Rectangle 6">
            <a:extLst>
              <a:ext uri="{FF2B5EF4-FFF2-40B4-BE49-F238E27FC236}">
                <a16:creationId xmlns:a16="http://schemas.microsoft.com/office/drawing/2014/main" id="{1555EE10-A825-D646-84C2-B75C8145E2F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4925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3" name="Rectangle 7">
            <a:extLst>
              <a:ext uri="{FF2B5EF4-FFF2-40B4-BE49-F238E27FC236}">
                <a16:creationId xmlns:a16="http://schemas.microsoft.com/office/drawing/2014/main" id="{B2D83ECF-0172-E640-9B9E-A7E3552DEE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6675" y="8924925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844DEB0E-AF7D-3048-8805-60F1911FB7A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Times New Roman" pitchFamily="-65" charset="0"/>
        <a:ea typeface="ＭＳ Ｐゴシック" charset="0"/>
        <a:cs typeface="Times New Roman" pitchFamily="-65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Times New Roman" pitchFamily="-65" charset="0"/>
        <a:cs typeface="Times New Roman" pitchFamily="-65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Times New Roman" pitchFamily="-65" charset="0"/>
        <a:cs typeface="Times New Roman" pitchFamily="-65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Times New Roman" pitchFamily="-65" charset="0"/>
        <a:cs typeface="Times New Roman" pitchFamily="-65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Times New Roman" pitchFamily="-65" charset="0"/>
        <a:cs typeface="Times New Roman" pitchFamily="-65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>
            <a:extLst>
              <a:ext uri="{FF2B5EF4-FFF2-40B4-BE49-F238E27FC236}">
                <a16:creationId xmlns:a16="http://schemas.microsoft.com/office/drawing/2014/main" id="{BAB4E85C-1F65-F14B-A803-B2297F53FDB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/>
              <a:t>04/03/18</a:t>
            </a:r>
          </a:p>
        </p:txBody>
      </p:sp>
      <p:sp>
        <p:nvSpPr>
          <p:cNvPr id="19459" name="Rectangle 8">
            <a:extLst>
              <a:ext uri="{FF2B5EF4-FFF2-40B4-BE49-F238E27FC236}">
                <a16:creationId xmlns:a16="http://schemas.microsoft.com/office/drawing/2014/main" id="{140F49DD-5D33-CD44-BC30-6E366ED2BF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SzPct val="100000"/>
            </a:pPr>
            <a:fld id="{7D497164-C904-E44F-BF27-0D6F07A67EA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SzPct val="100000"/>
              </a:pPr>
              <a:t>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0" name="Text Box 1">
            <a:extLst>
              <a:ext uri="{FF2B5EF4-FFF2-40B4-BE49-F238E27FC236}">
                <a16:creationId xmlns:a16="http://schemas.microsoft.com/office/drawing/2014/main" id="{CC411B7F-C770-264F-82B4-8F4AAB50AC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1" name="Text Box 2">
            <a:extLst>
              <a:ext uri="{FF2B5EF4-FFF2-40B4-BE49-F238E27FC236}">
                <a16:creationId xmlns:a16="http://schemas.microsoft.com/office/drawing/2014/main" id="{3F1E2DC3-B740-FE4A-BBC9-56D0037DF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389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742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78FA6-4838-6241-99A5-C6145AD4A2C5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4298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Uniform is the most benign traffic pattern.</a:t>
            </a:r>
          </a:p>
          <a:p>
            <a:r>
              <a:rPr lang="en-US" dirty="0"/>
              <a:t>Poisson is the most benign arrival process.</a:t>
            </a:r>
          </a:p>
          <a:p>
            <a:r>
              <a:rPr lang="en-US" dirty="0"/>
              <a:t>Yet, HOL blocking limits IQ to only 58.6%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78FA6-4838-6241-99A5-C6145AD4A2C5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6652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6113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78FA6-4838-6241-99A5-C6145AD4A2C5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0756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5773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5043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78FA6-4838-6241-99A5-C6145AD4A2C5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544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4007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587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43751940-9CAE-D94A-8F48-2F1F08D22BB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0E14C63A-11BD-3A41-A304-EE52A88AB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94DF9B65-410A-144B-BA10-27A3CE647B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0A68C51B-E32E-D149-A110-68B49C9A7578}" type="slidenum">
              <a:rPr lang="en-US" altLang="en-US" sz="1200"/>
              <a:pPr algn="r"/>
              <a:t>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033021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2090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78FA6-4838-6241-99A5-C6145AD4A2C5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6275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093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Uniform is the most benign traffic pattern.</a:t>
            </a:r>
          </a:p>
          <a:p>
            <a:r>
              <a:rPr lang="en-US" dirty="0"/>
              <a:t>Poisson is the most benign arrival process.</a:t>
            </a:r>
          </a:p>
          <a:p>
            <a:r>
              <a:rPr lang="en-US" dirty="0"/>
              <a:t>Yet, HOL blocking limits IQ to only 58.6%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78FA6-4838-6241-99A5-C6145AD4A2C5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9495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78FA6-4838-6241-99A5-C6145AD4A2C5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9691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3153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78FA6-4838-6241-99A5-C6145AD4A2C5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4173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78FA6-4838-6241-99A5-C6145AD4A2C5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367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78FA6-4838-6241-99A5-C6145AD4A2C5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3262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78FA6-4838-6241-99A5-C6145AD4A2C5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391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96996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78FA6-4838-6241-99A5-C6145AD4A2C5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4657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8940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78FA6-4838-6241-99A5-C6145AD4A2C5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496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78FA6-4838-6241-99A5-C6145AD4A2C5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446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69913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78FA6-4838-6241-99A5-C6145AD4A2C5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99803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78FA6-4838-6241-99A5-C6145AD4A2C5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45681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2221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1549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8886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124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1759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7144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5485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1</a:t>
            </a:r>
            <a:r>
              <a:rPr lang="en-US" baseline="30000" dirty="0"/>
              <a:t>st</a:t>
            </a:r>
            <a:r>
              <a:rPr lang="en-US" dirty="0"/>
              <a:t> column of the example is “oversubscribed” to output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0023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570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224DDA2E-56B4-9046-AFAB-68D0F921E7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E6340A-C286-D14B-87B3-E30F2E3842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6128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D8D953CB-5CBB-8046-8FC5-44F5ACEBB26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48F6BE-35C0-FA45-8A15-123639A4F2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9950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1F9892FF-4EF7-2543-A847-02C58EDABD1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F13EFA-2572-164D-B51D-1447E74E56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5586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7866"/>
            <a:ext cx="8226425" cy="112990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C094F388-7CF0-7B4C-A150-49387568578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FE0DE3-804F-2440-971F-D9D452A97F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642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8ECB71CC-0BDC-F746-AD73-8FA97C96CD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28B5F4-9676-1D47-98AA-AF6FFDAECE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3494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5289E998-D78E-F244-AFAB-CC1A4CC3018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1C77D2-228A-4F42-BF6E-07454FB63B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19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19BD1FE2-C3E1-DA44-BA3C-64F304DCED8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05EC0-BAF3-DD41-AE64-E40F5DF1FE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907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63C34B89-03EA-BC40-9B34-2ABBADE5EAD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FDCE43-CAD3-B84C-852A-F1847C8700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572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BE788F69-EC91-B84C-8403-2ABA504706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62F1D9-FE34-B347-A00E-420F037BCE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236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19D8B5C0-54D7-9246-B282-02FFF8FC5AE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6F5D1F-6A54-A841-AD98-E6EEE94920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80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76E02432-B604-FC4B-9F08-2A9EE15BA21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FCE479-595E-1343-80CF-73F947F281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760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106011FB-1045-664D-8F6B-5D02FC1C4A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B6C387-AE83-E649-9C87-A167A90171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8247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925F1F4-0FFF-9047-BEFF-F73138348E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F19F728-B02C-0D43-8DC9-0A68943AE7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6EEB84BA-B030-4442-A3BD-32FECA640C2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62513"/>
            <a:ext cx="21336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7624CA75-ABB7-7348-AB8B-4341FCBA53D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000CC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000CC"/>
          </a:solidFill>
          <a:latin typeface="Arial" pitchFamily="-65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000CC"/>
          </a:solidFill>
          <a:latin typeface="Arial" pitchFamily="-65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000CC"/>
          </a:solidFill>
          <a:latin typeface="Arial" pitchFamily="-65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000CC"/>
          </a:solidFill>
          <a:latin typeface="Arial" pitchFamily="-65" charset="0"/>
          <a:ea typeface="ＭＳ Ｐゴシック" charset="-128"/>
          <a:cs typeface="ＭＳ Ｐゴシック" charset="-128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rgbClr val="0000CC"/>
          </a:solidFill>
          <a:latin typeface="Arial" pitchFamily="-65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rgbClr val="0000CC"/>
          </a:solidFill>
          <a:latin typeface="Arial" pitchFamily="-65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rgbClr val="0000CC"/>
          </a:solidFill>
          <a:latin typeface="Arial" pitchFamily="-65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rgbClr val="0000CC"/>
          </a:solidFill>
          <a:latin typeface="Arial" pitchFamily="-65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SzPct val="75000"/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SzPct val="75000"/>
        <a:buFont typeface="Wingdings" pitchFamily="2" charset="2"/>
        <a:buChar char="Ø"/>
        <a:defRPr sz="2100">
          <a:solidFill>
            <a:srgbClr val="0000CC"/>
          </a:solidFill>
          <a:latin typeface="+mn-lt"/>
          <a:ea typeface="ＭＳ Ｐゴシック" pitchFamily="-65" charset="-128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ＭＳ Ｐゴシック" pitchFamily="-65" charset="-128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pitchFamily="-65" charset="-128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pitchFamily="-65" charset="-128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pitchFamily="-65" charset="-128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pitchFamily="-65" charset="-128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0.png"/><Relationship Id="rId21" Type="http://schemas.openxmlformats.org/officeDocument/2006/relationships/image" Target="../media/image24.png"/><Relationship Id="rId7" Type="http://schemas.openxmlformats.org/officeDocument/2006/relationships/image" Target="../media/image10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0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0.png"/><Relationship Id="rId9" Type="http://schemas.openxmlformats.org/officeDocument/2006/relationships/image" Target="../media/image120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DDE4D2E0-A21D-CA44-AEC0-3EE7C0B69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188" y="0"/>
            <a:ext cx="2944812" cy="514350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1800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6E7999AD-B9A7-6F4B-8320-A09B1E0F718E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-76200" y="2190750"/>
            <a:ext cx="6275388" cy="1428750"/>
          </a:xfrm>
        </p:spPr>
        <p:txBody>
          <a:bodyPr lIns="50760" tIns="50760" rIns="99090" bIns="50760"/>
          <a:lstStyle/>
          <a:p>
            <a:pPr marL="28575" indent="0" algn="ctr" eaLnBrk="1" hangingPunct="1">
              <a:buFont typeface="Arial" panose="020B0604020202020204" pitchFamily="34" charset="0"/>
              <a:buNone/>
              <a:tabLst>
                <a:tab pos="28575" algn="l"/>
                <a:tab pos="114300" algn="l"/>
                <a:tab pos="457200" algn="l"/>
                <a:tab pos="800100" algn="l"/>
                <a:tab pos="1143000" algn="l"/>
                <a:tab pos="1485900" algn="l"/>
                <a:tab pos="1828800" algn="l"/>
                <a:tab pos="2171700" algn="l"/>
                <a:tab pos="2514600" algn="l"/>
                <a:tab pos="2857500" algn="l"/>
                <a:tab pos="3200400" algn="l"/>
                <a:tab pos="3543300" algn="l"/>
                <a:tab pos="3886200" algn="l"/>
                <a:tab pos="4229100" algn="l"/>
                <a:tab pos="4572000" algn="l"/>
                <a:tab pos="4914900" algn="l"/>
                <a:tab pos="5257800" algn="l"/>
                <a:tab pos="5600700" algn="l"/>
                <a:tab pos="5943600" algn="l"/>
                <a:tab pos="6286500" algn="l"/>
                <a:tab pos="6629400" algn="l"/>
              </a:tabLst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Lecture 6: Switching</a:t>
            </a:r>
          </a:p>
          <a:p>
            <a:pPr marL="28575" indent="0" algn="ctr" eaLnBrk="1" hangingPunct="1">
              <a:buFont typeface="Arial" panose="020B0604020202020204" pitchFamily="34" charset="0"/>
              <a:buNone/>
              <a:tabLst>
                <a:tab pos="28575" algn="l"/>
                <a:tab pos="114300" algn="l"/>
                <a:tab pos="457200" algn="l"/>
                <a:tab pos="800100" algn="l"/>
                <a:tab pos="1143000" algn="l"/>
                <a:tab pos="1485900" algn="l"/>
                <a:tab pos="1828800" algn="l"/>
                <a:tab pos="2171700" algn="l"/>
                <a:tab pos="2514600" algn="l"/>
                <a:tab pos="2857500" algn="l"/>
                <a:tab pos="3200400" algn="l"/>
                <a:tab pos="3543300" algn="l"/>
                <a:tab pos="3886200" algn="l"/>
                <a:tab pos="4229100" algn="l"/>
                <a:tab pos="4572000" algn="l"/>
                <a:tab pos="4914900" algn="l"/>
                <a:tab pos="5257800" algn="l"/>
                <a:tab pos="5600700" algn="l"/>
                <a:tab pos="5943600" algn="l"/>
                <a:tab pos="6286500" algn="l"/>
                <a:tab pos="6629400" algn="l"/>
              </a:tabLst>
            </a:pPr>
            <a:r>
              <a:rPr lang="en-US" altLang="en-US" sz="1800" dirty="0">
                <a:ea typeface="ＭＳ Ｐゴシック" panose="020B0600070205080204" pitchFamily="34" charset="-128"/>
              </a:rPr>
              <a:t>Nick McKeown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F9B9EF75-4F41-8047-B1C6-CDD07B302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3" y="361950"/>
            <a:ext cx="1935162" cy="193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6" name="Rectangle 4">
            <a:extLst>
              <a:ext uri="{FF2B5EF4-FFF2-40B4-BE49-F238E27FC236}">
                <a16:creationId xmlns:a16="http://schemas.microsoft.com/office/drawing/2014/main" id="{EEAB85EF-009C-1A4D-88A5-4EF1E2706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" y="528638"/>
            <a:ext cx="51022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8620" tIns="28620" rIns="67500" bIns="28620" anchor="ctr">
            <a:spAutoFit/>
          </a:bodyPr>
          <a:lstStyle>
            <a:lvl1pPr marL="12700">
              <a:tabLst>
                <a:tab pos="12700" algn="l"/>
                <a:tab pos="469900" algn="l"/>
                <a:tab pos="927100" algn="l"/>
                <a:tab pos="1384300" algn="l"/>
                <a:tab pos="1841500" algn="l"/>
                <a:tab pos="2298700" algn="l"/>
                <a:tab pos="2755900" algn="l"/>
                <a:tab pos="3213100" algn="l"/>
                <a:tab pos="3670300" algn="l"/>
                <a:tab pos="4127500" algn="l"/>
                <a:tab pos="4584700" algn="l"/>
                <a:tab pos="5041900" algn="l"/>
                <a:tab pos="5499100" algn="l"/>
                <a:tab pos="5956300" algn="l"/>
                <a:tab pos="6413500" algn="l"/>
                <a:tab pos="6870700" algn="l"/>
                <a:tab pos="7327900" algn="l"/>
                <a:tab pos="7785100" algn="l"/>
                <a:tab pos="8242300" algn="l"/>
                <a:tab pos="8699500" algn="l"/>
                <a:tab pos="91567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12700" algn="l"/>
                <a:tab pos="469900" algn="l"/>
                <a:tab pos="927100" algn="l"/>
                <a:tab pos="1384300" algn="l"/>
                <a:tab pos="1841500" algn="l"/>
                <a:tab pos="2298700" algn="l"/>
                <a:tab pos="2755900" algn="l"/>
                <a:tab pos="3213100" algn="l"/>
                <a:tab pos="3670300" algn="l"/>
                <a:tab pos="4127500" algn="l"/>
                <a:tab pos="4584700" algn="l"/>
                <a:tab pos="5041900" algn="l"/>
                <a:tab pos="5499100" algn="l"/>
                <a:tab pos="5956300" algn="l"/>
                <a:tab pos="6413500" algn="l"/>
                <a:tab pos="6870700" algn="l"/>
                <a:tab pos="7327900" algn="l"/>
                <a:tab pos="7785100" algn="l"/>
                <a:tab pos="8242300" algn="l"/>
                <a:tab pos="8699500" algn="l"/>
                <a:tab pos="91567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12700" algn="l"/>
                <a:tab pos="469900" algn="l"/>
                <a:tab pos="927100" algn="l"/>
                <a:tab pos="1384300" algn="l"/>
                <a:tab pos="1841500" algn="l"/>
                <a:tab pos="2298700" algn="l"/>
                <a:tab pos="2755900" algn="l"/>
                <a:tab pos="3213100" algn="l"/>
                <a:tab pos="3670300" algn="l"/>
                <a:tab pos="4127500" algn="l"/>
                <a:tab pos="4584700" algn="l"/>
                <a:tab pos="5041900" algn="l"/>
                <a:tab pos="5499100" algn="l"/>
                <a:tab pos="5956300" algn="l"/>
                <a:tab pos="6413500" algn="l"/>
                <a:tab pos="6870700" algn="l"/>
                <a:tab pos="7327900" algn="l"/>
                <a:tab pos="7785100" algn="l"/>
                <a:tab pos="8242300" algn="l"/>
                <a:tab pos="8699500" algn="l"/>
                <a:tab pos="91567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12700" algn="l"/>
                <a:tab pos="469900" algn="l"/>
                <a:tab pos="927100" algn="l"/>
                <a:tab pos="1384300" algn="l"/>
                <a:tab pos="1841500" algn="l"/>
                <a:tab pos="2298700" algn="l"/>
                <a:tab pos="2755900" algn="l"/>
                <a:tab pos="3213100" algn="l"/>
                <a:tab pos="3670300" algn="l"/>
                <a:tab pos="4127500" algn="l"/>
                <a:tab pos="4584700" algn="l"/>
                <a:tab pos="5041900" algn="l"/>
                <a:tab pos="5499100" algn="l"/>
                <a:tab pos="5956300" algn="l"/>
                <a:tab pos="6413500" algn="l"/>
                <a:tab pos="6870700" algn="l"/>
                <a:tab pos="7327900" algn="l"/>
                <a:tab pos="7785100" algn="l"/>
                <a:tab pos="8242300" algn="l"/>
                <a:tab pos="8699500" algn="l"/>
                <a:tab pos="91567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12700" algn="l"/>
                <a:tab pos="469900" algn="l"/>
                <a:tab pos="927100" algn="l"/>
                <a:tab pos="1384300" algn="l"/>
                <a:tab pos="1841500" algn="l"/>
                <a:tab pos="2298700" algn="l"/>
                <a:tab pos="2755900" algn="l"/>
                <a:tab pos="3213100" algn="l"/>
                <a:tab pos="3670300" algn="l"/>
                <a:tab pos="4127500" algn="l"/>
                <a:tab pos="4584700" algn="l"/>
                <a:tab pos="5041900" algn="l"/>
                <a:tab pos="5499100" algn="l"/>
                <a:tab pos="5956300" algn="l"/>
                <a:tab pos="6413500" algn="l"/>
                <a:tab pos="6870700" algn="l"/>
                <a:tab pos="7327900" algn="l"/>
                <a:tab pos="7785100" algn="l"/>
                <a:tab pos="8242300" algn="l"/>
                <a:tab pos="8699500" algn="l"/>
                <a:tab pos="91567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700" algn="l"/>
                <a:tab pos="469900" algn="l"/>
                <a:tab pos="927100" algn="l"/>
                <a:tab pos="1384300" algn="l"/>
                <a:tab pos="1841500" algn="l"/>
                <a:tab pos="2298700" algn="l"/>
                <a:tab pos="2755900" algn="l"/>
                <a:tab pos="3213100" algn="l"/>
                <a:tab pos="3670300" algn="l"/>
                <a:tab pos="4127500" algn="l"/>
                <a:tab pos="4584700" algn="l"/>
                <a:tab pos="5041900" algn="l"/>
                <a:tab pos="5499100" algn="l"/>
                <a:tab pos="5956300" algn="l"/>
                <a:tab pos="6413500" algn="l"/>
                <a:tab pos="6870700" algn="l"/>
                <a:tab pos="7327900" algn="l"/>
                <a:tab pos="7785100" algn="l"/>
                <a:tab pos="8242300" algn="l"/>
                <a:tab pos="8699500" algn="l"/>
                <a:tab pos="91567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700" algn="l"/>
                <a:tab pos="469900" algn="l"/>
                <a:tab pos="927100" algn="l"/>
                <a:tab pos="1384300" algn="l"/>
                <a:tab pos="1841500" algn="l"/>
                <a:tab pos="2298700" algn="l"/>
                <a:tab pos="2755900" algn="l"/>
                <a:tab pos="3213100" algn="l"/>
                <a:tab pos="3670300" algn="l"/>
                <a:tab pos="4127500" algn="l"/>
                <a:tab pos="4584700" algn="l"/>
                <a:tab pos="5041900" algn="l"/>
                <a:tab pos="5499100" algn="l"/>
                <a:tab pos="5956300" algn="l"/>
                <a:tab pos="6413500" algn="l"/>
                <a:tab pos="6870700" algn="l"/>
                <a:tab pos="7327900" algn="l"/>
                <a:tab pos="7785100" algn="l"/>
                <a:tab pos="8242300" algn="l"/>
                <a:tab pos="8699500" algn="l"/>
                <a:tab pos="91567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700" algn="l"/>
                <a:tab pos="469900" algn="l"/>
                <a:tab pos="927100" algn="l"/>
                <a:tab pos="1384300" algn="l"/>
                <a:tab pos="1841500" algn="l"/>
                <a:tab pos="2298700" algn="l"/>
                <a:tab pos="2755900" algn="l"/>
                <a:tab pos="3213100" algn="l"/>
                <a:tab pos="3670300" algn="l"/>
                <a:tab pos="4127500" algn="l"/>
                <a:tab pos="4584700" algn="l"/>
                <a:tab pos="5041900" algn="l"/>
                <a:tab pos="5499100" algn="l"/>
                <a:tab pos="5956300" algn="l"/>
                <a:tab pos="6413500" algn="l"/>
                <a:tab pos="6870700" algn="l"/>
                <a:tab pos="7327900" algn="l"/>
                <a:tab pos="7785100" algn="l"/>
                <a:tab pos="8242300" algn="l"/>
                <a:tab pos="8699500" algn="l"/>
                <a:tab pos="91567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700" algn="l"/>
                <a:tab pos="469900" algn="l"/>
                <a:tab pos="927100" algn="l"/>
                <a:tab pos="1384300" algn="l"/>
                <a:tab pos="1841500" algn="l"/>
                <a:tab pos="2298700" algn="l"/>
                <a:tab pos="2755900" algn="l"/>
                <a:tab pos="3213100" algn="l"/>
                <a:tab pos="3670300" algn="l"/>
                <a:tab pos="4127500" algn="l"/>
                <a:tab pos="4584700" algn="l"/>
                <a:tab pos="5041900" algn="l"/>
                <a:tab pos="5499100" algn="l"/>
                <a:tab pos="5956300" algn="l"/>
                <a:tab pos="6413500" algn="l"/>
                <a:tab pos="6870700" algn="l"/>
                <a:tab pos="7327900" algn="l"/>
                <a:tab pos="7785100" algn="l"/>
                <a:tab pos="8242300" algn="l"/>
                <a:tab pos="8699500" algn="l"/>
                <a:tab pos="91567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ts val="475"/>
              </a:spcBef>
              <a:buSzPct val="100000"/>
              <a:buFont typeface="Times New Roman" panose="02020603050405020304" pitchFamily="18" charset="0"/>
              <a:buNone/>
            </a:pPr>
            <a:r>
              <a:rPr lang="en-US" altLang="en-US" sz="4400">
                <a:solidFill>
                  <a:schemeClr val="accent2"/>
                </a:solidFill>
                <a:ea typeface="Heiti SC Light" panose="02000000000000000000" pitchFamily="2" charset="-128"/>
                <a:cs typeface="Arial" panose="020B0604020202020204" pitchFamily="34" charset="0"/>
              </a:rPr>
              <a:t>CS244</a:t>
            </a:r>
          </a:p>
          <a:p>
            <a:pPr algn="ctr" eaLnBrk="1" hangingPunct="1">
              <a:spcBef>
                <a:spcPts val="475"/>
              </a:spcBef>
              <a:buSzPct val="100000"/>
              <a:buFont typeface="Times New Roman" panose="02020603050405020304" pitchFamily="18" charset="0"/>
              <a:buNone/>
            </a:pPr>
            <a:r>
              <a:rPr lang="en-US" altLang="en-US" sz="2800">
                <a:solidFill>
                  <a:schemeClr val="accent2"/>
                </a:solidFill>
                <a:ea typeface="Heiti SC Light" panose="02000000000000000000" pitchFamily="2" charset="-128"/>
                <a:cs typeface="Arial" panose="020B0604020202020204" pitchFamily="34" charset="0"/>
              </a:rPr>
              <a:t>Advanced Topics in Networking</a:t>
            </a:r>
            <a:endParaRPr lang="en-US" altLang="en-US" sz="3600">
              <a:solidFill>
                <a:schemeClr val="accent2"/>
              </a:solidFill>
              <a:ea typeface="Heiti SC Light" panose="02000000000000000000" pitchFamily="2" charset="-128"/>
              <a:cs typeface="Arial" panose="020B0604020202020204" pitchFamily="34" charset="0"/>
            </a:endParaRPr>
          </a:p>
        </p:txBody>
      </p:sp>
      <p:sp>
        <p:nvSpPr>
          <p:cNvPr id="18437" name="TextBox 1">
            <a:extLst>
              <a:ext uri="{FF2B5EF4-FFF2-40B4-BE49-F238E27FC236}">
                <a16:creationId xmlns:a16="http://schemas.microsoft.com/office/drawing/2014/main" id="{C3B1C1E4-8767-9C4A-8A19-B73A6D6F3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8013" y="4770438"/>
            <a:ext cx="1428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chemeClr val="accent2"/>
                </a:solidFill>
              </a:rPr>
              <a:t>Spring 2020</a:t>
            </a: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B379954D-E93B-2A44-AB4B-62D577887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375541"/>
            <a:ext cx="4668838" cy="6858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wrap="none" anchor="ctr"/>
          <a:lstStyle>
            <a:lvl1pPr marL="342900" indent="-342900"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en-US" sz="1400" dirty="0">
                <a:solidFill>
                  <a:schemeClr val="accent2"/>
                </a:solidFill>
              </a:rPr>
              <a:t>“High-speed switch scheduling for local-area networks”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lang="en-US" altLang="en-US" sz="1100" dirty="0">
                <a:solidFill>
                  <a:srgbClr val="000000"/>
                </a:solidFill>
              </a:rPr>
              <a:t>[Tom Anderson, Susan </a:t>
            </a:r>
            <a:r>
              <a:rPr lang="en-US" altLang="en-US" sz="1100" dirty="0" err="1">
                <a:solidFill>
                  <a:srgbClr val="000000"/>
                </a:solidFill>
              </a:rPr>
              <a:t>Owicki</a:t>
            </a:r>
            <a:r>
              <a:rPr lang="en-US" altLang="en-US" sz="1100" dirty="0">
                <a:solidFill>
                  <a:srgbClr val="000000"/>
                </a:solidFill>
              </a:rPr>
              <a:t>, James Saxe, Chuck Thacker. 1993]</a:t>
            </a:r>
          </a:p>
        </p:txBody>
      </p:sp>
    </p:spTree>
    <p:extLst>
      <p:ext uri="{BB962C8B-B14F-4D97-AF65-F5344CB8AC3E}">
        <p14:creationId xmlns:p14="http://schemas.microsoft.com/office/powerpoint/2010/main" val="22995951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E7C5-22A6-E94D-B360-5C3C1D20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input-queued (IQ) switch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7BB513-B3C7-2D42-B6D1-1B05367BB1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2F1D9-FE34-B347-A00E-420F037BCE0D}" type="slidenum">
              <a:rPr lang="en-US" altLang="en-US" smtClean="0"/>
              <a:pPr/>
              <a:t>10</a:t>
            </a:fld>
            <a:endParaRPr lang="en-US" altLang="en-US"/>
          </a:p>
        </p:txBody>
      </p: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44007926-C66D-8548-99B0-41887661CF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9600" y="1751634"/>
            <a:ext cx="12573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17">
            <a:extLst>
              <a:ext uri="{FF2B5EF4-FFF2-40B4-BE49-F238E27FC236}">
                <a16:creationId xmlns:a16="http://schemas.microsoft.com/office/drawing/2014/main" id="{62423B91-25B0-754D-8521-A32D74E3E77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0169" y="1754058"/>
            <a:ext cx="80438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9546F591-E5D4-7A4C-B1FC-3055EC706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2344" y="1438921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9" name="Straight Connector 34">
            <a:extLst>
              <a:ext uri="{FF2B5EF4-FFF2-40B4-BE49-F238E27FC236}">
                <a16:creationId xmlns:a16="http://schemas.microsoft.com/office/drawing/2014/main" id="{13C9C8FA-50B7-AD4C-85DC-B7DD700ED25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72349" y="1637377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TextBox 36">
            <a:extLst>
              <a:ext uri="{FF2B5EF4-FFF2-40B4-BE49-F238E27FC236}">
                <a16:creationId xmlns:a16="http://schemas.microsoft.com/office/drawing/2014/main" id="{08B02079-13FF-9D47-954E-078286F1A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07" y="1457863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11" name="Straight Connector 37">
            <a:extLst>
              <a:ext uri="{FF2B5EF4-FFF2-40B4-BE49-F238E27FC236}">
                <a16:creationId xmlns:a16="http://schemas.microsoft.com/office/drawing/2014/main" id="{588FC506-8D40-F04A-AEA4-53EC5A521ED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57288" y="1634953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B6C752E-D007-CE46-9CA8-339D88947ED1}"/>
              </a:ext>
            </a:extLst>
          </p:cNvPr>
          <p:cNvGrpSpPr/>
          <p:nvPr/>
        </p:nvGrpSpPr>
        <p:grpSpPr>
          <a:xfrm>
            <a:off x="1853908" y="1742240"/>
            <a:ext cx="995723" cy="2914208"/>
            <a:chOff x="1853908" y="1742240"/>
            <a:chExt cx="995723" cy="291420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D11C34B-38F6-CE49-A4DA-96303842D1E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5002" y="1743208"/>
              <a:ext cx="980833" cy="8335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638BAC8-8FEA-EF43-9F34-238B278F360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5002" y="1747375"/>
              <a:ext cx="973876" cy="735432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B0B4B8-0D85-AA4E-BFA9-9C3BB0F0A9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3104" y="1751542"/>
              <a:ext cx="975774" cy="1475784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D4A518C-AE65-3F4D-BCA9-2664E048697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1206" y="1747374"/>
              <a:ext cx="984629" cy="290665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F52646-44A2-F84E-A510-D6AD6F33D5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621" y="2477866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D50998-4FC1-9149-A4CE-0A7E042E21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56240" y="3212524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69CD93D-630A-104C-A4C1-4A88858F89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53908" y="4642087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37B1FEB-3184-954A-9295-85EBA775EC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621" y="1754058"/>
              <a:ext cx="984970" cy="72293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6AE6B8-C2FA-BE45-8F70-364E3AA9396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377" y="1748149"/>
              <a:ext cx="982297" cy="146776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8F152A2-83CB-2842-AA4A-EF2B23C0BD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133" y="1742240"/>
              <a:ext cx="963567" cy="290324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65DC140-424A-9142-9043-9827D9BE0E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78130" y="2473989"/>
              <a:ext cx="966133" cy="74192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5CDD4A3-9095-224A-99CE-D26FA17D5E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7758" y="3199921"/>
              <a:ext cx="955942" cy="144150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43615-7AC4-A14C-8B79-29B4DACEE4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73125" y="2482029"/>
              <a:ext cx="957127" cy="217441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D01C5B4-3FCC-7142-AEBA-2BD259F6368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6900" y="2488716"/>
              <a:ext cx="976208" cy="727202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64753EE-D9A4-2345-B810-C73AFCCB2CB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6900" y="2482029"/>
              <a:ext cx="982731" cy="2172475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071D95-9732-1D43-A296-C04745523B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6900" y="3207475"/>
              <a:ext cx="971978" cy="1440343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18EC87D-9754-A64A-B8B6-1D81DCE36FEA}"/>
              </a:ext>
            </a:extLst>
          </p:cNvPr>
          <p:cNvSpPr txBox="1"/>
          <p:nvPr/>
        </p:nvSpPr>
        <p:spPr>
          <a:xfrm>
            <a:off x="291071" y="151529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cxnSp>
        <p:nvCxnSpPr>
          <p:cNvPr id="65" name="Straight Arrow Connector 15">
            <a:extLst>
              <a:ext uri="{FF2B5EF4-FFF2-40B4-BE49-F238E27FC236}">
                <a16:creationId xmlns:a16="http://schemas.microsoft.com/office/drawing/2014/main" id="{6AA21E4B-1DE9-4F4E-B545-A32CFF61691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9600" y="2480382"/>
            <a:ext cx="12573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6" name="Straight Arrow Connector 17">
            <a:extLst>
              <a:ext uri="{FF2B5EF4-FFF2-40B4-BE49-F238E27FC236}">
                <a16:creationId xmlns:a16="http://schemas.microsoft.com/office/drawing/2014/main" id="{4C82DAF6-857D-EB40-8C2B-A51D85C90F4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0169" y="2482806"/>
            <a:ext cx="80438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7" name="TextBox 18">
            <a:extLst>
              <a:ext uri="{FF2B5EF4-FFF2-40B4-BE49-F238E27FC236}">
                <a16:creationId xmlns:a16="http://schemas.microsoft.com/office/drawing/2014/main" id="{4C2A0875-3184-A240-922A-9EBD74CB3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2344" y="2167669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68" name="Straight Connector 34">
            <a:extLst>
              <a:ext uri="{FF2B5EF4-FFF2-40B4-BE49-F238E27FC236}">
                <a16:creationId xmlns:a16="http://schemas.microsoft.com/office/drawing/2014/main" id="{0539A78E-BDF4-9F4D-BA8C-DE6327D331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72349" y="2366125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69" name="TextBox 36">
            <a:extLst>
              <a:ext uri="{FF2B5EF4-FFF2-40B4-BE49-F238E27FC236}">
                <a16:creationId xmlns:a16="http://schemas.microsoft.com/office/drawing/2014/main" id="{216E6859-6B03-4147-A825-2800F819B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07" y="2186611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70" name="Straight Connector 37">
            <a:extLst>
              <a:ext uri="{FF2B5EF4-FFF2-40B4-BE49-F238E27FC236}">
                <a16:creationId xmlns:a16="http://schemas.microsoft.com/office/drawing/2014/main" id="{01403003-C002-E84C-A4F2-3A44B5897D6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57288" y="2363701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" name="Straight Arrow Connector 15">
            <a:extLst>
              <a:ext uri="{FF2B5EF4-FFF2-40B4-BE49-F238E27FC236}">
                <a16:creationId xmlns:a16="http://schemas.microsoft.com/office/drawing/2014/main" id="{0EF57615-67EF-3D42-8842-5EED627FA2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9600" y="3209130"/>
            <a:ext cx="12573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5" name="Straight Arrow Connector 17">
            <a:extLst>
              <a:ext uri="{FF2B5EF4-FFF2-40B4-BE49-F238E27FC236}">
                <a16:creationId xmlns:a16="http://schemas.microsoft.com/office/drawing/2014/main" id="{4FAF85C5-C238-0641-BC8B-0896DA485C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0169" y="3211554"/>
            <a:ext cx="80438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6" name="TextBox 18">
            <a:extLst>
              <a:ext uri="{FF2B5EF4-FFF2-40B4-BE49-F238E27FC236}">
                <a16:creationId xmlns:a16="http://schemas.microsoft.com/office/drawing/2014/main" id="{1FD79401-D7D2-3944-A1B9-CE1F660EE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2344" y="2896417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57" name="Straight Connector 34">
            <a:extLst>
              <a:ext uri="{FF2B5EF4-FFF2-40B4-BE49-F238E27FC236}">
                <a16:creationId xmlns:a16="http://schemas.microsoft.com/office/drawing/2014/main" id="{A39382BB-6E07-7543-8C40-79F5566053A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72349" y="3094873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58" name="TextBox 36">
            <a:extLst>
              <a:ext uri="{FF2B5EF4-FFF2-40B4-BE49-F238E27FC236}">
                <a16:creationId xmlns:a16="http://schemas.microsoft.com/office/drawing/2014/main" id="{DE91BAE6-3C99-6B46-9F65-B5BD0FE16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07" y="2915359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59" name="Straight Connector 37">
            <a:extLst>
              <a:ext uri="{FF2B5EF4-FFF2-40B4-BE49-F238E27FC236}">
                <a16:creationId xmlns:a16="http://schemas.microsoft.com/office/drawing/2014/main" id="{0E434EE2-F014-5745-B13E-72CECF38C3F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57288" y="3092449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602ECE9-0292-B248-AA38-17CE58934BB1}"/>
              </a:ext>
            </a:extLst>
          </p:cNvPr>
          <p:cNvGrpSpPr/>
          <p:nvPr/>
        </p:nvGrpSpPr>
        <p:grpSpPr>
          <a:xfrm>
            <a:off x="2847733" y="1486647"/>
            <a:ext cx="702436" cy="3432866"/>
            <a:chOff x="2847733" y="1486647"/>
            <a:chExt cx="702436" cy="3432866"/>
          </a:xfrm>
        </p:grpSpPr>
        <p:grpSp>
          <p:nvGrpSpPr>
            <p:cNvPr id="5" name="Group 34">
              <a:extLst>
                <a:ext uri="{FF2B5EF4-FFF2-40B4-BE49-F238E27FC236}">
                  <a16:creationId xmlns:a16="http://schemas.microsoft.com/office/drawing/2014/main" id="{68F605F4-DC74-5046-A527-51033B7D14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7733" y="1486647"/>
              <a:ext cx="702436" cy="529973"/>
              <a:chOff x="1104" y="1200"/>
              <a:chExt cx="1105" cy="529"/>
            </a:xfrm>
          </p:grpSpPr>
          <p:sp>
            <p:nvSpPr>
              <p:cNvPr id="12" name="Freeform 35">
                <a:extLst>
                  <a:ext uri="{FF2B5EF4-FFF2-40B4-BE49-F238E27FC236}">
                    <a16:creationId xmlns:a16="http://schemas.microsoft.com/office/drawing/2014/main" id="{56A6083A-D43B-514C-9BF6-7597FF854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1200"/>
                <a:ext cx="1105" cy="529"/>
              </a:xfrm>
              <a:custGeom>
                <a:avLst/>
                <a:gdLst>
                  <a:gd name="T0" fmla="*/ 0 w 1105"/>
                  <a:gd name="T1" fmla="*/ 0 h 529"/>
                  <a:gd name="T2" fmla="*/ 1104 w 1105"/>
                  <a:gd name="T3" fmla="*/ 0 h 529"/>
                  <a:gd name="T4" fmla="*/ 1104 w 1105"/>
                  <a:gd name="T5" fmla="*/ 528 h 529"/>
                  <a:gd name="T6" fmla="*/ 0 w 1105"/>
                  <a:gd name="T7" fmla="*/ 528 h 529"/>
                  <a:gd name="T8" fmla="*/ 55 w 1105"/>
                  <a:gd name="T9" fmla="*/ 528 h 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5" h="529">
                    <a:moveTo>
                      <a:pt x="0" y="0"/>
                    </a:moveTo>
                    <a:lnTo>
                      <a:pt x="1104" y="0"/>
                    </a:lnTo>
                    <a:lnTo>
                      <a:pt x="1104" y="528"/>
                    </a:lnTo>
                    <a:lnTo>
                      <a:pt x="0" y="528"/>
                    </a:lnTo>
                    <a:lnTo>
                      <a:pt x="55" y="52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3" name="Line 36">
                <a:extLst>
                  <a:ext uri="{FF2B5EF4-FFF2-40B4-BE49-F238E27FC236}">
                    <a16:creationId xmlns:a16="http://schemas.microsoft.com/office/drawing/2014/main" id="{DA79FC9D-2B86-D842-A314-A9B5C3BB9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4" name="Line 37">
                <a:extLst>
                  <a:ext uri="{FF2B5EF4-FFF2-40B4-BE49-F238E27FC236}">
                    <a16:creationId xmlns:a16="http://schemas.microsoft.com/office/drawing/2014/main" id="{5ED55A06-4923-DA43-8770-07724F7DDA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5" name="Line 38">
                <a:extLst>
                  <a:ext uri="{FF2B5EF4-FFF2-40B4-BE49-F238E27FC236}">
                    <a16:creationId xmlns:a16="http://schemas.microsoft.com/office/drawing/2014/main" id="{4C8847C9-6C1E-834B-95C5-FF826707BF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71" name="Freeform 35">
              <a:extLst>
                <a:ext uri="{FF2B5EF4-FFF2-40B4-BE49-F238E27FC236}">
                  <a16:creationId xmlns:a16="http://schemas.microsoft.com/office/drawing/2014/main" id="{897E1364-9B73-F94D-8517-D15469A4F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33" y="2215395"/>
              <a:ext cx="702436" cy="529973"/>
            </a:xfrm>
            <a:custGeom>
              <a:avLst/>
              <a:gdLst>
                <a:gd name="T0" fmla="*/ 0 w 1105"/>
                <a:gd name="T1" fmla="*/ 0 h 529"/>
                <a:gd name="T2" fmla="*/ 1104 w 1105"/>
                <a:gd name="T3" fmla="*/ 0 h 529"/>
                <a:gd name="T4" fmla="*/ 1104 w 1105"/>
                <a:gd name="T5" fmla="*/ 528 h 529"/>
                <a:gd name="T6" fmla="*/ 0 w 1105"/>
                <a:gd name="T7" fmla="*/ 528 h 529"/>
                <a:gd name="T8" fmla="*/ 55 w 1105"/>
                <a:gd name="T9" fmla="*/ 528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5" h="529">
                  <a:moveTo>
                    <a:pt x="0" y="0"/>
                  </a:moveTo>
                  <a:lnTo>
                    <a:pt x="1104" y="0"/>
                  </a:lnTo>
                  <a:lnTo>
                    <a:pt x="1104" y="528"/>
                  </a:lnTo>
                  <a:lnTo>
                    <a:pt x="0" y="528"/>
                  </a:lnTo>
                  <a:lnTo>
                    <a:pt x="55" y="528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72" name="Line 36">
              <a:extLst>
                <a:ext uri="{FF2B5EF4-FFF2-40B4-BE49-F238E27FC236}">
                  <a16:creationId xmlns:a16="http://schemas.microsoft.com/office/drawing/2014/main" id="{00780094-2F81-C54E-8A86-408F7328FD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6968" y="2215395"/>
              <a:ext cx="0" cy="5289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73" name="Line 37">
              <a:extLst>
                <a:ext uri="{FF2B5EF4-FFF2-40B4-BE49-F238E27FC236}">
                  <a16:creationId xmlns:a16="http://schemas.microsoft.com/office/drawing/2014/main" id="{4793B3DE-6ECD-A04A-B5FF-04C8D8E3B5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4403" y="2215395"/>
              <a:ext cx="0" cy="5289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74" name="Line 38">
              <a:extLst>
                <a:ext uri="{FF2B5EF4-FFF2-40B4-BE49-F238E27FC236}">
                  <a16:creationId xmlns:a16="http://schemas.microsoft.com/office/drawing/2014/main" id="{59F0123D-CB94-FA46-A135-195F477610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1837" y="2215395"/>
              <a:ext cx="0" cy="5289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60" name="Freeform 35">
              <a:extLst>
                <a:ext uri="{FF2B5EF4-FFF2-40B4-BE49-F238E27FC236}">
                  <a16:creationId xmlns:a16="http://schemas.microsoft.com/office/drawing/2014/main" id="{508F7446-8D9D-0942-9BA2-ED6243E35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33" y="2944143"/>
              <a:ext cx="702436" cy="529973"/>
            </a:xfrm>
            <a:custGeom>
              <a:avLst/>
              <a:gdLst>
                <a:gd name="T0" fmla="*/ 0 w 1105"/>
                <a:gd name="T1" fmla="*/ 0 h 529"/>
                <a:gd name="T2" fmla="*/ 1104 w 1105"/>
                <a:gd name="T3" fmla="*/ 0 h 529"/>
                <a:gd name="T4" fmla="*/ 1104 w 1105"/>
                <a:gd name="T5" fmla="*/ 528 h 529"/>
                <a:gd name="T6" fmla="*/ 0 w 1105"/>
                <a:gd name="T7" fmla="*/ 528 h 529"/>
                <a:gd name="T8" fmla="*/ 55 w 1105"/>
                <a:gd name="T9" fmla="*/ 528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5" h="529">
                  <a:moveTo>
                    <a:pt x="0" y="0"/>
                  </a:moveTo>
                  <a:lnTo>
                    <a:pt x="1104" y="0"/>
                  </a:lnTo>
                  <a:lnTo>
                    <a:pt x="1104" y="528"/>
                  </a:lnTo>
                  <a:lnTo>
                    <a:pt x="0" y="528"/>
                  </a:lnTo>
                  <a:lnTo>
                    <a:pt x="55" y="528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61" name="Line 36">
              <a:extLst>
                <a:ext uri="{FF2B5EF4-FFF2-40B4-BE49-F238E27FC236}">
                  <a16:creationId xmlns:a16="http://schemas.microsoft.com/office/drawing/2014/main" id="{F933D423-D337-B24D-B05F-5493AB24F4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6968" y="2944143"/>
              <a:ext cx="0" cy="5289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62" name="Line 37">
              <a:extLst>
                <a:ext uri="{FF2B5EF4-FFF2-40B4-BE49-F238E27FC236}">
                  <a16:creationId xmlns:a16="http://schemas.microsoft.com/office/drawing/2014/main" id="{A19E7F4A-2153-264A-A0D2-34E18F71D0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4403" y="2944143"/>
              <a:ext cx="0" cy="5289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63" name="Line 38">
              <a:extLst>
                <a:ext uri="{FF2B5EF4-FFF2-40B4-BE49-F238E27FC236}">
                  <a16:creationId xmlns:a16="http://schemas.microsoft.com/office/drawing/2014/main" id="{508CFD05-E867-6E47-89A3-BD9BF419EC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1837" y="2944143"/>
              <a:ext cx="0" cy="5289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686E3548-8917-854B-8E3C-2F3F5F125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33" y="4389540"/>
              <a:ext cx="702436" cy="529973"/>
            </a:xfrm>
            <a:custGeom>
              <a:avLst/>
              <a:gdLst>
                <a:gd name="T0" fmla="*/ 0 w 1105"/>
                <a:gd name="T1" fmla="*/ 0 h 529"/>
                <a:gd name="T2" fmla="*/ 1104 w 1105"/>
                <a:gd name="T3" fmla="*/ 0 h 529"/>
                <a:gd name="T4" fmla="*/ 1104 w 1105"/>
                <a:gd name="T5" fmla="*/ 528 h 529"/>
                <a:gd name="T6" fmla="*/ 0 w 1105"/>
                <a:gd name="T7" fmla="*/ 528 h 529"/>
                <a:gd name="T8" fmla="*/ 55 w 1105"/>
                <a:gd name="T9" fmla="*/ 528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5" h="529">
                  <a:moveTo>
                    <a:pt x="0" y="0"/>
                  </a:moveTo>
                  <a:lnTo>
                    <a:pt x="1104" y="0"/>
                  </a:lnTo>
                  <a:lnTo>
                    <a:pt x="1104" y="528"/>
                  </a:lnTo>
                  <a:lnTo>
                    <a:pt x="0" y="528"/>
                  </a:lnTo>
                  <a:lnTo>
                    <a:pt x="55" y="528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50" name="Line 36">
              <a:extLst>
                <a:ext uri="{FF2B5EF4-FFF2-40B4-BE49-F238E27FC236}">
                  <a16:creationId xmlns:a16="http://schemas.microsoft.com/office/drawing/2014/main" id="{10D71693-BD9D-224F-B717-D5BA3BF95D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6968" y="4389540"/>
              <a:ext cx="0" cy="5289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51" name="Line 37">
              <a:extLst>
                <a:ext uri="{FF2B5EF4-FFF2-40B4-BE49-F238E27FC236}">
                  <a16:creationId xmlns:a16="http://schemas.microsoft.com/office/drawing/2014/main" id="{FAA42212-6CB4-7741-B0DB-B3D5E66F0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4403" y="4389540"/>
              <a:ext cx="0" cy="5289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52" name="Line 38">
              <a:extLst>
                <a:ext uri="{FF2B5EF4-FFF2-40B4-BE49-F238E27FC236}">
                  <a16:creationId xmlns:a16="http://schemas.microsoft.com/office/drawing/2014/main" id="{DB67432C-3B38-DD44-8EF1-E8B8A7E6D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1837" y="4389540"/>
              <a:ext cx="0" cy="5289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</p:grpSp>
      <p:cxnSp>
        <p:nvCxnSpPr>
          <p:cNvPr id="43" name="Straight Arrow Connector 15">
            <a:extLst>
              <a:ext uri="{FF2B5EF4-FFF2-40B4-BE49-F238E27FC236}">
                <a16:creationId xmlns:a16="http://schemas.microsoft.com/office/drawing/2014/main" id="{8B7C9B66-A4BF-CD44-A522-718379C7DB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9600" y="4654527"/>
            <a:ext cx="12573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4" name="Straight Arrow Connector 17">
            <a:extLst>
              <a:ext uri="{FF2B5EF4-FFF2-40B4-BE49-F238E27FC236}">
                <a16:creationId xmlns:a16="http://schemas.microsoft.com/office/drawing/2014/main" id="{8BE2E1A1-CFCD-9449-8DE2-12E579BE19E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0169" y="4656951"/>
            <a:ext cx="80438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5" name="TextBox 18">
            <a:extLst>
              <a:ext uri="{FF2B5EF4-FFF2-40B4-BE49-F238E27FC236}">
                <a16:creationId xmlns:a16="http://schemas.microsoft.com/office/drawing/2014/main" id="{B3C8C464-B074-AF44-8AAC-393D8EE88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2344" y="4341814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46" name="Straight Connector 34">
            <a:extLst>
              <a:ext uri="{FF2B5EF4-FFF2-40B4-BE49-F238E27FC236}">
                <a16:creationId xmlns:a16="http://schemas.microsoft.com/office/drawing/2014/main" id="{5EC58917-45F9-CF48-97B2-247E3B6E1BF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72349" y="4540270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47" name="TextBox 36">
            <a:extLst>
              <a:ext uri="{FF2B5EF4-FFF2-40B4-BE49-F238E27FC236}">
                <a16:creationId xmlns:a16="http://schemas.microsoft.com/office/drawing/2014/main" id="{F56FA167-0D2B-C14B-B151-9AC57B98A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07" y="4360756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48" name="Straight Connector 37">
            <a:extLst>
              <a:ext uri="{FF2B5EF4-FFF2-40B4-BE49-F238E27FC236}">
                <a16:creationId xmlns:a16="http://schemas.microsoft.com/office/drawing/2014/main" id="{EF8DB01A-358C-1D44-91F0-0C212DDC4FD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57288" y="4537846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961990A-0A6E-224C-BE32-291840FCD206}"/>
              </a:ext>
            </a:extLst>
          </p:cNvPr>
          <p:cNvSpPr txBox="1"/>
          <p:nvPr/>
        </p:nvSpPr>
        <p:spPr>
          <a:xfrm>
            <a:off x="291071" y="223093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3FB4D3-4171-F34D-98E4-7D231F4E1C57}"/>
              </a:ext>
            </a:extLst>
          </p:cNvPr>
          <p:cNvSpPr txBox="1"/>
          <p:nvPr/>
        </p:nvSpPr>
        <p:spPr>
          <a:xfrm>
            <a:off x="291071" y="294657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79D56B-CFCF-B040-AFB2-1F64A92D42D6}"/>
              </a:ext>
            </a:extLst>
          </p:cNvPr>
          <p:cNvSpPr txBox="1"/>
          <p:nvPr/>
        </p:nvSpPr>
        <p:spPr>
          <a:xfrm>
            <a:off x="269431" y="441342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C79DAD-C4AB-AC45-A81E-26184424C078}"/>
              </a:ext>
            </a:extLst>
          </p:cNvPr>
          <p:cNvSpPr txBox="1"/>
          <p:nvPr/>
        </p:nvSpPr>
        <p:spPr>
          <a:xfrm>
            <a:off x="234165" y="358798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58A6CFA-3B55-4B43-B23B-E36D5D1BD738}"/>
              </a:ext>
            </a:extLst>
          </p:cNvPr>
          <p:cNvSpPr txBox="1"/>
          <p:nvPr/>
        </p:nvSpPr>
        <p:spPr>
          <a:xfrm>
            <a:off x="4799882" y="1432097"/>
            <a:ext cx="4267916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Properties of an IQ switch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All buffering takes place at the input.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Input queues only need to be able to write packets at rate </a:t>
            </a:r>
            <a:r>
              <a:rPr lang="en-US" sz="1600" dirty="0">
                <a:solidFill>
                  <a:srgbClr val="7030A0"/>
                </a:solidFill>
              </a:rPr>
              <a:t>R </a:t>
            </a:r>
            <a:r>
              <a:rPr lang="en-US" sz="1600" dirty="0">
                <a:solidFill>
                  <a:schemeClr val="accent2"/>
                </a:solidFill>
              </a:rPr>
              <a:t>(instead of </a:t>
            </a:r>
            <a:r>
              <a:rPr lang="en-US" sz="1600" dirty="0">
                <a:solidFill>
                  <a:srgbClr val="00B050"/>
                </a:solidFill>
              </a:rPr>
              <a:t>N</a:t>
            </a:r>
            <a:r>
              <a:rPr lang="en-US" sz="1600" dirty="0">
                <a:solidFill>
                  <a:schemeClr val="accent2"/>
                </a:solidFill>
              </a:rPr>
              <a:t> x </a:t>
            </a:r>
            <a:r>
              <a:rPr lang="en-US" sz="1600" dirty="0">
                <a:solidFill>
                  <a:srgbClr val="7030A0"/>
                </a:solidFill>
              </a:rPr>
              <a:t>R</a:t>
            </a:r>
            <a:r>
              <a:rPr lang="en-US" sz="1600" dirty="0">
                <a:solidFill>
                  <a:schemeClr val="accent2"/>
                </a:solidFill>
              </a:rPr>
              <a:t>).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CDAB483-33DE-AE47-8276-2D7B902FD2F8}"/>
              </a:ext>
            </a:extLst>
          </p:cNvPr>
          <p:cNvSpPr txBox="1"/>
          <p:nvPr/>
        </p:nvSpPr>
        <p:spPr>
          <a:xfrm>
            <a:off x="4799883" y="2785946"/>
            <a:ext cx="4267916" cy="21236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Consequences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Can build a switch </a:t>
            </a:r>
            <a:r>
              <a:rPr lang="en-US" sz="1600" dirty="0">
                <a:solidFill>
                  <a:srgbClr val="00B050"/>
                </a:solidFill>
              </a:rPr>
              <a:t>N</a:t>
            </a:r>
            <a:r>
              <a:rPr lang="en-US" sz="1600" dirty="0">
                <a:solidFill>
                  <a:schemeClr val="accent2"/>
                </a:solidFill>
              </a:rPr>
              <a:t> times faster.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But, a packet can be held up by packet ahead destined to a different output.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Hence an IQ switch is not “work conserving”. It can unnecessarily idle.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May not achieve “100% throughput”.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Average delay is </a:t>
            </a:r>
            <a:r>
              <a:rPr lang="en-US" sz="1600" u="sng" dirty="0">
                <a:solidFill>
                  <a:schemeClr val="accent2"/>
                </a:solidFill>
              </a:rPr>
              <a:t>not</a:t>
            </a:r>
            <a:r>
              <a:rPr lang="en-US" sz="1600" dirty="0">
                <a:solidFill>
                  <a:schemeClr val="accent2"/>
                </a:solidFill>
              </a:rPr>
              <a:t> minimized.</a:t>
            </a:r>
          </a:p>
        </p:txBody>
      </p:sp>
    </p:spTree>
    <p:extLst>
      <p:ext uri="{BB962C8B-B14F-4D97-AF65-F5344CB8AC3E}">
        <p14:creationId xmlns:p14="http://schemas.microsoft.com/office/powerpoint/2010/main" val="217251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58025E-6 L 0.07882 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8.64198E-7 L -0.10851 0.0015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34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A256E1A-8EEF-9F43-84C7-35119A2836FA}"/>
              </a:ext>
            </a:extLst>
          </p:cNvPr>
          <p:cNvGrpSpPr/>
          <p:nvPr/>
        </p:nvGrpSpPr>
        <p:grpSpPr>
          <a:xfrm>
            <a:off x="4619472" y="1454299"/>
            <a:ext cx="1603727" cy="2665504"/>
            <a:chOff x="1856240" y="1743208"/>
            <a:chExt cx="989595" cy="1484118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958AF91-8DF1-334F-9019-379FAAEAF23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5002" y="1743208"/>
              <a:ext cx="980833" cy="8335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F03E386-BACA-BC4E-84F0-3001D2C2EA9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5002" y="1747375"/>
              <a:ext cx="973876" cy="735432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34CAB46-CF9A-EB40-B221-4213FCCD88D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3104" y="1751542"/>
              <a:ext cx="975774" cy="1475784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FD91AD0-306B-C340-9FC1-A2DB58D5925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621" y="2477866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773F5A1-7E6C-9740-A075-E4DD9B9673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56240" y="3212524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3055821-541C-064C-A73F-02C2DBF508A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621" y="1754058"/>
              <a:ext cx="984970" cy="72293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6F7BDE5-6B9D-B844-8F19-450A5A6D6C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377" y="1748149"/>
              <a:ext cx="982297" cy="146776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DA30CB-4316-C648-A388-20612DEF0E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78130" y="2473989"/>
              <a:ext cx="966133" cy="74192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C402215-376D-D645-BE8A-7DC2A2209D3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6900" y="2488716"/>
              <a:ext cx="976208" cy="727202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3598" name="Oval 15">
            <a:extLst>
              <a:ext uri="{FF2B5EF4-FFF2-40B4-BE49-F238E27FC236}">
                <a16:creationId xmlns:a16="http://schemas.microsoft.com/office/drawing/2014/main" id="{4EB84DB5-382B-B84C-A10F-83FCBE4B3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1381125"/>
            <a:ext cx="161925" cy="16192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23599" name="Oval 16">
            <a:extLst>
              <a:ext uri="{FF2B5EF4-FFF2-40B4-BE49-F238E27FC236}">
                <a16:creationId xmlns:a16="http://schemas.microsoft.com/office/drawing/2014/main" id="{2573EA1C-B122-A945-B361-2D90868E8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2695575"/>
            <a:ext cx="161925" cy="16192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23600" name="Oval 17">
            <a:extLst>
              <a:ext uri="{FF2B5EF4-FFF2-40B4-BE49-F238E27FC236}">
                <a16:creationId xmlns:a16="http://schemas.microsoft.com/office/drawing/2014/main" id="{123AD59A-099F-9449-BCFF-C852FD217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4010025"/>
            <a:ext cx="161925" cy="16192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23554" name="Rectangle 19">
            <a:extLst>
              <a:ext uri="{FF2B5EF4-FFF2-40B4-BE49-F238E27FC236}">
                <a16:creationId xmlns:a16="http://schemas.microsoft.com/office/drawing/2014/main" id="{0225CE27-96F2-F64D-A5EC-B3CB40F7E5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0200" y="228600"/>
            <a:ext cx="5829300" cy="457200"/>
          </a:xfrm>
        </p:spPr>
        <p:txBody>
          <a:bodyPr/>
          <a:lstStyle/>
          <a:p>
            <a:r>
              <a:rPr lang="en-US" altLang="en-US">
                <a:solidFill>
                  <a:schemeClr val="accent2"/>
                </a:solidFill>
                <a:ea typeface="ＭＳ Ｐゴシック" panose="020B0600070205080204" pitchFamily="34" charset="-128"/>
              </a:rPr>
              <a:t>Head of Line Blocking</a:t>
            </a:r>
            <a:endParaRPr lang="en-US" altLang="en-US" i="1">
              <a:solidFill>
                <a:schemeClr val="accent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3555" name="Rectangle 20">
            <a:extLst>
              <a:ext uri="{FF2B5EF4-FFF2-40B4-BE49-F238E27FC236}">
                <a16:creationId xmlns:a16="http://schemas.microsoft.com/office/drawing/2014/main" id="{FF8944D9-424F-4D4D-BEE2-6D1205097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6463" y="3714750"/>
            <a:ext cx="2162175" cy="1133475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 useBgFill="1">
        <p:nvSpPr>
          <p:cNvPr id="23556" name="Rectangle 21">
            <a:extLst>
              <a:ext uri="{FF2B5EF4-FFF2-40B4-BE49-F238E27FC236}">
                <a16:creationId xmlns:a16="http://schemas.microsoft.com/office/drawing/2014/main" id="{8ACEDDF1-E55A-E447-96B7-ADFC1A720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163" y="3600450"/>
            <a:ext cx="2162175" cy="1133475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23557" name="Freeform 22">
            <a:extLst>
              <a:ext uri="{FF2B5EF4-FFF2-40B4-BE49-F238E27FC236}">
                <a16:creationId xmlns:a16="http://schemas.microsoft.com/office/drawing/2014/main" id="{77115440-5A38-4D4C-8457-8BDEEB1D5F4C}"/>
              </a:ext>
            </a:extLst>
          </p:cNvPr>
          <p:cNvSpPr>
            <a:spLocks/>
          </p:cNvSpPr>
          <p:nvPr/>
        </p:nvSpPr>
        <p:spPr bwMode="auto">
          <a:xfrm>
            <a:off x="2457450" y="3824288"/>
            <a:ext cx="1315641" cy="629841"/>
          </a:xfrm>
          <a:custGeom>
            <a:avLst/>
            <a:gdLst>
              <a:gd name="T0" fmla="*/ 0 w 1105"/>
              <a:gd name="T1" fmla="*/ 0 h 529"/>
              <a:gd name="T2" fmla="*/ 1752600 w 1105"/>
              <a:gd name="T3" fmla="*/ 0 h 529"/>
              <a:gd name="T4" fmla="*/ 1752600 w 1105"/>
              <a:gd name="T5" fmla="*/ 838200 h 529"/>
              <a:gd name="T6" fmla="*/ 0 w 1105"/>
              <a:gd name="T7" fmla="*/ 838200 h 529"/>
              <a:gd name="T8" fmla="*/ 87313 w 1105"/>
              <a:gd name="T9" fmla="*/ 838200 h 5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5" h="529">
                <a:moveTo>
                  <a:pt x="0" y="0"/>
                </a:moveTo>
                <a:lnTo>
                  <a:pt x="1104" y="0"/>
                </a:lnTo>
                <a:lnTo>
                  <a:pt x="1104" y="528"/>
                </a:lnTo>
                <a:lnTo>
                  <a:pt x="0" y="528"/>
                </a:lnTo>
                <a:lnTo>
                  <a:pt x="55" y="528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500"/>
          </a:p>
        </p:txBody>
      </p:sp>
      <p:sp>
        <p:nvSpPr>
          <p:cNvPr id="23558" name="Line 23">
            <a:extLst>
              <a:ext uri="{FF2B5EF4-FFF2-40B4-BE49-F238E27FC236}">
                <a16:creationId xmlns:a16="http://schemas.microsoft.com/office/drawing/2014/main" id="{D70BCBC6-34F7-E54D-B2A0-26D3078A60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6150" y="3824288"/>
            <a:ext cx="0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3559" name="Line 24">
            <a:extLst>
              <a:ext uri="{FF2B5EF4-FFF2-40B4-BE49-F238E27FC236}">
                <a16:creationId xmlns:a16="http://schemas.microsoft.com/office/drawing/2014/main" id="{2FBF16E5-2BCC-A642-BE1B-3C30B09544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3824288"/>
            <a:ext cx="0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3560" name="Line 25">
            <a:extLst>
              <a:ext uri="{FF2B5EF4-FFF2-40B4-BE49-F238E27FC236}">
                <a16:creationId xmlns:a16="http://schemas.microsoft.com/office/drawing/2014/main" id="{C3152B4E-10D6-494B-9378-DE4221561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3824288"/>
            <a:ext cx="0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3561" name="Rectangle 26">
            <a:extLst>
              <a:ext uri="{FF2B5EF4-FFF2-40B4-BE49-F238E27FC236}">
                <a16:creationId xmlns:a16="http://schemas.microsoft.com/office/drawing/2014/main" id="{9C56F46E-7F1B-4145-99A0-54EE1B8AF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6463" y="2400300"/>
            <a:ext cx="2162175" cy="1133475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 useBgFill="1">
        <p:nvSpPr>
          <p:cNvPr id="23562" name="Rectangle 27">
            <a:extLst>
              <a:ext uri="{FF2B5EF4-FFF2-40B4-BE49-F238E27FC236}">
                <a16:creationId xmlns:a16="http://schemas.microsoft.com/office/drawing/2014/main" id="{167DB4E8-8BD1-B04C-9E1A-271148FA7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163" y="2286000"/>
            <a:ext cx="2162175" cy="1133475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23563" name="Freeform 28">
            <a:extLst>
              <a:ext uri="{FF2B5EF4-FFF2-40B4-BE49-F238E27FC236}">
                <a16:creationId xmlns:a16="http://schemas.microsoft.com/office/drawing/2014/main" id="{93E52F9A-F06C-2C44-86B1-583985DE6D51}"/>
              </a:ext>
            </a:extLst>
          </p:cNvPr>
          <p:cNvSpPr>
            <a:spLocks/>
          </p:cNvSpPr>
          <p:nvPr/>
        </p:nvSpPr>
        <p:spPr bwMode="auto">
          <a:xfrm>
            <a:off x="2457450" y="2509838"/>
            <a:ext cx="1315641" cy="629841"/>
          </a:xfrm>
          <a:custGeom>
            <a:avLst/>
            <a:gdLst>
              <a:gd name="T0" fmla="*/ 0 w 1105"/>
              <a:gd name="T1" fmla="*/ 0 h 529"/>
              <a:gd name="T2" fmla="*/ 1752600 w 1105"/>
              <a:gd name="T3" fmla="*/ 0 h 529"/>
              <a:gd name="T4" fmla="*/ 1752600 w 1105"/>
              <a:gd name="T5" fmla="*/ 838200 h 529"/>
              <a:gd name="T6" fmla="*/ 0 w 1105"/>
              <a:gd name="T7" fmla="*/ 838200 h 529"/>
              <a:gd name="T8" fmla="*/ 87313 w 1105"/>
              <a:gd name="T9" fmla="*/ 838200 h 5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5" h="529">
                <a:moveTo>
                  <a:pt x="0" y="0"/>
                </a:moveTo>
                <a:lnTo>
                  <a:pt x="1104" y="0"/>
                </a:lnTo>
                <a:lnTo>
                  <a:pt x="1104" y="528"/>
                </a:lnTo>
                <a:lnTo>
                  <a:pt x="0" y="528"/>
                </a:lnTo>
                <a:lnTo>
                  <a:pt x="55" y="528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500"/>
          </a:p>
        </p:txBody>
      </p:sp>
      <p:sp>
        <p:nvSpPr>
          <p:cNvPr id="23564" name="Line 29">
            <a:extLst>
              <a:ext uri="{FF2B5EF4-FFF2-40B4-BE49-F238E27FC236}">
                <a16:creationId xmlns:a16="http://schemas.microsoft.com/office/drawing/2014/main" id="{4105D2AA-4186-CD42-A7F8-75696EE25E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6150" y="2509838"/>
            <a:ext cx="0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3565" name="Line 30">
            <a:extLst>
              <a:ext uri="{FF2B5EF4-FFF2-40B4-BE49-F238E27FC236}">
                <a16:creationId xmlns:a16="http://schemas.microsoft.com/office/drawing/2014/main" id="{88F5282A-C7F4-0A47-BBD7-4B3B45AD42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509838"/>
            <a:ext cx="0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3566" name="Line 31">
            <a:extLst>
              <a:ext uri="{FF2B5EF4-FFF2-40B4-BE49-F238E27FC236}">
                <a16:creationId xmlns:a16="http://schemas.microsoft.com/office/drawing/2014/main" id="{C2AE7033-AEB5-654C-A279-8C8AF77C7B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509838"/>
            <a:ext cx="0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3567" name="Rectangle 32">
            <a:extLst>
              <a:ext uri="{FF2B5EF4-FFF2-40B4-BE49-F238E27FC236}">
                <a16:creationId xmlns:a16="http://schemas.microsoft.com/office/drawing/2014/main" id="{07E54CC2-5EB2-7241-99CA-0663AA479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6463" y="1085850"/>
            <a:ext cx="2162175" cy="1133475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 useBgFill="1">
        <p:nvSpPr>
          <p:cNvPr id="23568" name="Rectangle 33">
            <a:extLst>
              <a:ext uri="{FF2B5EF4-FFF2-40B4-BE49-F238E27FC236}">
                <a16:creationId xmlns:a16="http://schemas.microsoft.com/office/drawing/2014/main" id="{7888F85A-65DC-C045-A77A-C01CAB1F6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163" y="971550"/>
            <a:ext cx="2162175" cy="1133475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grpSp>
        <p:nvGrpSpPr>
          <p:cNvPr id="23569" name="Group 34">
            <a:extLst>
              <a:ext uri="{FF2B5EF4-FFF2-40B4-BE49-F238E27FC236}">
                <a16:creationId xmlns:a16="http://schemas.microsoft.com/office/drawing/2014/main" id="{BD74B86F-31AA-B049-A898-4D963DB8CB15}"/>
              </a:ext>
            </a:extLst>
          </p:cNvPr>
          <p:cNvGrpSpPr>
            <a:grpSpLocks/>
          </p:cNvGrpSpPr>
          <p:nvPr/>
        </p:nvGrpSpPr>
        <p:grpSpPr bwMode="auto">
          <a:xfrm>
            <a:off x="2457450" y="1195388"/>
            <a:ext cx="1315641" cy="629841"/>
            <a:chOff x="1104" y="1200"/>
            <a:chExt cx="1105" cy="529"/>
          </a:xfrm>
        </p:grpSpPr>
        <p:sp>
          <p:nvSpPr>
            <p:cNvPr id="23590" name="Freeform 35">
              <a:extLst>
                <a:ext uri="{FF2B5EF4-FFF2-40B4-BE49-F238E27FC236}">
                  <a16:creationId xmlns:a16="http://schemas.microsoft.com/office/drawing/2014/main" id="{235E3BEA-BAFF-DE45-A6C8-D4F7CB37F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" y="1200"/>
              <a:ext cx="1105" cy="529"/>
            </a:xfrm>
            <a:custGeom>
              <a:avLst/>
              <a:gdLst>
                <a:gd name="T0" fmla="*/ 0 w 1105"/>
                <a:gd name="T1" fmla="*/ 0 h 529"/>
                <a:gd name="T2" fmla="*/ 1104 w 1105"/>
                <a:gd name="T3" fmla="*/ 0 h 529"/>
                <a:gd name="T4" fmla="*/ 1104 w 1105"/>
                <a:gd name="T5" fmla="*/ 528 h 529"/>
                <a:gd name="T6" fmla="*/ 0 w 1105"/>
                <a:gd name="T7" fmla="*/ 528 h 529"/>
                <a:gd name="T8" fmla="*/ 55 w 1105"/>
                <a:gd name="T9" fmla="*/ 528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5" h="529">
                  <a:moveTo>
                    <a:pt x="0" y="0"/>
                  </a:moveTo>
                  <a:lnTo>
                    <a:pt x="1104" y="0"/>
                  </a:lnTo>
                  <a:lnTo>
                    <a:pt x="1104" y="528"/>
                  </a:lnTo>
                  <a:lnTo>
                    <a:pt x="0" y="528"/>
                  </a:lnTo>
                  <a:lnTo>
                    <a:pt x="55" y="528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23591" name="Line 36">
              <a:extLst>
                <a:ext uri="{FF2B5EF4-FFF2-40B4-BE49-F238E27FC236}">
                  <a16:creationId xmlns:a16="http://schemas.microsoft.com/office/drawing/2014/main" id="{F82088DD-7CA7-E747-8D92-6BD186CEE3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200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23592" name="Line 37">
              <a:extLst>
                <a:ext uri="{FF2B5EF4-FFF2-40B4-BE49-F238E27FC236}">
                  <a16:creationId xmlns:a16="http://schemas.microsoft.com/office/drawing/2014/main" id="{099567CD-DD30-EA4C-9F23-FA2E9F75EF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1200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23593" name="Line 38">
              <a:extLst>
                <a:ext uri="{FF2B5EF4-FFF2-40B4-BE49-F238E27FC236}">
                  <a16:creationId xmlns:a16="http://schemas.microsoft.com/office/drawing/2014/main" id="{D3D1252A-F941-D248-B0E1-4E0E61B8E0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200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</p:grpSp>
      <p:sp>
        <p:nvSpPr>
          <p:cNvPr id="429096" name="Rectangle 40">
            <a:extLst>
              <a:ext uri="{FF2B5EF4-FFF2-40B4-BE49-F238E27FC236}">
                <a16:creationId xmlns:a16="http://schemas.microsoft.com/office/drawing/2014/main" id="{A02CF1A5-21E7-0444-ABD5-823E0B520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063" y="1257300"/>
            <a:ext cx="161925" cy="504825"/>
          </a:xfrm>
          <a:prstGeom prst="rect">
            <a:avLst/>
          </a:prstGeom>
          <a:solidFill>
            <a:srgbClr val="FF3300"/>
          </a:solidFill>
          <a:ln w="127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429097" name="Rectangle 41">
            <a:extLst>
              <a:ext uri="{FF2B5EF4-FFF2-40B4-BE49-F238E27FC236}">
                <a16:creationId xmlns:a16="http://schemas.microsoft.com/office/drawing/2014/main" id="{DFC09824-B34A-8447-A3C2-30695EF51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063" y="2571750"/>
            <a:ext cx="161925" cy="504825"/>
          </a:xfrm>
          <a:prstGeom prst="rect">
            <a:avLst/>
          </a:prstGeom>
          <a:solidFill>
            <a:srgbClr val="FF3300"/>
          </a:solidFill>
          <a:ln w="127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429098" name="Rectangle 42">
            <a:extLst>
              <a:ext uri="{FF2B5EF4-FFF2-40B4-BE49-F238E27FC236}">
                <a16:creationId xmlns:a16="http://schemas.microsoft.com/office/drawing/2014/main" id="{3CB4B3DD-683B-914E-9500-F7AE1DC05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063" y="3886200"/>
            <a:ext cx="161925" cy="504825"/>
          </a:xfrm>
          <a:prstGeom prst="rect">
            <a:avLst/>
          </a:prstGeom>
          <a:solidFill>
            <a:srgbClr val="FF3300"/>
          </a:solidFill>
          <a:ln w="127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grpSp>
        <p:nvGrpSpPr>
          <p:cNvPr id="23573" name="Group 51">
            <a:extLst>
              <a:ext uri="{FF2B5EF4-FFF2-40B4-BE49-F238E27FC236}">
                <a16:creationId xmlns:a16="http://schemas.microsoft.com/office/drawing/2014/main" id="{CDBF9DC7-442A-BD47-A958-AF6AD74128C7}"/>
              </a:ext>
            </a:extLst>
          </p:cNvPr>
          <p:cNvGrpSpPr>
            <a:grpSpLocks/>
          </p:cNvGrpSpPr>
          <p:nvPr/>
        </p:nvGrpSpPr>
        <p:grpSpPr bwMode="auto">
          <a:xfrm>
            <a:off x="6176962" y="1371600"/>
            <a:ext cx="1538288" cy="2790825"/>
            <a:chOff x="4228" y="1348"/>
            <a:chExt cx="1292" cy="2344"/>
          </a:xfrm>
        </p:grpSpPr>
        <p:sp>
          <p:nvSpPr>
            <p:cNvPr id="23584" name="Line 52">
              <a:extLst>
                <a:ext uri="{FF2B5EF4-FFF2-40B4-BE49-F238E27FC236}">
                  <a16:creationId xmlns:a16="http://schemas.microsoft.com/office/drawing/2014/main" id="{0F7B635E-9D2F-2546-A2B1-D00640326B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440"/>
              <a:ext cx="1200" cy="0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23585" name="Line 53">
              <a:extLst>
                <a:ext uri="{FF2B5EF4-FFF2-40B4-BE49-F238E27FC236}">
                  <a16:creationId xmlns:a16="http://schemas.microsoft.com/office/drawing/2014/main" id="{086022E9-A09A-2443-97AA-AF12720A54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2544"/>
              <a:ext cx="1200" cy="0"/>
            </a:xfrm>
            <a:prstGeom prst="line">
              <a:avLst/>
            </a:prstGeom>
            <a:noFill/>
            <a:ln w="76200">
              <a:solidFill>
                <a:schemeClr val="tx2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23586" name="Line 54">
              <a:extLst>
                <a:ext uri="{FF2B5EF4-FFF2-40B4-BE49-F238E27FC236}">
                  <a16:creationId xmlns:a16="http://schemas.microsoft.com/office/drawing/2014/main" id="{4862ACA8-B011-9A49-933A-A9DA8099A2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3648"/>
              <a:ext cx="1200" cy="0"/>
            </a:xfrm>
            <a:prstGeom prst="line">
              <a:avLst/>
            </a:prstGeom>
            <a:noFill/>
            <a:ln w="76200">
              <a:solidFill>
                <a:srgbClr val="0099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23587" name="Oval 55">
              <a:extLst>
                <a:ext uri="{FF2B5EF4-FFF2-40B4-BE49-F238E27FC236}">
                  <a16:creationId xmlns:a16="http://schemas.microsoft.com/office/drawing/2014/main" id="{C43037F6-6D28-5841-AB6A-D1F4762E2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348"/>
              <a:ext cx="136" cy="136"/>
            </a:xfrm>
            <a:prstGeom prst="ellipse">
              <a:avLst/>
            </a:prstGeom>
            <a:solidFill>
              <a:srgbClr val="FF3300"/>
            </a:solidFill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500"/>
            </a:p>
          </p:txBody>
        </p:sp>
        <p:sp>
          <p:nvSpPr>
            <p:cNvPr id="23588" name="Oval 56">
              <a:extLst>
                <a:ext uri="{FF2B5EF4-FFF2-40B4-BE49-F238E27FC236}">
                  <a16:creationId xmlns:a16="http://schemas.microsoft.com/office/drawing/2014/main" id="{E7DBE5E9-0589-3B4B-9B9E-C3E15820E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2452"/>
              <a:ext cx="136" cy="13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500"/>
            </a:p>
          </p:txBody>
        </p:sp>
        <p:sp>
          <p:nvSpPr>
            <p:cNvPr id="23589" name="Oval 57">
              <a:extLst>
                <a:ext uri="{FF2B5EF4-FFF2-40B4-BE49-F238E27FC236}">
                  <a16:creationId xmlns:a16="http://schemas.microsoft.com/office/drawing/2014/main" id="{667426BA-95C9-B04D-8E8E-903EE8002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3556"/>
              <a:ext cx="136" cy="136"/>
            </a:xfrm>
            <a:prstGeom prst="ellipse">
              <a:avLst/>
            </a:prstGeom>
            <a:solidFill>
              <a:srgbClr val="009900"/>
            </a:solidFill>
            <a:ln w="127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500"/>
            </a:p>
          </p:txBody>
        </p:sp>
      </p:grpSp>
      <p:grpSp>
        <p:nvGrpSpPr>
          <p:cNvPr id="429147" name="Group 91">
            <a:extLst>
              <a:ext uri="{FF2B5EF4-FFF2-40B4-BE49-F238E27FC236}">
                <a16:creationId xmlns:a16="http://schemas.microsoft.com/office/drawing/2014/main" id="{8BB55FCA-BE12-C644-81D0-343840438E94}"/>
              </a:ext>
            </a:extLst>
          </p:cNvPr>
          <p:cNvGrpSpPr>
            <a:grpSpLocks/>
          </p:cNvGrpSpPr>
          <p:nvPr/>
        </p:nvGrpSpPr>
        <p:grpSpPr bwMode="auto">
          <a:xfrm>
            <a:off x="3829050" y="1481138"/>
            <a:ext cx="2401491" cy="2630091"/>
            <a:chOff x="2256" y="1244"/>
            <a:chExt cx="2017" cy="2209"/>
          </a:xfrm>
        </p:grpSpPr>
        <p:sp>
          <p:nvSpPr>
            <p:cNvPr id="23581" name="Freeform 59">
              <a:extLst>
                <a:ext uri="{FF2B5EF4-FFF2-40B4-BE49-F238E27FC236}">
                  <a16:creationId xmlns:a16="http://schemas.microsoft.com/office/drawing/2014/main" id="{B78EBA77-621A-BB47-9BBA-E159C25F7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6" y="1244"/>
              <a:ext cx="2017" cy="2209"/>
            </a:xfrm>
            <a:custGeom>
              <a:avLst/>
              <a:gdLst>
                <a:gd name="T0" fmla="*/ 0 w 2017"/>
                <a:gd name="T1" fmla="*/ 2208 h 2209"/>
                <a:gd name="T2" fmla="*/ 609 w 2017"/>
                <a:gd name="T3" fmla="*/ 2208 h 2209"/>
                <a:gd name="T4" fmla="*/ 2016 w 2017"/>
                <a:gd name="T5" fmla="*/ 0 h 220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17" h="2209">
                  <a:moveTo>
                    <a:pt x="0" y="2208"/>
                  </a:moveTo>
                  <a:lnTo>
                    <a:pt x="609" y="2208"/>
                  </a:lnTo>
                  <a:lnTo>
                    <a:pt x="2016" y="0"/>
                  </a:lnTo>
                </a:path>
              </a:pathLst>
            </a:custGeom>
            <a:noFill/>
            <a:ln w="50800" cap="rnd" cmpd="sng">
              <a:solidFill>
                <a:srgbClr val="FF3300"/>
              </a:solidFill>
              <a:prstDash val="sysDot"/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23582" name="Freeform 60">
              <a:extLst>
                <a:ext uri="{FF2B5EF4-FFF2-40B4-BE49-F238E27FC236}">
                  <a16:creationId xmlns:a16="http://schemas.microsoft.com/office/drawing/2014/main" id="{66DEDDEF-4560-8043-8FF2-C283F95C0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6" y="1244"/>
              <a:ext cx="2017" cy="1105"/>
            </a:xfrm>
            <a:custGeom>
              <a:avLst/>
              <a:gdLst>
                <a:gd name="T0" fmla="*/ 0 w 2017"/>
                <a:gd name="T1" fmla="*/ 1104 h 1105"/>
                <a:gd name="T2" fmla="*/ 656 w 2017"/>
                <a:gd name="T3" fmla="*/ 1104 h 1105"/>
                <a:gd name="T4" fmla="*/ 2016 w 2017"/>
                <a:gd name="T5" fmla="*/ 0 h 11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17" h="1105">
                  <a:moveTo>
                    <a:pt x="0" y="1104"/>
                  </a:moveTo>
                  <a:lnTo>
                    <a:pt x="656" y="1104"/>
                  </a:lnTo>
                  <a:lnTo>
                    <a:pt x="2016" y="0"/>
                  </a:lnTo>
                </a:path>
              </a:pathLst>
            </a:custGeom>
            <a:noFill/>
            <a:ln w="50800" cap="rnd" cmpd="sng">
              <a:solidFill>
                <a:srgbClr val="FF3300"/>
              </a:solidFill>
              <a:prstDash val="solid"/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23583" name="Line 61">
              <a:extLst>
                <a:ext uri="{FF2B5EF4-FFF2-40B4-BE49-F238E27FC236}">
                  <a16:creationId xmlns:a16="http://schemas.microsoft.com/office/drawing/2014/main" id="{08084CAB-9FEC-0246-A989-BF67DF91A6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1244"/>
              <a:ext cx="1969" cy="0"/>
            </a:xfrm>
            <a:prstGeom prst="line">
              <a:avLst/>
            </a:prstGeom>
            <a:noFill/>
            <a:ln w="50800" cap="rnd">
              <a:solidFill>
                <a:srgbClr val="FF3300"/>
              </a:solidFill>
              <a:prstDash val="sysDot"/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</p:grpSp>
      <p:sp>
        <p:nvSpPr>
          <p:cNvPr id="91" name="Rectangle 40">
            <a:extLst>
              <a:ext uri="{FF2B5EF4-FFF2-40B4-BE49-F238E27FC236}">
                <a16:creationId xmlns:a16="http://schemas.microsoft.com/office/drawing/2014/main" id="{BBDAA7A0-1B9F-B34B-9D62-C22E53AA2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1257300"/>
            <a:ext cx="161925" cy="504825"/>
          </a:xfrm>
          <a:prstGeom prst="rect">
            <a:avLst/>
          </a:prstGeom>
          <a:solidFill>
            <a:srgbClr val="FF3300"/>
          </a:solidFill>
          <a:ln w="127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92" name="Rectangle 41">
            <a:extLst>
              <a:ext uri="{FF2B5EF4-FFF2-40B4-BE49-F238E27FC236}">
                <a16:creationId xmlns:a16="http://schemas.microsoft.com/office/drawing/2014/main" id="{F447EC91-B0E4-604E-B62E-6936FE041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2571750"/>
            <a:ext cx="161925" cy="504825"/>
          </a:xfrm>
          <a:prstGeom prst="rect">
            <a:avLst/>
          </a:prstGeom>
          <a:solidFill>
            <a:srgbClr val="009900"/>
          </a:solidFill>
          <a:ln w="12700">
            <a:solidFill>
              <a:srgbClr val="009999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/>
          </a:p>
        </p:txBody>
      </p:sp>
      <p:sp>
        <p:nvSpPr>
          <p:cNvPr id="93" name="Rectangle 42">
            <a:extLst>
              <a:ext uri="{FF2B5EF4-FFF2-40B4-BE49-F238E27FC236}">
                <a16:creationId xmlns:a16="http://schemas.microsoft.com/office/drawing/2014/main" id="{EAFC180E-E539-3448-A14E-45C43B92A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3886200"/>
            <a:ext cx="161925" cy="504825"/>
          </a:xfrm>
          <a:prstGeom prst="rect">
            <a:avLst/>
          </a:prstGeom>
          <a:solidFill>
            <a:srgbClr val="FF3300"/>
          </a:solidFill>
          <a:ln w="127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94" name="Rectangle 40">
            <a:extLst>
              <a:ext uri="{FF2B5EF4-FFF2-40B4-BE49-F238E27FC236}">
                <a16:creationId xmlns:a16="http://schemas.microsoft.com/office/drawing/2014/main" id="{7F2C84A5-A660-AD44-AB24-7BF0D5DCE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257300"/>
            <a:ext cx="161925" cy="504825"/>
          </a:xfrm>
          <a:prstGeom prst="rect">
            <a:avLst/>
          </a:prstGeom>
          <a:solidFill>
            <a:srgbClr val="FF3300"/>
          </a:solidFill>
          <a:ln w="127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95" name="Rectangle 41">
            <a:extLst>
              <a:ext uri="{FF2B5EF4-FFF2-40B4-BE49-F238E27FC236}">
                <a16:creationId xmlns:a16="http://schemas.microsoft.com/office/drawing/2014/main" id="{62C169E3-B69C-9149-97F8-94E72CD03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571750"/>
            <a:ext cx="161925" cy="5048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/>
          </a:p>
        </p:txBody>
      </p:sp>
      <p:sp>
        <p:nvSpPr>
          <p:cNvPr id="96" name="Rectangle 42">
            <a:extLst>
              <a:ext uri="{FF2B5EF4-FFF2-40B4-BE49-F238E27FC236}">
                <a16:creationId xmlns:a16="http://schemas.microsoft.com/office/drawing/2014/main" id="{A80B77FD-92B1-964B-920D-50374C6FB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886200"/>
            <a:ext cx="161925" cy="504825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/>
          </a:p>
        </p:txBody>
      </p:sp>
    </p:spTree>
    <p:extLst>
      <p:ext uri="{BB962C8B-B14F-4D97-AF65-F5344CB8AC3E}">
        <p14:creationId xmlns:p14="http://schemas.microsoft.com/office/powerpoint/2010/main" val="74117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9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9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9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9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9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9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2757E-17 7.069E-17 L 0.1026 -0.0034 L 0.30087 -0.2679 L 0.42656 -0.2679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4290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19" y="-1339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166 0 " pathEditMode="relative" ptsTypes="AA">
                                      <p:cBhvr>
                                        <p:cTn id="5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167 0 " pathEditMode="relative" ptsTypes="AA">
                                      <p:cBhvr>
                                        <p:cTn id="5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096" grpId="0" animBg="1"/>
      <p:bldP spid="429097" grpId="0" animBg="1"/>
      <p:bldP spid="429097" grpId="1" animBg="1"/>
      <p:bldP spid="429098" grpId="0" animBg="1"/>
      <p:bldP spid="91" grpId="0" animBg="1"/>
      <p:bldP spid="92" grpId="0" animBg="1"/>
      <p:bldP spid="92" grpId="1" animBg="1"/>
      <p:bldP spid="93" grpId="0" animBg="1"/>
      <p:bldP spid="94" grpId="0" animBg="1"/>
      <p:bldP spid="95" grpId="0" animBg="1"/>
      <p:bldP spid="95" grpId="1" animBg="1"/>
      <p:bldP spid="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F711FD-B5FB-6F46-96DA-3E4999208185}"/>
              </a:ext>
            </a:extLst>
          </p:cNvPr>
          <p:cNvSpPr/>
          <p:nvPr/>
        </p:nvSpPr>
        <p:spPr bwMode="auto">
          <a:xfrm>
            <a:off x="1322418" y="1876079"/>
            <a:ext cx="5688062" cy="2762655"/>
          </a:xfrm>
          <a:prstGeom prst="rect">
            <a:avLst/>
          </a:prstGeom>
          <a:solidFill>
            <a:srgbClr val="FFC000">
              <a:alpha val="1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27649" name="Footer Placeholder 2">
            <a:extLst>
              <a:ext uri="{FF2B5EF4-FFF2-40B4-BE49-F238E27FC236}">
                <a16:creationId xmlns:a16="http://schemas.microsoft.com/office/drawing/2014/main" id="{3858EA85-EA55-FF42-8971-1597298B1D8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8305800" y="4824252"/>
            <a:ext cx="13716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SzPct val="75000"/>
              <a:buFont typeface="Wingdings" pitchFamily="2" charset="2"/>
              <a:buChar char="Ø"/>
              <a:defRPr sz="21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8B441EB5-EEE6-5A4F-9AE1-6D4A1A8A4D00}" type="slidenum">
              <a:rPr lang="en-US" altLang="en-US" sz="15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500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83C6DE28-A059-DF44-B2DE-E33A0D105D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0"/>
            <a:ext cx="5829300" cy="85725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Head of Line Blocking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5D54200-0E9B-2945-89B4-F4F990BF6403}"/>
              </a:ext>
            </a:extLst>
          </p:cNvPr>
          <p:cNvSpPr/>
          <p:nvPr/>
        </p:nvSpPr>
        <p:spPr bwMode="auto">
          <a:xfrm>
            <a:off x="1330369" y="1863657"/>
            <a:ext cx="5688062" cy="2762655"/>
          </a:xfrm>
          <a:custGeom>
            <a:avLst/>
            <a:gdLst>
              <a:gd name="connsiteX0" fmla="*/ 32425 w 5687438"/>
              <a:gd name="connsiteY0" fmla="*/ 0 h 2775625"/>
              <a:gd name="connsiteX1" fmla="*/ 0 w 5687438"/>
              <a:gd name="connsiteY1" fmla="*/ 2769140 h 2775625"/>
              <a:gd name="connsiteX2" fmla="*/ 5687438 w 5687438"/>
              <a:gd name="connsiteY2" fmla="*/ 2775625 h 2775625"/>
              <a:gd name="connsiteX3" fmla="*/ 5687438 w 5687438"/>
              <a:gd name="connsiteY3" fmla="*/ 2775625 h 2775625"/>
              <a:gd name="connsiteX0" fmla="*/ 0 w 5693923"/>
              <a:gd name="connsiteY0" fmla="*/ 0 h 2782110"/>
              <a:gd name="connsiteX1" fmla="*/ 6485 w 5693923"/>
              <a:gd name="connsiteY1" fmla="*/ 2775625 h 2782110"/>
              <a:gd name="connsiteX2" fmla="*/ 5693923 w 5693923"/>
              <a:gd name="connsiteY2" fmla="*/ 2782110 h 2782110"/>
              <a:gd name="connsiteX3" fmla="*/ 5693923 w 5693923"/>
              <a:gd name="connsiteY3" fmla="*/ 2782110 h 2782110"/>
              <a:gd name="connsiteX0" fmla="*/ 19596 w 5687578"/>
              <a:gd name="connsiteY0" fmla="*/ 0 h 2769140"/>
              <a:gd name="connsiteX1" fmla="*/ 140 w 5687578"/>
              <a:gd name="connsiteY1" fmla="*/ 2762655 h 2769140"/>
              <a:gd name="connsiteX2" fmla="*/ 5687578 w 5687578"/>
              <a:gd name="connsiteY2" fmla="*/ 2769140 h 2769140"/>
              <a:gd name="connsiteX3" fmla="*/ 5687578 w 5687578"/>
              <a:gd name="connsiteY3" fmla="*/ 2769140 h 2769140"/>
              <a:gd name="connsiteX0" fmla="*/ 625 w 5688062"/>
              <a:gd name="connsiteY0" fmla="*/ 0 h 2762655"/>
              <a:gd name="connsiteX1" fmla="*/ 624 w 5688062"/>
              <a:gd name="connsiteY1" fmla="*/ 2756170 h 2762655"/>
              <a:gd name="connsiteX2" fmla="*/ 5688062 w 5688062"/>
              <a:gd name="connsiteY2" fmla="*/ 2762655 h 2762655"/>
              <a:gd name="connsiteX3" fmla="*/ 5688062 w 5688062"/>
              <a:gd name="connsiteY3" fmla="*/ 2762655 h 276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8062" h="2762655">
                <a:moveTo>
                  <a:pt x="625" y="0"/>
                </a:moveTo>
                <a:cubicBezTo>
                  <a:pt x="2787" y="925208"/>
                  <a:pt x="-1538" y="1830962"/>
                  <a:pt x="624" y="2756170"/>
                </a:cubicBezTo>
                <a:lnTo>
                  <a:pt x="5688062" y="2762655"/>
                </a:lnTo>
                <a:lnTo>
                  <a:pt x="5688062" y="276265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3E5358-3DE2-B748-84CB-04EF4B6C9BD6}"/>
                  </a:ext>
                </a:extLst>
              </p:cNvPr>
              <p:cNvSpPr txBox="1"/>
              <p:nvPr/>
            </p:nvSpPr>
            <p:spPr>
              <a:xfrm>
                <a:off x="2080100" y="706209"/>
                <a:ext cx="49050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IQ switch with uniform traffic matrix,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3E5358-3DE2-B748-84CB-04EF4B6C9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100" y="706209"/>
                <a:ext cx="4905061" cy="400110"/>
              </a:xfrm>
              <a:prstGeom prst="rect">
                <a:avLst/>
              </a:prstGeom>
              <a:blipFill>
                <a:blip r:embed="rId3"/>
                <a:stretch>
                  <a:fillRect l="-1292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E09364B0-C387-814D-8DE5-2271AA7B4BBA}"/>
              </a:ext>
            </a:extLst>
          </p:cNvPr>
          <p:cNvSpPr/>
          <p:nvPr/>
        </p:nvSpPr>
        <p:spPr bwMode="auto">
          <a:xfrm>
            <a:off x="1330370" y="1882564"/>
            <a:ext cx="5655052" cy="2736715"/>
          </a:xfrm>
          <a:custGeom>
            <a:avLst/>
            <a:gdLst>
              <a:gd name="connsiteX0" fmla="*/ 0 w 5648735"/>
              <a:gd name="connsiteY0" fmla="*/ 2736715 h 2736715"/>
              <a:gd name="connsiteX1" fmla="*/ 2918298 w 5648735"/>
              <a:gd name="connsiteY1" fmla="*/ 2704289 h 2736715"/>
              <a:gd name="connsiteX2" fmla="*/ 3949430 w 5648735"/>
              <a:gd name="connsiteY2" fmla="*/ 2619983 h 2736715"/>
              <a:gd name="connsiteX3" fmla="*/ 4623881 w 5648735"/>
              <a:gd name="connsiteY3" fmla="*/ 2444885 h 2736715"/>
              <a:gd name="connsiteX4" fmla="*/ 5155660 w 5648735"/>
              <a:gd name="connsiteY4" fmla="*/ 2191966 h 2736715"/>
              <a:gd name="connsiteX5" fmla="*/ 5421549 w 5648735"/>
              <a:gd name="connsiteY5" fmla="*/ 1789889 h 2736715"/>
              <a:gd name="connsiteX6" fmla="*/ 5564221 w 5648735"/>
              <a:gd name="connsiteY6" fmla="*/ 1271081 h 2736715"/>
              <a:gd name="connsiteX7" fmla="*/ 5635557 w 5648735"/>
              <a:gd name="connsiteY7" fmla="*/ 525294 h 2736715"/>
              <a:gd name="connsiteX8" fmla="*/ 5648528 w 5648735"/>
              <a:gd name="connsiteY8" fmla="*/ 0 h 2736715"/>
              <a:gd name="connsiteX0" fmla="*/ 0 w 5648735"/>
              <a:gd name="connsiteY0" fmla="*/ 2736715 h 2736715"/>
              <a:gd name="connsiteX1" fmla="*/ 2963694 w 5648735"/>
              <a:gd name="connsiteY1" fmla="*/ 2678348 h 2736715"/>
              <a:gd name="connsiteX2" fmla="*/ 3949430 w 5648735"/>
              <a:gd name="connsiteY2" fmla="*/ 2619983 h 2736715"/>
              <a:gd name="connsiteX3" fmla="*/ 4623881 w 5648735"/>
              <a:gd name="connsiteY3" fmla="*/ 2444885 h 2736715"/>
              <a:gd name="connsiteX4" fmla="*/ 5155660 w 5648735"/>
              <a:gd name="connsiteY4" fmla="*/ 2191966 h 2736715"/>
              <a:gd name="connsiteX5" fmla="*/ 5421549 w 5648735"/>
              <a:gd name="connsiteY5" fmla="*/ 1789889 h 2736715"/>
              <a:gd name="connsiteX6" fmla="*/ 5564221 w 5648735"/>
              <a:gd name="connsiteY6" fmla="*/ 1271081 h 2736715"/>
              <a:gd name="connsiteX7" fmla="*/ 5635557 w 5648735"/>
              <a:gd name="connsiteY7" fmla="*/ 525294 h 2736715"/>
              <a:gd name="connsiteX8" fmla="*/ 5648528 w 5648735"/>
              <a:gd name="connsiteY8" fmla="*/ 0 h 2736715"/>
              <a:gd name="connsiteX0" fmla="*/ 0 w 5648735"/>
              <a:gd name="connsiteY0" fmla="*/ 2736715 h 2736715"/>
              <a:gd name="connsiteX1" fmla="*/ 2963694 w 5648735"/>
              <a:gd name="connsiteY1" fmla="*/ 2678348 h 2736715"/>
              <a:gd name="connsiteX2" fmla="*/ 3975370 w 5648735"/>
              <a:gd name="connsiteY2" fmla="*/ 2607013 h 2736715"/>
              <a:gd name="connsiteX3" fmla="*/ 4623881 w 5648735"/>
              <a:gd name="connsiteY3" fmla="*/ 2444885 h 2736715"/>
              <a:gd name="connsiteX4" fmla="*/ 5155660 w 5648735"/>
              <a:gd name="connsiteY4" fmla="*/ 2191966 h 2736715"/>
              <a:gd name="connsiteX5" fmla="*/ 5421549 w 5648735"/>
              <a:gd name="connsiteY5" fmla="*/ 1789889 h 2736715"/>
              <a:gd name="connsiteX6" fmla="*/ 5564221 w 5648735"/>
              <a:gd name="connsiteY6" fmla="*/ 1271081 h 2736715"/>
              <a:gd name="connsiteX7" fmla="*/ 5635557 w 5648735"/>
              <a:gd name="connsiteY7" fmla="*/ 525294 h 2736715"/>
              <a:gd name="connsiteX8" fmla="*/ 5648528 w 5648735"/>
              <a:gd name="connsiteY8" fmla="*/ 0 h 2736715"/>
              <a:gd name="connsiteX0" fmla="*/ 0 w 5648735"/>
              <a:gd name="connsiteY0" fmla="*/ 2736715 h 2736715"/>
              <a:gd name="connsiteX1" fmla="*/ 2963694 w 5648735"/>
              <a:gd name="connsiteY1" fmla="*/ 2678348 h 2736715"/>
              <a:gd name="connsiteX2" fmla="*/ 3975370 w 5648735"/>
              <a:gd name="connsiteY2" fmla="*/ 2607013 h 2736715"/>
              <a:gd name="connsiteX3" fmla="*/ 4623881 w 5648735"/>
              <a:gd name="connsiteY3" fmla="*/ 2444885 h 2736715"/>
              <a:gd name="connsiteX4" fmla="*/ 5116749 w 5648735"/>
              <a:gd name="connsiteY4" fmla="*/ 2198451 h 2736715"/>
              <a:gd name="connsiteX5" fmla="*/ 5421549 w 5648735"/>
              <a:gd name="connsiteY5" fmla="*/ 1789889 h 2736715"/>
              <a:gd name="connsiteX6" fmla="*/ 5564221 w 5648735"/>
              <a:gd name="connsiteY6" fmla="*/ 1271081 h 2736715"/>
              <a:gd name="connsiteX7" fmla="*/ 5635557 w 5648735"/>
              <a:gd name="connsiteY7" fmla="*/ 525294 h 2736715"/>
              <a:gd name="connsiteX8" fmla="*/ 5648528 w 5648735"/>
              <a:gd name="connsiteY8" fmla="*/ 0 h 2736715"/>
              <a:gd name="connsiteX0" fmla="*/ 0 w 5655052"/>
              <a:gd name="connsiteY0" fmla="*/ 2736715 h 2736715"/>
              <a:gd name="connsiteX1" fmla="*/ 2963694 w 5655052"/>
              <a:gd name="connsiteY1" fmla="*/ 2678348 h 2736715"/>
              <a:gd name="connsiteX2" fmla="*/ 3975370 w 5655052"/>
              <a:gd name="connsiteY2" fmla="*/ 2607013 h 2736715"/>
              <a:gd name="connsiteX3" fmla="*/ 4623881 w 5655052"/>
              <a:gd name="connsiteY3" fmla="*/ 2444885 h 2736715"/>
              <a:gd name="connsiteX4" fmla="*/ 5116749 w 5655052"/>
              <a:gd name="connsiteY4" fmla="*/ 2198451 h 2736715"/>
              <a:gd name="connsiteX5" fmla="*/ 5421549 w 5655052"/>
              <a:gd name="connsiteY5" fmla="*/ 1789889 h 2736715"/>
              <a:gd name="connsiteX6" fmla="*/ 5564221 w 5655052"/>
              <a:gd name="connsiteY6" fmla="*/ 1271081 h 2736715"/>
              <a:gd name="connsiteX7" fmla="*/ 5635557 w 5655052"/>
              <a:gd name="connsiteY7" fmla="*/ 525294 h 2736715"/>
              <a:gd name="connsiteX8" fmla="*/ 5655013 w 5655052"/>
              <a:gd name="connsiteY8" fmla="*/ 0 h 273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55052" h="2736715">
                <a:moveTo>
                  <a:pt x="0" y="2736715"/>
                </a:moveTo>
                <a:lnTo>
                  <a:pt x="2963694" y="2678348"/>
                </a:lnTo>
                <a:cubicBezTo>
                  <a:pt x="3626256" y="2656731"/>
                  <a:pt x="3698672" y="2645923"/>
                  <a:pt x="3975370" y="2607013"/>
                </a:cubicBezTo>
                <a:cubicBezTo>
                  <a:pt x="4252068" y="2568103"/>
                  <a:pt x="4433651" y="2512979"/>
                  <a:pt x="4623881" y="2444885"/>
                </a:cubicBezTo>
                <a:cubicBezTo>
                  <a:pt x="4814111" y="2376791"/>
                  <a:pt x="4983804" y="2307617"/>
                  <a:pt x="5116749" y="2198451"/>
                </a:cubicBezTo>
                <a:cubicBezTo>
                  <a:pt x="5249694" y="2089285"/>
                  <a:pt x="5346970" y="1944451"/>
                  <a:pt x="5421549" y="1789889"/>
                </a:cubicBezTo>
                <a:cubicBezTo>
                  <a:pt x="5496128" y="1635327"/>
                  <a:pt x="5528553" y="1481847"/>
                  <a:pt x="5564221" y="1271081"/>
                </a:cubicBezTo>
                <a:cubicBezTo>
                  <a:pt x="5599889" y="1060315"/>
                  <a:pt x="5620425" y="737141"/>
                  <a:pt x="5635557" y="525294"/>
                </a:cubicBezTo>
                <a:cubicBezTo>
                  <a:pt x="5650689" y="313447"/>
                  <a:pt x="5655553" y="156723"/>
                  <a:pt x="5655013" y="0"/>
                </a:cubicBezTo>
              </a:path>
            </a:pathLst>
          </a:cu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B31BE9-B48E-7C44-8AEC-43D8FE20EA1C}"/>
                  </a:ext>
                </a:extLst>
              </p:cNvPr>
              <p:cNvSpPr txBox="1"/>
              <p:nvPr/>
            </p:nvSpPr>
            <p:spPr>
              <a:xfrm>
                <a:off x="6053758" y="4769980"/>
                <a:ext cx="752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800" dirty="0">
                    <a:latin typeface="+mj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Load</a:t>
                </a:r>
                <a:r>
                  <a:rPr lang="en-US" sz="18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18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B31BE9-B48E-7C44-8AEC-43D8FE20E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758" y="4769980"/>
                <a:ext cx="752578" cy="276999"/>
              </a:xfrm>
              <a:prstGeom prst="rect">
                <a:avLst/>
              </a:prstGeom>
              <a:blipFill>
                <a:blip r:embed="rId4"/>
                <a:stretch>
                  <a:fillRect l="-18333" t="-31818" r="-83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164F073-EA7C-2C48-A6F2-0641433E3D66}"/>
              </a:ext>
            </a:extLst>
          </p:cNvPr>
          <p:cNvSpPr txBox="1"/>
          <p:nvPr/>
        </p:nvSpPr>
        <p:spPr>
          <a:xfrm flipH="1">
            <a:off x="339769" y="193111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Delay,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88DF2A-5E55-2F45-B93A-486B9214182D}"/>
              </a:ext>
            </a:extLst>
          </p:cNvPr>
          <p:cNvCxnSpPr/>
          <p:nvPr/>
        </p:nvCxnSpPr>
        <p:spPr bwMode="auto">
          <a:xfrm>
            <a:off x="7010480" y="4472148"/>
            <a:ext cx="7951" cy="255597"/>
          </a:xfrm>
          <a:prstGeom prst="line">
            <a:avLst/>
          </a:prstGeom>
          <a:solidFill>
            <a:srgbClr val="808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0FC5DB-D7C9-1645-BBC9-5540654EAE35}"/>
              </a:ext>
            </a:extLst>
          </p:cNvPr>
          <p:cNvSpPr txBox="1"/>
          <p:nvPr/>
        </p:nvSpPr>
        <p:spPr>
          <a:xfrm>
            <a:off x="6873982" y="468916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5F01C4-DA16-7340-9FAD-93ECD7893B20}"/>
              </a:ext>
            </a:extLst>
          </p:cNvPr>
          <p:cNvSpPr txBox="1"/>
          <p:nvPr/>
        </p:nvSpPr>
        <p:spPr>
          <a:xfrm>
            <a:off x="1177969" y="460389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428C8D-CC8F-0348-9402-23BAF71D7AE8}"/>
              </a:ext>
            </a:extLst>
          </p:cNvPr>
          <p:cNvGrpSpPr/>
          <p:nvPr/>
        </p:nvGrpSpPr>
        <p:grpSpPr>
          <a:xfrm>
            <a:off x="1026337" y="1869594"/>
            <a:ext cx="3288632" cy="3077850"/>
            <a:chOff x="1026337" y="1869594"/>
            <a:chExt cx="3288632" cy="30778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6DCA2EF-1AF1-044A-BD32-9E3F63CFBCC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96750" y="1869594"/>
              <a:ext cx="7951" cy="2756718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A09659-B260-AD47-B193-6F4FB8549B1B}"/>
                </a:ext>
              </a:extLst>
            </p:cNvPr>
            <p:cNvSpPr txBox="1"/>
            <p:nvPr/>
          </p:nvSpPr>
          <p:spPr>
            <a:xfrm>
              <a:off x="3844969" y="4608890"/>
              <a:ext cx="47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0.5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A7A0A7E-2B88-2A45-BABF-1F2531FE7AF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330369" y="4549564"/>
              <a:ext cx="2883681" cy="2634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AFC823-6E61-7F4D-A8F4-0A8B3335C625}"/>
                </a:ext>
              </a:extLst>
            </p:cNvPr>
            <p:cNvSpPr txBox="1"/>
            <p:nvPr/>
          </p:nvSpPr>
          <p:spPr>
            <a:xfrm>
              <a:off x="1026337" y="4397164"/>
              <a:ext cx="3802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3/2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ACDA720-9863-0E4D-80C0-C1023AECF4CC}"/>
              </a:ext>
            </a:extLst>
          </p:cNvPr>
          <p:cNvGrpSpPr/>
          <p:nvPr/>
        </p:nvGrpSpPr>
        <p:grpSpPr>
          <a:xfrm>
            <a:off x="1025569" y="1875805"/>
            <a:ext cx="4878603" cy="3079665"/>
            <a:chOff x="1025569" y="1875805"/>
            <a:chExt cx="4878603" cy="307966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643B353-BC55-2B4E-ADCF-DC9607C5614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97569" y="1875805"/>
              <a:ext cx="7951" cy="2756718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3BB89B-063A-3D4C-9D4F-8185AC2D252C}"/>
                </a:ext>
              </a:extLst>
            </p:cNvPr>
            <p:cNvSpPr txBox="1"/>
            <p:nvPr/>
          </p:nvSpPr>
          <p:spPr>
            <a:xfrm>
              <a:off x="5320358" y="461691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0.75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A0B6A47-C3E9-B444-9B20-12D89F85C81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22418" y="4415077"/>
              <a:ext cx="4271175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68A72B0-52A5-A44C-BA14-4BCA305FA6FF}"/>
                </a:ext>
              </a:extLst>
            </p:cNvPr>
            <p:cNvSpPr txBox="1"/>
            <p:nvPr/>
          </p:nvSpPr>
          <p:spPr>
            <a:xfrm>
              <a:off x="1025569" y="4259110"/>
              <a:ext cx="3802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5/2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956B19-DBB1-5041-AECD-9C25052C09A1}"/>
              </a:ext>
            </a:extLst>
          </p:cNvPr>
          <p:cNvGrpSpPr/>
          <p:nvPr/>
        </p:nvGrpSpPr>
        <p:grpSpPr>
          <a:xfrm>
            <a:off x="6915128" y="2391276"/>
            <a:ext cx="2228872" cy="811376"/>
            <a:chOff x="6915128" y="2391276"/>
            <a:chExt cx="2228872" cy="8113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DD30C5A-D470-C345-ACD6-218D0B86497D}"/>
                    </a:ext>
                  </a:extLst>
                </p:cNvPr>
                <p:cNvSpPr/>
                <p:nvPr/>
              </p:nvSpPr>
              <p:spPr>
                <a:xfrm>
                  <a:off x="7154929" y="2391276"/>
                  <a:ext cx="1989071" cy="81137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ea typeface="ＭＳ Ｐゴシック" charset="0"/>
                      <a:cs typeface="ＭＳ Ｐゴシック" charset="0"/>
                    </a:rPr>
                    <a:t>Poisson arrivals: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𝑑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  <m:t>2−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  <m:t>1−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DD30C5A-D470-C345-ACD6-218D0B864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4929" y="2391276"/>
                  <a:ext cx="1989071" cy="811376"/>
                </a:xfrm>
                <a:prstGeom prst="rect">
                  <a:avLst/>
                </a:prstGeom>
                <a:blipFill>
                  <a:blip r:embed="rId5"/>
                  <a:stretch>
                    <a:fillRect l="-1266" t="-1538"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AA85FD1-4746-B342-B88A-F5779856068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915128" y="2796964"/>
              <a:ext cx="257334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accent6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3FC431-82E3-EE4A-8B62-7BF2725D1113}"/>
              </a:ext>
            </a:extLst>
          </p:cNvPr>
          <p:cNvSpPr txBox="1"/>
          <p:nvPr/>
        </p:nvSpPr>
        <p:spPr>
          <a:xfrm rot="16415253">
            <a:off x="6287738" y="2251387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a typeface="ＭＳ Ｐゴシック" charset="0"/>
                <a:cs typeface="ＭＳ Ｐゴシック" charset="0"/>
              </a:rPr>
              <a:t>OQ Switch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350B765C-2C58-C34E-AA1E-56D9C11CFD5D}"/>
              </a:ext>
            </a:extLst>
          </p:cNvPr>
          <p:cNvSpPr/>
          <p:nvPr/>
        </p:nvSpPr>
        <p:spPr bwMode="auto">
          <a:xfrm>
            <a:off x="1346054" y="1882564"/>
            <a:ext cx="3160445" cy="2708904"/>
          </a:xfrm>
          <a:custGeom>
            <a:avLst/>
            <a:gdLst>
              <a:gd name="connsiteX0" fmla="*/ 0 w 5648735"/>
              <a:gd name="connsiteY0" fmla="*/ 2736715 h 2736715"/>
              <a:gd name="connsiteX1" fmla="*/ 2918298 w 5648735"/>
              <a:gd name="connsiteY1" fmla="*/ 2704289 h 2736715"/>
              <a:gd name="connsiteX2" fmla="*/ 3949430 w 5648735"/>
              <a:gd name="connsiteY2" fmla="*/ 2619983 h 2736715"/>
              <a:gd name="connsiteX3" fmla="*/ 4623881 w 5648735"/>
              <a:gd name="connsiteY3" fmla="*/ 2444885 h 2736715"/>
              <a:gd name="connsiteX4" fmla="*/ 5155660 w 5648735"/>
              <a:gd name="connsiteY4" fmla="*/ 2191966 h 2736715"/>
              <a:gd name="connsiteX5" fmla="*/ 5421549 w 5648735"/>
              <a:gd name="connsiteY5" fmla="*/ 1789889 h 2736715"/>
              <a:gd name="connsiteX6" fmla="*/ 5564221 w 5648735"/>
              <a:gd name="connsiteY6" fmla="*/ 1271081 h 2736715"/>
              <a:gd name="connsiteX7" fmla="*/ 5635557 w 5648735"/>
              <a:gd name="connsiteY7" fmla="*/ 525294 h 2736715"/>
              <a:gd name="connsiteX8" fmla="*/ 5648528 w 5648735"/>
              <a:gd name="connsiteY8" fmla="*/ 0 h 2736715"/>
              <a:gd name="connsiteX0" fmla="*/ 0 w 5648735"/>
              <a:gd name="connsiteY0" fmla="*/ 2736715 h 2736715"/>
              <a:gd name="connsiteX1" fmla="*/ 2963694 w 5648735"/>
              <a:gd name="connsiteY1" fmla="*/ 2678348 h 2736715"/>
              <a:gd name="connsiteX2" fmla="*/ 3949430 w 5648735"/>
              <a:gd name="connsiteY2" fmla="*/ 2619983 h 2736715"/>
              <a:gd name="connsiteX3" fmla="*/ 4623881 w 5648735"/>
              <a:gd name="connsiteY3" fmla="*/ 2444885 h 2736715"/>
              <a:gd name="connsiteX4" fmla="*/ 5155660 w 5648735"/>
              <a:gd name="connsiteY4" fmla="*/ 2191966 h 2736715"/>
              <a:gd name="connsiteX5" fmla="*/ 5421549 w 5648735"/>
              <a:gd name="connsiteY5" fmla="*/ 1789889 h 2736715"/>
              <a:gd name="connsiteX6" fmla="*/ 5564221 w 5648735"/>
              <a:gd name="connsiteY6" fmla="*/ 1271081 h 2736715"/>
              <a:gd name="connsiteX7" fmla="*/ 5635557 w 5648735"/>
              <a:gd name="connsiteY7" fmla="*/ 525294 h 2736715"/>
              <a:gd name="connsiteX8" fmla="*/ 5648528 w 5648735"/>
              <a:gd name="connsiteY8" fmla="*/ 0 h 2736715"/>
              <a:gd name="connsiteX0" fmla="*/ 0 w 5648735"/>
              <a:gd name="connsiteY0" fmla="*/ 2736715 h 2736715"/>
              <a:gd name="connsiteX1" fmla="*/ 2963694 w 5648735"/>
              <a:gd name="connsiteY1" fmla="*/ 2678348 h 2736715"/>
              <a:gd name="connsiteX2" fmla="*/ 3975370 w 5648735"/>
              <a:gd name="connsiteY2" fmla="*/ 2607013 h 2736715"/>
              <a:gd name="connsiteX3" fmla="*/ 4623881 w 5648735"/>
              <a:gd name="connsiteY3" fmla="*/ 2444885 h 2736715"/>
              <a:gd name="connsiteX4" fmla="*/ 5155660 w 5648735"/>
              <a:gd name="connsiteY4" fmla="*/ 2191966 h 2736715"/>
              <a:gd name="connsiteX5" fmla="*/ 5421549 w 5648735"/>
              <a:gd name="connsiteY5" fmla="*/ 1789889 h 2736715"/>
              <a:gd name="connsiteX6" fmla="*/ 5564221 w 5648735"/>
              <a:gd name="connsiteY6" fmla="*/ 1271081 h 2736715"/>
              <a:gd name="connsiteX7" fmla="*/ 5635557 w 5648735"/>
              <a:gd name="connsiteY7" fmla="*/ 525294 h 2736715"/>
              <a:gd name="connsiteX8" fmla="*/ 5648528 w 5648735"/>
              <a:gd name="connsiteY8" fmla="*/ 0 h 2736715"/>
              <a:gd name="connsiteX0" fmla="*/ 0 w 5648735"/>
              <a:gd name="connsiteY0" fmla="*/ 2736715 h 2736715"/>
              <a:gd name="connsiteX1" fmla="*/ 2963694 w 5648735"/>
              <a:gd name="connsiteY1" fmla="*/ 2678348 h 2736715"/>
              <a:gd name="connsiteX2" fmla="*/ 3975370 w 5648735"/>
              <a:gd name="connsiteY2" fmla="*/ 2607013 h 2736715"/>
              <a:gd name="connsiteX3" fmla="*/ 4623881 w 5648735"/>
              <a:gd name="connsiteY3" fmla="*/ 2444885 h 2736715"/>
              <a:gd name="connsiteX4" fmla="*/ 5116749 w 5648735"/>
              <a:gd name="connsiteY4" fmla="*/ 2198451 h 2736715"/>
              <a:gd name="connsiteX5" fmla="*/ 5421549 w 5648735"/>
              <a:gd name="connsiteY5" fmla="*/ 1789889 h 2736715"/>
              <a:gd name="connsiteX6" fmla="*/ 5564221 w 5648735"/>
              <a:gd name="connsiteY6" fmla="*/ 1271081 h 2736715"/>
              <a:gd name="connsiteX7" fmla="*/ 5635557 w 5648735"/>
              <a:gd name="connsiteY7" fmla="*/ 525294 h 2736715"/>
              <a:gd name="connsiteX8" fmla="*/ 5648528 w 5648735"/>
              <a:gd name="connsiteY8" fmla="*/ 0 h 2736715"/>
              <a:gd name="connsiteX0" fmla="*/ 0 w 5655052"/>
              <a:gd name="connsiteY0" fmla="*/ 2736715 h 2736715"/>
              <a:gd name="connsiteX1" fmla="*/ 2963694 w 5655052"/>
              <a:gd name="connsiteY1" fmla="*/ 2678348 h 2736715"/>
              <a:gd name="connsiteX2" fmla="*/ 3975370 w 5655052"/>
              <a:gd name="connsiteY2" fmla="*/ 2607013 h 2736715"/>
              <a:gd name="connsiteX3" fmla="*/ 4623881 w 5655052"/>
              <a:gd name="connsiteY3" fmla="*/ 2444885 h 2736715"/>
              <a:gd name="connsiteX4" fmla="*/ 5116749 w 5655052"/>
              <a:gd name="connsiteY4" fmla="*/ 2198451 h 2736715"/>
              <a:gd name="connsiteX5" fmla="*/ 5421549 w 5655052"/>
              <a:gd name="connsiteY5" fmla="*/ 1789889 h 2736715"/>
              <a:gd name="connsiteX6" fmla="*/ 5564221 w 5655052"/>
              <a:gd name="connsiteY6" fmla="*/ 1271081 h 2736715"/>
              <a:gd name="connsiteX7" fmla="*/ 5635557 w 5655052"/>
              <a:gd name="connsiteY7" fmla="*/ 525294 h 2736715"/>
              <a:gd name="connsiteX8" fmla="*/ 5655013 w 5655052"/>
              <a:gd name="connsiteY8" fmla="*/ 0 h 273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55052" h="2736715">
                <a:moveTo>
                  <a:pt x="0" y="2736715"/>
                </a:moveTo>
                <a:lnTo>
                  <a:pt x="2963694" y="2678348"/>
                </a:lnTo>
                <a:cubicBezTo>
                  <a:pt x="3626256" y="2656731"/>
                  <a:pt x="3698672" y="2645923"/>
                  <a:pt x="3975370" y="2607013"/>
                </a:cubicBezTo>
                <a:cubicBezTo>
                  <a:pt x="4252068" y="2568103"/>
                  <a:pt x="4433651" y="2512979"/>
                  <a:pt x="4623881" y="2444885"/>
                </a:cubicBezTo>
                <a:cubicBezTo>
                  <a:pt x="4814111" y="2376791"/>
                  <a:pt x="4983804" y="2307617"/>
                  <a:pt x="5116749" y="2198451"/>
                </a:cubicBezTo>
                <a:cubicBezTo>
                  <a:pt x="5249694" y="2089285"/>
                  <a:pt x="5346970" y="1944451"/>
                  <a:pt x="5421549" y="1789889"/>
                </a:cubicBezTo>
                <a:cubicBezTo>
                  <a:pt x="5496128" y="1635327"/>
                  <a:pt x="5528553" y="1481847"/>
                  <a:pt x="5564221" y="1271081"/>
                </a:cubicBezTo>
                <a:cubicBezTo>
                  <a:pt x="5599889" y="1060315"/>
                  <a:pt x="5620425" y="737141"/>
                  <a:pt x="5635557" y="525294"/>
                </a:cubicBezTo>
                <a:cubicBezTo>
                  <a:pt x="5650689" y="313447"/>
                  <a:pt x="5655553" y="156723"/>
                  <a:pt x="5655013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88DFC6A-EC4E-2340-AE22-6F3F2DE48E1C}"/>
              </a:ext>
            </a:extLst>
          </p:cNvPr>
          <p:cNvGrpSpPr/>
          <p:nvPr/>
        </p:nvGrpSpPr>
        <p:grpSpPr>
          <a:xfrm>
            <a:off x="4284438" y="1809750"/>
            <a:ext cx="583814" cy="3140307"/>
            <a:chOff x="4284438" y="1809750"/>
            <a:chExt cx="583814" cy="3140307"/>
          </a:xfrm>
        </p:grpSpPr>
        <p:sp>
          <p:nvSpPr>
            <p:cNvPr id="27653" name="Line 5">
              <a:extLst>
                <a:ext uri="{FF2B5EF4-FFF2-40B4-BE49-F238E27FC236}">
                  <a16:creationId xmlns:a16="http://schemas.microsoft.com/office/drawing/2014/main" id="{ABDA617D-C2AB-BC4E-8002-C776E27F3F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31557" y="1809750"/>
              <a:ext cx="18886" cy="2823047"/>
            </a:xfrm>
            <a:prstGeom prst="line">
              <a:avLst/>
            </a:prstGeom>
            <a:noFill/>
            <a:ln w="5715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5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109509D-FE4F-D24C-B3AE-52A80A52E24C}"/>
                </a:ext>
              </a:extLst>
            </p:cNvPr>
            <p:cNvSpPr txBox="1"/>
            <p:nvPr/>
          </p:nvSpPr>
          <p:spPr>
            <a:xfrm>
              <a:off x="4284438" y="4611503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0.58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3D2C1F1-4412-1041-97FA-C0185F2B174B}"/>
              </a:ext>
            </a:extLst>
          </p:cNvPr>
          <p:cNvGrpSpPr/>
          <p:nvPr/>
        </p:nvGrpSpPr>
        <p:grpSpPr>
          <a:xfrm>
            <a:off x="1811065" y="1941073"/>
            <a:ext cx="2695434" cy="613822"/>
            <a:chOff x="1811065" y="1941073"/>
            <a:chExt cx="2695434" cy="6138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7119313-E4E7-0B42-8C0B-E9AD5C089D4C}"/>
                    </a:ext>
                  </a:extLst>
                </p:cNvPr>
                <p:cNvSpPr/>
                <p:nvPr/>
              </p:nvSpPr>
              <p:spPr>
                <a:xfrm>
                  <a:off x="1811065" y="1941073"/>
                  <a:ext cx="2186304" cy="613822"/>
                </a:xfrm>
                <a:prstGeom prst="rect">
                  <a:avLst/>
                </a:prstGeom>
                <a:solidFill>
                  <a:srgbClr val="FF0000">
                    <a:alpha val="28000"/>
                  </a:srgbClr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ea typeface="ＭＳ Ｐゴシック" charset="0"/>
                      <a:cs typeface="ＭＳ Ｐゴシック" charset="0"/>
                    </a:rPr>
                    <a:t>Poisson arrivals: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≤2−</m:t>
                        </m:r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≈58%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7119313-E4E7-0B42-8C0B-E9AD5C089D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1065" y="1941073"/>
                  <a:ext cx="2186304" cy="613822"/>
                </a:xfrm>
                <a:prstGeom prst="rect">
                  <a:avLst/>
                </a:prstGeom>
                <a:blipFill>
                  <a:blip r:embed="rId6"/>
                  <a:stretch>
                    <a:fillRect l="-1156" t="-2041" b="-8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31D7901-151B-E141-81A2-6A132D442612}"/>
                </a:ext>
              </a:extLst>
            </p:cNvPr>
            <p:cNvCxnSpPr/>
            <p:nvPr/>
          </p:nvCxnSpPr>
          <p:spPr bwMode="auto">
            <a:xfrm>
              <a:off x="4002309" y="2300448"/>
              <a:ext cx="50419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rgbClr val="FF0000">
                  <a:alpha val="51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9C79F4B-4A0C-2C4C-8B95-EC2F2CF563EE}"/>
              </a:ext>
            </a:extLst>
          </p:cNvPr>
          <p:cNvSpPr txBox="1"/>
          <p:nvPr/>
        </p:nvSpPr>
        <p:spPr>
          <a:xfrm>
            <a:off x="2305002" y="1148775"/>
            <a:ext cx="422461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Observation</a:t>
            </a:r>
            <a:r>
              <a:rPr lang="en-US" sz="1600" dirty="0"/>
              <a:t>: HOL Blocking means we lose </a:t>
            </a:r>
          </a:p>
          <a:p>
            <a:pPr algn="ctr"/>
            <a:r>
              <a:rPr lang="en-US" sz="1600" dirty="0"/>
              <a:t>42% of the switching capacity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0AEF8-9BBE-DC4B-82E8-D7FD5754AB16}"/>
              </a:ext>
            </a:extLst>
          </p:cNvPr>
          <p:cNvSpPr txBox="1"/>
          <p:nvPr/>
        </p:nvSpPr>
        <p:spPr>
          <a:xfrm rot="16415253">
            <a:off x="3878551" y="2680502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a typeface="ＭＳ Ｐゴシック" charset="0"/>
                <a:cs typeface="ＭＳ Ｐゴシック" charset="0"/>
              </a:rPr>
              <a:t>IQ Switch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607105F-269F-BB45-970B-47F349540D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1799" y="257916"/>
            <a:ext cx="969604" cy="169680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2659186-B9AB-6D41-AD8F-A6AA896FDCD2}"/>
              </a:ext>
            </a:extLst>
          </p:cNvPr>
          <p:cNvSpPr txBox="1"/>
          <p:nvPr/>
        </p:nvSpPr>
        <p:spPr>
          <a:xfrm>
            <a:off x="1713494" y="2504591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Karol ‘87</a:t>
            </a:r>
          </a:p>
        </p:txBody>
      </p:sp>
    </p:spTree>
    <p:extLst>
      <p:ext uri="{BB962C8B-B14F-4D97-AF65-F5344CB8AC3E}">
        <p14:creationId xmlns:p14="http://schemas.microsoft.com/office/powerpoint/2010/main" val="99508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/>
      <p:bldP spid="39" grpId="0" animBg="1"/>
      <p:bldP spid="33" grpId="0" animBg="1"/>
      <p:bldP spid="45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E43F4-2095-3343-AD1C-86445552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“58%” result mean?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2C3AA-BF0D-824C-98DC-1A56EFDAE9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10400" y="4881563"/>
            <a:ext cx="2133600" cy="357187"/>
          </a:xfrm>
        </p:spPr>
        <p:txBody>
          <a:bodyPr/>
          <a:lstStyle/>
          <a:p>
            <a:fld id="{5328B5F4-9676-1D47-98AA-AF6FFDAECEFB}" type="slidenum">
              <a:rPr lang="en-US" altLang="en-US" smtClean="0"/>
              <a:pPr/>
              <a:t>13</a:t>
            </a:fld>
            <a:endParaRPr lang="en-US" altLang="en-US"/>
          </a:p>
        </p:txBody>
      </p:sp>
      <p:cxnSp>
        <p:nvCxnSpPr>
          <p:cNvPr id="5" name="Straight Arrow Connector 15">
            <a:extLst>
              <a:ext uri="{FF2B5EF4-FFF2-40B4-BE49-F238E27FC236}">
                <a16:creationId xmlns:a16="http://schemas.microsoft.com/office/drawing/2014/main" id="{A36F1B53-49EA-0B41-A381-BDB56373CA4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17897" y="1786398"/>
            <a:ext cx="12573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" name="Straight Arrow Connector 17">
            <a:extLst>
              <a:ext uri="{FF2B5EF4-FFF2-40B4-BE49-F238E27FC236}">
                <a16:creationId xmlns:a16="http://schemas.microsoft.com/office/drawing/2014/main" id="{4F31AE7C-2A82-AB48-8A10-2745505106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58466" y="1788822"/>
            <a:ext cx="80438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" name="TextBox 18">
            <a:extLst>
              <a:ext uri="{FF2B5EF4-FFF2-40B4-BE49-F238E27FC236}">
                <a16:creationId xmlns:a16="http://schemas.microsoft.com/office/drawing/2014/main" id="{F2DB51E2-4434-0441-A694-575D7E84B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0641" y="1473685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8" name="Straight Connector 34">
            <a:extLst>
              <a:ext uri="{FF2B5EF4-FFF2-40B4-BE49-F238E27FC236}">
                <a16:creationId xmlns:a16="http://schemas.microsoft.com/office/drawing/2014/main" id="{FB7ED46A-69F8-1C42-B4E5-F4DE22A9EB4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80646" y="1672141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9" name="TextBox 36">
            <a:extLst>
              <a:ext uri="{FF2B5EF4-FFF2-40B4-BE49-F238E27FC236}">
                <a16:creationId xmlns:a16="http://schemas.microsoft.com/office/drawing/2014/main" id="{CCF70F8B-D057-7B4F-86C0-9698ED42A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904" y="1492627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10" name="Straight Connector 37">
            <a:extLst>
              <a:ext uri="{FF2B5EF4-FFF2-40B4-BE49-F238E27FC236}">
                <a16:creationId xmlns:a16="http://schemas.microsoft.com/office/drawing/2014/main" id="{A976B9AD-CCB0-F243-95E2-D4374127F6A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65585" y="1669717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2B17DC-4D7B-B24E-9323-9383B0D028A7}"/>
              </a:ext>
            </a:extLst>
          </p:cNvPr>
          <p:cNvGrpSpPr/>
          <p:nvPr/>
        </p:nvGrpSpPr>
        <p:grpSpPr>
          <a:xfrm>
            <a:off x="3441372" y="1779535"/>
            <a:ext cx="995723" cy="2914208"/>
            <a:chOff x="1853908" y="1742240"/>
            <a:chExt cx="995723" cy="291420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C9C724A-27A1-A341-BB6C-1263F695393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5002" y="1743208"/>
              <a:ext cx="980833" cy="8335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263AB61-42CB-1648-BF09-8D9AE1C4D43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5002" y="1747375"/>
              <a:ext cx="973876" cy="735432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602CBE-0BF1-7447-8B06-FFE4E8B23A3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3104" y="1751542"/>
              <a:ext cx="975774" cy="1475784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EF4C4C-3B5F-DF4F-90C0-0E8FC1C1ECC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1206" y="1747374"/>
              <a:ext cx="984629" cy="290665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D3A6EC1-04C3-3947-8D5A-CFE97A08AE8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621" y="2477866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4D7CBC6-9EBA-CE46-A20D-097E578A1BC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56240" y="3212524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2CA119-6B66-3942-80F2-4748E3E4EFF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53908" y="4642087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81C3006-4268-F243-90FE-52E57F1D018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621" y="1754058"/>
              <a:ext cx="984970" cy="72293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0B8BB9-A2A7-B34F-8BC3-D0ADBB76AF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377" y="1748149"/>
              <a:ext cx="982297" cy="146776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B76D45-AEFB-6A48-80B2-B4E76DD8B6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133" y="1742240"/>
              <a:ext cx="963567" cy="290324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3CCAF-3107-B74E-987E-DB927F97E5F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78130" y="2473989"/>
              <a:ext cx="966133" cy="74192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C1DE02-83B2-1840-BCD4-CD4885A91EF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7758" y="3199921"/>
              <a:ext cx="955942" cy="144150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E034723-3343-6E49-A3BA-9A79B6C4328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73125" y="2482029"/>
              <a:ext cx="957127" cy="217441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0A683BB-93E8-4948-9EA2-0EE9DB4AC42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6900" y="2488716"/>
              <a:ext cx="976208" cy="727202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B70E95F-162A-EE47-9249-840FAE15EFD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6900" y="2482029"/>
              <a:ext cx="982731" cy="2172475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4956AB7-2134-2A4F-B760-7A7C4A9C3C6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6900" y="3207475"/>
              <a:ext cx="971978" cy="1440343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766DD47-919E-9F41-A3E8-D500E93CCDF1}"/>
              </a:ext>
            </a:extLst>
          </p:cNvPr>
          <p:cNvSpPr txBox="1"/>
          <p:nvPr/>
        </p:nvSpPr>
        <p:spPr>
          <a:xfrm>
            <a:off x="1199368" y="155006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cxnSp>
        <p:nvCxnSpPr>
          <p:cNvPr id="29" name="Straight Arrow Connector 15">
            <a:extLst>
              <a:ext uri="{FF2B5EF4-FFF2-40B4-BE49-F238E27FC236}">
                <a16:creationId xmlns:a16="http://schemas.microsoft.com/office/drawing/2014/main" id="{9CE2930E-AB35-364F-BAFB-842E450C552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17897" y="2515146"/>
            <a:ext cx="12573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0" name="Straight Arrow Connector 17">
            <a:extLst>
              <a:ext uri="{FF2B5EF4-FFF2-40B4-BE49-F238E27FC236}">
                <a16:creationId xmlns:a16="http://schemas.microsoft.com/office/drawing/2014/main" id="{5DC501C2-5E99-B341-AA37-51F63CB64E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58466" y="2517570"/>
            <a:ext cx="80438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1" name="TextBox 18">
            <a:extLst>
              <a:ext uri="{FF2B5EF4-FFF2-40B4-BE49-F238E27FC236}">
                <a16:creationId xmlns:a16="http://schemas.microsoft.com/office/drawing/2014/main" id="{8C4BF3C5-BFB7-254F-83D7-BDD6022C4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0641" y="2202433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32" name="Straight Connector 34">
            <a:extLst>
              <a:ext uri="{FF2B5EF4-FFF2-40B4-BE49-F238E27FC236}">
                <a16:creationId xmlns:a16="http://schemas.microsoft.com/office/drawing/2014/main" id="{DBDB6792-D6D5-A94B-9000-5F8BA36668D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80646" y="2400889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3" name="TextBox 36">
            <a:extLst>
              <a:ext uri="{FF2B5EF4-FFF2-40B4-BE49-F238E27FC236}">
                <a16:creationId xmlns:a16="http://schemas.microsoft.com/office/drawing/2014/main" id="{08E5C7BE-8AAF-5147-A8BA-69299D493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904" y="2221375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34" name="Straight Connector 37">
            <a:extLst>
              <a:ext uri="{FF2B5EF4-FFF2-40B4-BE49-F238E27FC236}">
                <a16:creationId xmlns:a16="http://schemas.microsoft.com/office/drawing/2014/main" id="{0968050B-140D-3946-B0B9-92CC225B9E0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65585" y="2398465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5" name="Straight Arrow Connector 15">
            <a:extLst>
              <a:ext uri="{FF2B5EF4-FFF2-40B4-BE49-F238E27FC236}">
                <a16:creationId xmlns:a16="http://schemas.microsoft.com/office/drawing/2014/main" id="{D34B5BF8-D592-6848-8B24-2A0986ADBAC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17897" y="3243894"/>
            <a:ext cx="12573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6" name="Straight Arrow Connector 17">
            <a:extLst>
              <a:ext uri="{FF2B5EF4-FFF2-40B4-BE49-F238E27FC236}">
                <a16:creationId xmlns:a16="http://schemas.microsoft.com/office/drawing/2014/main" id="{5ADECFBF-EA40-9745-8DEB-A39381F13F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58466" y="3246318"/>
            <a:ext cx="80438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7" name="TextBox 18">
            <a:extLst>
              <a:ext uri="{FF2B5EF4-FFF2-40B4-BE49-F238E27FC236}">
                <a16:creationId xmlns:a16="http://schemas.microsoft.com/office/drawing/2014/main" id="{CAA61560-A8B2-A44F-90C6-34364D082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0641" y="2931181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38" name="Straight Connector 34">
            <a:extLst>
              <a:ext uri="{FF2B5EF4-FFF2-40B4-BE49-F238E27FC236}">
                <a16:creationId xmlns:a16="http://schemas.microsoft.com/office/drawing/2014/main" id="{D52B32CD-D86A-8E4B-8397-69390B30172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80646" y="3129637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9" name="TextBox 36">
            <a:extLst>
              <a:ext uri="{FF2B5EF4-FFF2-40B4-BE49-F238E27FC236}">
                <a16:creationId xmlns:a16="http://schemas.microsoft.com/office/drawing/2014/main" id="{7781F1F7-46AC-1043-B1F9-FCF7E4536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904" y="2950123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40" name="Straight Connector 37">
            <a:extLst>
              <a:ext uri="{FF2B5EF4-FFF2-40B4-BE49-F238E27FC236}">
                <a16:creationId xmlns:a16="http://schemas.microsoft.com/office/drawing/2014/main" id="{B616EDC0-357E-214C-B6EC-F4F95990EEF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65585" y="3127213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2" name="Group 34">
            <a:extLst>
              <a:ext uri="{FF2B5EF4-FFF2-40B4-BE49-F238E27FC236}">
                <a16:creationId xmlns:a16="http://schemas.microsoft.com/office/drawing/2014/main" id="{339EAD06-514D-0C48-B368-F221B68989A7}"/>
              </a:ext>
            </a:extLst>
          </p:cNvPr>
          <p:cNvGrpSpPr>
            <a:grpSpLocks/>
          </p:cNvGrpSpPr>
          <p:nvPr/>
        </p:nvGrpSpPr>
        <p:grpSpPr bwMode="auto">
          <a:xfrm>
            <a:off x="2728582" y="1514364"/>
            <a:ext cx="702436" cy="529973"/>
            <a:chOff x="1104" y="1200"/>
            <a:chExt cx="1105" cy="529"/>
          </a:xfrm>
        </p:grpSpPr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35F8D7F3-D92C-7C43-984C-1F4F1526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" y="1200"/>
              <a:ext cx="1105" cy="529"/>
            </a:xfrm>
            <a:custGeom>
              <a:avLst/>
              <a:gdLst>
                <a:gd name="T0" fmla="*/ 0 w 1105"/>
                <a:gd name="T1" fmla="*/ 0 h 529"/>
                <a:gd name="T2" fmla="*/ 1104 w 1105"/>
                <a:gd name="T3" fmla="*/ 0 h 529"/>
                <a:gd name="T4" fmla="*/ 1104 w 1105"/>
                <a:gd name="T5" fmla="*/ 528 h 529"/>
                <a:gd name="T6" fmla="*/ 0 w 1105"/>
                <a:gd name="T7" fmla="*/ 528 h 529"/>
                <a:gd name="T8" fmla="*/ 55 w 1105"/>
                <a:gd name="T9" fmla="*/ 528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5" h="529">
                  <a:moveTo>
                    <a:pt x="0" y="0"/>
                  </a:moveTo>
                  <a:lnTo>
                    <a:pt x="1104" y="0"/>
                  </a:lnTo>
                  <a:lnTo>
                    <a:pt x="1104" y="528"/>
                  </a:lnTo>
                  <a:lnTo>
                    <a:pt x="0" y="528"/>
                  </a:lnTo>
                  <a:lnTo>
                    <a:pt x="55" y="528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56" name="Line 36">
              <a:extLst>
                <a:ext uri="{FF2B5EF4-FFF2-40B4-BE49-F238E27FC236}">
                  <a16:creationId xmlns:a16="http://schemas.microsoft.com/office/drawing/2014/main" id="{4BA68BA4-4AD5-024D-A4E9-A48B41EBE2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200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57" name="Line 37">
              <a:extLst>
                <a:ext uri="{FF2B5EF4-FFF2-40B4-BE49-F238E27FC236}">
                  <a16:creationId xmlns:a16="http://schemas.microsoft.com/office/drawing/2014/main" id="{9672A3F6-F79C-ED45-A4EE-33AA2B73D3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1200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58" name="Line 38">
              <a:extLst>
                <a:ext uri="{FF2B5EF4-FFF2-40B4-BE49-F238E27FC236}">
                  <a16:creationId xmlns:a16="http://schemas.microsoft.com/office/drawing/2014/main" id="{E0300AE0-B43F-644C-BF7D-E25C737489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200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</p:grpSp>
      <p:sp>
        <p:nvSpPr>
          <p:cNvPr id="43" name="Freeform 35">
            <a:extLst>
              <a:ext uri="{FF2B5EF4-FFF2-40B4-BE49-F238E27FC236}">
                <a16:creationId xmlns:a16="http://schemas.microsoft.com/office/drawing/2014/main" id="{1451ABD0-0A6C-9E40-A070-8ED244CB7AF7}"/>
              </a:ext>
            </a:extLst>
          </p:cNvPr>
          <p:cNvSpPr>
            <a:spLocks/>
          </p:cNvSpPr>
          <p:nvPr/>
        </p:nvSpPr>
        <p:spPr bwMode="auto">
          <a:xfrm>
            <a:off x="2728582" y="2243112"/>
            <a:ext cx="702436" cy="529973"/>
          </a:xfrm>
          <a:custGeom>
            <a:avLst/>
            <a:gdLst>
              <a:gd name="T0" fmla="*/ 0 w 1105"/>
              <a:gd name="T1" fmla="*/ 0 h 529"/>
              <a:gd name="T2" fmla="*/ 1104 w 1105"/>
              <a:gd name="T3" fmla="*/ 0 h 529"/>
              <a:gd name="T4" fmla="*/ 1104 w 1105"/>
              <a:gd name="T5" fmla="*/ 528 h 529"/>
              <a:gd name="T6" fmla="*/ 0 w 1105"/>
              <a:gd name="T7" fmla="*/ 528 h 529"/>
              <a:gd name="T8" fmla="*/ 55 w 1105"/>
              <a:gd name="T9" fmla="*/ 528 h 5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5" h="529">
                <a:moveTo>
                  <a:pt x="0" y="0"/>
                </a:moveTo>
                <a:lnTo>
                  <a:pt x="1104" y="0"/>
                </a:lnTo>
                <a:lnTo>
                  <a:pt x="1104" y="528"/>
                </a:lnTo>
                <a:lnTo>
                  <a:pt x="0" y="528"/>
                </a:lnTo>
                <a:lnTo>
                  <a:pt x="55" y="528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500">
              <a:solidFill>
                <a:srgbClr val="7030A0"/>
              </a:solidFill>
            </a:endParaRPr>
          </a:p>
        </p:txBody>
      </p:sp>
      <p:sp>
        <p:nvSpPr>
          <p:cNvPr id="44" name="Line 36">
            <a:extLst>
              <a:ext uri="{FF2B5EF4-FFF2-40B4-BE49-F238E27FC236}">
                <a16:creationId xmlns:a16="http://schemas.microsoft.com/office/drawing/2014/main" id="{92E11205-C80F-E346-9D6C-B8906FD403B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7817" y="2243112"/>
            <a:ext cx="0" cy="5289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>
              <a:solidFill>
                <a:srgbClr val="7030A0"/>
              </a:solidFill>
            </a:endParaRPr>
          </a:p>
        </p:txBody>
      </p:sp>
      <p:sp>
        <p:nvSpPr>
          <p:cNvPr id="45" name="Line 37">
            <a:extLst>
              <a:ext uri="{FF2B5EF4-FFF2-40B4-BE49-F238E27FC236}">
                <a16:creationId xmlns:a16="http://schemas.microsoft.com/office/drawing/2014/main" id="{CD491056-1739-AF44-816D-4216FDF15F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5252" y="2243112"/>
            <a:ext cx="0" cy="5289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>
              <a:solidFill>
                <a:srgbClr val="7030A0"/>
              </a:solidFill>
            </a:endParaRPr>
          </a:p>
        </p:txBody>
      </p:sp>
      <p:sp>
        <p:nvSpPr>
          <p:cNvPr id="46" name="Line 38">
            <a:extLst>
              <a:ext uri="{FF2B5EF4-FFF2-40B4-BE49-F238E27FC236}">
                <a16:creationId xmlns:a16="http://schemas.microsoft.com/office/drawing/2014/main" id="{D3CC58D0-6FDE-2242-85EC-3B6D8883C3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2686" y="2243112"/>
            <a:ext cx="0" cy="5289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>
              <a:solidFill>
                <a:srgbClr val="7030A0"/>
              </a:solidFill>
            </a:endParaRPr>
          </a:p>
        </p:txBody>
      </p:sp>
      <p:sp>
        <p:nvSpPr>
          <p:cNvPr id="47" name="Freeform 35">
            <a:extLst>
              <a:ext uri="{FF2B5EF4-FFF2-40B4-BE49-F238E27FC236}">
                <a16:creationId xmlns:a16="http://schemas.microsoft.com/office/drawing/2014/main" id="{74304F4C-C23A-2245-9356-7849D4152612}"/>
              </a:ext>
            </a:extLst>
          </p:cNvPr>
          <p:cNvSpPr>
            <a:spLocks/>
          </p:cNvSpPr>
          <p:nvPr/>
        </p:nvSpPr>
        <p:spPr bwMode="auto">
          <a:xfrm>
            <a:off x="2728582" y="2971860"/>
            <a:ext cx="702436" cy="529973"/>
          </a:xfrm>
          <a:custGeom>
            <a:avLst/>
            <a:gdLst>
              <a:gd name="T0" fmla="*/ 0 w 1105"/>
              <a:gd name="T1" fmla="*/ 0 h 529"/>
              <a:gd name="T2" fmla="*/ 1104 w 1105"/>
              <a:gd name="T3" fmla="*/ 0 h 529"/>
              <a:gd name="T4" fmla="*/ 1104 w 1105"/>
              <a:gd name="T5" fmla="*/ 528 h 529"/>
              <a:gd name="T6" fmla="*/ 0 w 1105"/>
              <a:gd name="T7" fmla="*/ 528 h 529"/>
              <a:gd name="T8" fmla="*/ 55 w 1105"/>
              <a:gd name="T9" fmla="*/ 528 h 5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5" h="529">
                <a:moveTo>
                  <a:pt x="0" y="0"/>
                </a:moveTo>
                <a:lnTo>
                  <a:pt x="1104" y="0"/>
                </a:lnTo>
                <a:lnTo>
                  <a:pt x="1104" y="528"/>
                </a:lnTo>
                <a:lnTo>
                  <a:pt x="0" y="528"/>
                </a:lnTo>
                <a:lnTo>
                  <a:pt x="55" y="528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500">
              <a:solidFill>
                <a:srgbClr val="7030A0"/>
              </a:solidFill>
            </a:endParaRPr>
          </a:p>
        </p:txBody>
      </p:sp>
      <p:sp>
        <p:nvSpPr>
          <p:cNvPr id="48" name="Line 36">
            <a:extLst>
              <a:ext uri="{FF2B5EF4-FFF2-40B4-BE49-F238E27FC236}">
                <a16:creationId xmlns:a16="http://schemas.microsoft.com/office/drawing/2014/main" id="{9149328A-1FA0-A84F-AF5B-D7CE8A9139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7817" y="2971860"/>
            <a:ext cx="0" cy="5289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>
              <a:solidFill>
                <a:srgbClr val="7030A0"/>
              </a:solidFill>
            </a:endParaRPr>
          </a:p>
        </p:txBody>
      </p:sp>
      <p:sp>
        <p:nvSpPr>
          <p:cNvPr id="49" name="Line 37">
            <a:extLst>
              <a:ext uri="{FF2B5EF4-FFF2-40B4-BE49-F238E27FC236}">
                <a16:creationId xmlns:a16="http://schemas.microsoft.com/office/drawing/2014/main" id="{A9F816F4-B4D8-1446-B0AA-63177A0595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5252" y="2971860"/>
            <a:ext cx="0" cy="5289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>
              <a:solidFill>
                <a:srgbClr val="7030A0"/>
              </a:solidFill>
            </a:endParaRPr>
          </a:p>
        </p:txBody>
      </p:sp>
      <p:sp>
        <p:nvSpPr>
          <p:cNvPr id="50" name="Line 38">
            <a:extLst>
              <a:ext uri="{FF2B5EF4-FFF2-40B4-BE49-F238E27FC236}">
                <a16:creationId xmlns:a16="http://schemas.microsoft.com/office/drawing/2014/main" id="{3A3D5786-8008-0E4D-929B-CB4E5B0B94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2686" y="2971860"/>
            <a:ext cx="0" cy="5289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>
              <a:solidFill>
                <a:srgbClr val="7030A0"/>
              </a:solidFill>
            </a:endParaRPr>
          </a:p>
        </p:txBody>
      </p:sp>
      <p:sp>
        <p:nvSpPr>
          <p:cNvPr id="51" name="Freeform 35">
            <a:extLst>
              <a:ext uri="{FF2B5EF4-FFF2-40B4-BE49-F238E27FC236}">
                <a16:creationId xmlns:a16="http://schemas.microsoft.com/office/drawing/2014/main" id="{0B250EBC-20A2-604A-B19C-3653DC77251A}"/>
              </a:ext>
            </a:extLst>
          </p:cNvPr>
          <p:cNvSpPr>
            <a:spLocks/>
          </p:cNvSpPr>
          <p:nvPr/>
        </p:nvSpPr>
        <p:spPr bwMode="auto">
          <a:xfrm>
            <a:off x="2728582" y="4417257"/>
            <a:ext cx="702436" cy="529973"/>
          </a:xfrm>
          <a:custGeom>
            <a:avLst/>
            <a:gdLst>
              <a:gd name="T0" fmla="*/ 0 w 1105"/>
              <a:gd name="T1" fmla="*/ 0 h 529"/>
              <a:gd name="T2" fmla="*/ 1104 w 1105"/>
              <a:gd name="T3" fmla="*/ 0 h 529"/>
              <a:gd name="T4" fmla="*/ 1104 w 1105"/>
              <a:gd name="T5" fmla="*/ 528 h 529"/>
              <a:gd name="T6" fmla="*/ 0 w 1105"/>
              <a:gd name="T7" fmla="*/ 528 h 529"/>
              <a:gd name="T8" fmla="*/ 55 w 1105"/>
              <a:gd name="T9" fmla="*/ 528 h 5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5" h="529">
                <a:moveTo>
                  <a:pt x="0" y="0"/>
                </a:moveTo>
                <a:lnTo>
                  <a:pt x="1104" y="0"/>
                </a:lnTo>
                <a:lnTo>
                  <a:pt x="1104" y="528"/>
                </a:lnTo>
                <a:lnTo>
                  <a:pt x="0" y="528"/>
                </a:lnTo>
                <a:lnTo>
                  <a:pt x="55" y="528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500">
              <a:solidFill>
                <a:srgbClr val="7030A0"/>
              </a:solidFill>
            </a:endParaRPr>
          </a:p>
        </p:txBody>
      </p:sp>
      <p:sp>
        <p:nvSpPr>
          <p:cNvPr id="52" name="Line 36">
            <a:extLst>
              <a:ext uri="{FF2B5EF4-FFF2-40B4-BE49-F238E27FC236}">
                <a16:creationId xmlns:a16="http://schemas.microsoft.com/office/drawing/2014/main" id="{FCC15C47-C95B-394D-8C7F-AC51FD58E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7817" y="4417257"/>
            <a:ext cx="0" cy="5289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>
              <a:solidFill>
                <a:srgbClr val="7030A0"/>
              </a:solidFill>
            </a:endParaRPr>
          </a:p>
        </p:txBody>
      </p:sp>
      <p:sp>
        <p:nvSpPr>
          <p:cNvPr id="53" name="Line 37">
            <a:extLst>
              <a:ext uri="{FF2B5EF4-FFF2-40B4-BE49-F238E27FC236}">
                <a16:creationId xmlns:a16="http://schemas.microsoft.com/office/drawing/2014/main" id="{8E00E05F-912F-4047-A55D-A76BD1C564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5252" y="4417257"/>
            <a:ext cx="0" cy="5289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>
              <a:solidFill>
                <a:srgbClr val="7030A0"/>
              </a:solidFill>
            </a:endParaRPr>
          </a:p>
        </p:txBody>
      </p:sp>
      <p:sp>
        <p:nvSpPr>
          <p:cNvPr id="54" name="Line 38">
            <a:extLst>
              <a:ext uri="{FF2B5EF4-FFF2-40B4-BE49-F238E27FC236}">
                <a16:creationId xmlns:a16="http://schemas.microsoft.com/office/drawing/2014/main" id="{751119D1-E2EF-FE4D-B473-8DCB2C5024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2686" y="4417257"/>
            <a:ext cx="0" cy="5289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>
              <a:solidFill>
                <a:srgbClr val="7030A0"/>
              </a:solidFill>
            </a:endParaRPr>
          </a:p>
        </p:txBody>
      </p:sp>
      <p:cxnSp>
        <p:nvCxnSpPr>
          <p:cNvPr id="59" name="Straight Arrow Connector 15">
            <a:extLst>
              <a:ext uri="{FF2B5EF4-FFF2-40B4-BE49-F238E27FC236}">
                <a16:creationId xmlns:a16="http://schemas.microsoft.com/office/drawing/2014/main" id="{B5613716-2208-5D4A-B4DD-8EE557D995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17897" y="4689291"/>
            <a:ext cx="12573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0" name="Straight Arrow Connector 17">
            <a:extLst>
              <a:ext uri="{FF2B5EF4-FFF2-40B4-BE49-F238E27FC236}">
                <a16:creationId xmlns:a16="http://schemas.microsoft.com/office/drawing/2014/main" id="{8E4266BE-8925-DF48-A010-A98878B6C0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58466" y="4691715"/>
            <a:ext cx="80438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1" name="TextBox 18">
            <a:extLst>
              <a:ext uri="{FF2B5EF4-FFF2-40B4-BE49-F238E27FC236}">
                <a16:creationId xmlns:a16="http://schemas.microsoft.com/office/drawing/2014/main" id="{AE8EBBDD-502F-9246-8729-7729E13DA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0641" y="4376578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62" name="Straight Connector 34">
            <a:extLst>
              <a:ext uri="{FF2B5EF4-FFF2-40B4-BE49-F238E27FC236}">
                <a16:creationId xmlns:a16="http://schemas.microsoft.com/office/drawing/2014/main" id="{A187662C-63E7-A642-AAEB-86713A1476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80646" y="4575034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63" name="TextBox 36">
            <a:extLst>
              <a:ext uri="{FF2B5EF4-FFF2-40B4-BE49-F238E27FC236}">
                <a16:creationId xmlns:a16="http://schemas.microsoft.com/office/drawing/2014/main" id="{A6C3BCDD-2123-D24C-9F1E-8B32C480E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904" y="4395520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64" name="Straight Connector 37">
            <a:extLst>
              <a:ext uri="{FF2B5EF4-FFF2-40B4-BE49-F238E27FC236}">
                <a16:creationId xmlns:a16="http://schemas.microsoft.com/office/drawing/2014/main" id="{3262515C-560F-BE43-86AE-3274DDF03DB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65585" y="4572610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A96A564-DA9B-A74A-8EE5-FA7E1418A826}"/>
              </a:ext>
            </a:extLst>
          </p:cNvPr>
          <p:cNvSpPr txBox="1"/>
          <p:nvPr/>
        </p:nvSpPr>
        <p:spPr>
          <a:xfrm>
            <a:off x="1199368" y="226570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182E06-D3D9-F646-96EB-E189737DDF95}"/>
              </a:ext>
            </a:extLst>
          </p:cNvPr>
          <p:cNvSpPr txBox="1"/>
          <p:nvPr/>
        </p:nvSpPr>
        <p:spPr>
          <a:xfrm>
            <a:off x="1199368" y="298134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824ECFA-2B33-8344-B678-2ADBBB4F50FD}"/>
              </a:ext>
            </a:extLst>
          </p:cNvPr>
          <p:cNvSpPr txBox="1"/>
          <p:nvPr/>
        </p:nvSpPr>
        <p:spPr>
          <a:xfrm>
            <a:off x="1177728" y="4448193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9D7B459-C708-734D-92FA-7DC14A9CDE55}"/>
              </a:ext>
            </a:extLst>
          </p:cNvPr>
          <p:cNvSpPr txBox="1"/>
          <p:nvPr/>
        </p:nvSpPr>
        <p:spPr>
          <a:xfrm>
            <a:off x="1142462" y="362275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…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7D9479A-4398-4649-B5AC-9C0C4C428654}"/>
              </a:ext>
            </a:extLst>
          </p:cNvPr>
          <p:cNvGrpSpPr/>
          <p:nvPr/>
        </p:nvGrpSpPr>
        <p:grpSpPr>
          <a:xfrm>
            <a:off x="3434963" y="1063625"/>
            <a:ext cx="5404237" cy="1308085"/>
            <a:chOff x="3434963" y="1063625"/>
            <a:chExt cx="5404237" cy="1308085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3739DA-308C-DA4A-A46A-2FAB18745906}"/>
                </a:ext>
              </a:extLst>
            </p:cNvPr>
            <p:cNvGrpSpPr/>
            <p:nvPr/>
          </p:nvGrpSpPr>
          <p:grpSpPr>
            <a:xfrm>
              <a:off x="5947576" y="1063625"/>
              <a:ext cx="2891624" cy="1308085"/>
              <a:chOff x="5947576" y="1063625"/>
              <a:chExt cx="2891624" cy="1308085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14F6E90E-666C-E748-AE97-643E08A220D5}"/>
                  </a:ext>
                </a:extLst>
              </p:cNvPr>
              <p:cNvSpPr/>
              <p:nvPr/>
            </p:nvSpPr>
            <p:spPr bwMode="auto">
              <a:xfrm>
                <a:off x="5947576" y="1063625"/>
                <a:ext cx="2891624" cy="13080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grpSp>
            <p:nvGrpSpPr>
              <p:cNvPr id="74" name="Group 34">
                <a:extLst>
                  <a:ext uri="{FF2B5EF4-FFF2-40B4-BE49-F238E27FC236}">
                    <a16:creationId xmlns:a16="http://schemas.microsoft.com/office/drawing/2014/main" id="{35FE0A98-A2D2-CC4C-A095-D43CFEE0A2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19971" y="1319754"/>
                <a:ext cx="702436" cy="529973"/>
                <a:chOff x="1104" y="1200"/>
                <a:chExt cx="1105" cy="529"/>
              </a:xfrm>
            </p:grpSpPr>
            <p:sp>
              <p:nvSpPr>
                <p:cNvPr id="75" name="Freeform 35">
                  <a:extLst>
                    <a:ext uri="{FF2B5EF4-FFF2-40B4-BE49-F238E27FC236}">
                      <a16:creationId xmlns:a16="http://schemas.microsoft.com/office/drawing/2014/main" id="{CD43490F-8F1A-D844-BD03-7C3C03A816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4" y="1200"/>
                  <a:ext cx="1105" cy="529"/>
                </a:xfrm>
                <a:custGeom>
                  <a:avLst/>
                  <a:gdLst>
                    <a:gd name="T0" fmla="*/ 0 w 1105"/>
                    <a:gd name="T1" fmla="*/ 0 h 529"/>
                    <a:gd name="T2" fmla="*/ 1104 w 1105"/>
                    <a:gd name="T3" fmla="*/ 0 h 529"/>
                    <a:gd name="T4" fmla="*/ 1104 w 1105"/>
                    <a:gd name="T5" fmla="*/ 528 h 529"/>
                    <a:gd name="T6" fmla="*/ 0 w 1105"/>
                    <a:gd name="T7" fmla="*/ 528 h 529"/>
                    <a:gd name="T8" fmla="*/ 55 w 1105"/>
                    <a:gd name="T9" fmla="*/ 528 h 5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05" h="529">
                      <a:moveTo>
                        <a:pt x="0" y="0"/>
                      </a:moveTo>
                      <a:lnTo>
                        <a:pt x="1104" y="0"/>
                      </a:lnTo>
                      <a:lnTo>
                        <a:pt x="1104" y="528"/>
                      </a:lnTo>
                      <a:lnTo>
                        <a:pt x="0" y="528"/>
                      </a:lnTo>
                      <a:lnTo>
                        <a:pt x="55" y="528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76" name="Line 36">
                  <a:extLst>
                    <a:ext uri="{FF2B5EF4-FFF2-40B4-BE49-F238E27FC236}">
                      <a16:creationId xmlns:a16="http://schemas.microsoft.com/office/drawing/2014/main" id="{B5F02413-F8B3-9542-8D01-2976AC1CDA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6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77" name="Line 37">
                  <a:extLst>
                    <a:ext uri="{FF2B5EF4-FFF2-40B4-BE49-F238E27FC236}">
                      <a16:creationId xmlns:a16="http://schemas.microsoft.com/office/drawing/2014/main" id="{2E90FE6B-63B4-5049-8737-B7C50673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2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78" name="Line 38">
                  <a:extLst>
                    <a:ext uri="{FF2B5EF4-FFF2-40B4-BE49-F238E27FC236}">
                      <a16:creationId xmlns:a16="http://schemas.microsoft.com/office/drawing/2014/main" id="{237B88EF-4116-6C46-AAB0-7831171346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cxnSp>
            <p:nvCxnSpPr>
              <p:cNvPr id="79" name="Straight Arrow Connector 15">
                <a:extLst>
                  <a:ext uri="{FF2B5EF4-FFF2-40B4-BE49-F238E27FC236}">
                    <a16:creationId xmlns:a16="http://schemas.microsoft.com/office/drawing/2014/main" id="{008BE81E-D7D2-8045-9D95-39A6AD4526C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172200" y="1594849"/>
                <a:ext cx="86028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81" name="Straight Arrow Connector 15">
                <a:extLst>
                  <a:ext uri="{FF2B5EF4-FFF2-40B4-BE49-F238E27FC236}">
                    <a16:creationId xmlns:a16="http://schemas.microsoft.com/office/drawing/2014/main" id="{6215ED8C-94B8-5249-AAA3-6E1F1193D30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620000" y="1575468"/>
                <a:ext cx="1066800" cy="568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427DC39-BD53-BA4F-8318-1641762C34F3}"/>
                      </a:ext>
                    </a:extLst>
                  </p:cNvPr>
                  <p:cNvSpPr txBox="1"/>
                  <p:nvPr/>
                </p:nvSpPr>
                <p:spPr>
                  <a:xfrm>
                    <a:off x="6298119" y="1318639"/>
                    <a:ext cx="20794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427DC39-BD53-BA4F-8318-1641762C34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8119" y="1318639"/>
                    <a:ext cx="207941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3529" r="-23529"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0326984D-A64A-0E4C-997C-C931BFEDD1BF}"/>
                      </a:ext>
                    </a:extLst>
                  </p:cNvPr>
                  <p:cNvSpPr txBox="1"/>
                  <p:nvPr/>
                </p:nvSpPr>
                <p:spPr>
                  <a:xfrm>
                    <a:off x="7895646" y="1276350"/>
                    <a:ext cx="218457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0326984D-A64A-0E4C-997C-C931BFEDD1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95646" y="1276350"/>
                    <a:ext cx="218457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2222" r="-16667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4" name="TextBox 36">
                <a:extLst>
                  <a:ext uri="{FF2B5EF4-FFF2-40B4-BE49-F238E27FC236}">
                    <a16:creationId xmlns:a16="http://schemas.microsoft.com/office/drawing/2014/main" id="{BBFCE05E-2180-FE42-A552-C2BA31817F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73458" y="1318796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sp>
            <p:nvSpPr>
              <p:cNvPr id="85" name="TextBox 36">
                <a:extLst>
                  <a:ext uri="{FF2B5EF4-FFF2-40B4-BE49-F238E27FC236}">
                    <a16:creationId xmlns:a16="http://schemas.microsoft.com/office/drawing/2014/main" id="{E7D6864D-5134-AB40-893A-693CC698AB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73658" y="1276350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8A729D10-D850-9A45-B980-2DFE138AB9C4}"/>
                      </a:ext>
                    </a:extLst>
                  </p:cNvPr>
                  <p:cNvSpPr txBox="1"/>
                  <p:nvPr/>
                </p:nvSpPr>
                <p:spPr>
                  <a:xfrm>
                    <a:off x="6806670" y="1958486"/>
                    <a:ext cx="929037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8A729D10-D850-9A45-B980-2DFE138AB9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6670" y="1958486"/>
                    <a:ext cx="929037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405" r="-4054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171B54D-63CD-C24D-B553-9161F9661936}"/>
                  </a:ext>
                </a:extLst>
              </p:cNvPr>
              <p:cNvSpPr txBox="1"/>
              <p:nvPr/>
            </p:nvSpPr>
            <p:spPr>
              <a:xfrm>
                <a:off x="6054028" y="1151421"/>
                <a:ext cx="8659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Arrival rate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67C8DB9-52A8-E443-A4D4-33105C418E08}"/>
                  </a:ext>
                </a:extLst>
              </p:cNvPr>
              <p:cNvSpPr txBox="1"/>
              <p:nvPr/>
            </p:nvSpPr>
            <p:spPr>
              <a:xfrm>
                <a:off x="7571123" y="1151868"/>
                <a:ext cx="113043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Departure rate</a:t>
                </a:r>
              </a:p>
            </p:txBody>
          </p:sp>
        </p:grp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818248A-039B-E941-8300-8C73E8933E6C}"/>
                </a:ext>
              </a:extLst>
            </p:cNvPr>
            <p:cNvSpPr/>
            <p:nvPr/>
          </p:nvSpPr>
          <p:spPr bwMode="auto">
            <a:xfrm>
              <a:off x="3434963" y="1293996"/>
              <a:ext cx="2512613" cy="208801"/>
            </a:xfrm>
            <a:custGeom>
              <a:avLst/>
              <a:gdLst>
                <a:gd name="connsiteX0" fmla="*/ 0 w 2512613"/>
                <a:gd name="connsiteY0" fmla="*/ 208801 h 208801"/>
                <a:gd name="connsiteX1" fmla="*/ 492981 w 2512613"/>
                <a:gd name="connsiteY1" fmla="*/ 33872 h 208801"/>
                <a:gd name="connsiteX2" fmla="*/ 1789044 w 2512613"/>
                <a:gd name="connsiteY2" fmla="*/ 10018 h 208801"/>
                <a:gd name="connsiteX3" fmla="*/ 2512613 w 2512613"/>
                <a:gd name="connsiteY3" fmla="*/ 153141 h 20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2613" h="208801">
                  <a:moveTo>
                    <a:pt x="0" y="208801"/>
                  </a:moveTo>
                  <a:cubicBezTo>
                    <a:pt x="97403" y="137901"/>
                    <a:pt x="194807" y="67002"/>
                    <a:pt x="492981" y="33872"/>
                  </a:cubicBezTo>
                  <a:cubicBezTo>
                    <a:pt x="791155" y="741"/>
                    <a:pt x="1452439" y="-9860"/>
                    <a:pt x="1789044" y="10018"/>
                  </a:cubicBezTo>
                  <a:cubicBezTo>
                    <a:pt x="2125649" y="29896"/>
                    <a:pt x="2319131" y="91518"/>
                    <a:pt x="2512613" y="153141"/>
                  </a:cubicBez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ysDot"/>
              <a:round/>
              <a:headEnd type="triangl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0A22C88-4554-8340-BF4F-65A0D9E3FF83}"/>
              </a:ext>
            </a:extLst>
          </p:cNvPr>
          <p:cNvGrpSpPr/>
          <p:nvPr/>
        </p:nvGrpSpPr>
        <p:grpSpPr>
          <a:xfrm>
            <a:off x="5902578" y="2423131"/>
            <a:ext cx="2935357" cy="1322001"/>
            <a:chOff x="5902578" y="2423131"/>
            <a:chExt cx="2935357" cy="132200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70F4D7B-8FB4-C848-9517-B11C94D752BB}"/>
                </a:ext>
              </a:extLst>
            </p:cNvPr>
            <p:cNvSpPr/>
            <p:nvPr/>
          </p:nvSpPr>
          <p:spPr bwMode="auto">
            <a:xfrm>
              <a:off x="5946311" y="2437047"/>
              <a:ext cx="2891624" cy="1308085"/>
            </a:xfrm>
            <a:prstGeom prst="rect">
              <a:avLst/>
            </a:prstGeom>
            <a:solidFill>
              <a:srgbClr val="D49F00">
                <a:alpha val="5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95" name="Group 34">
              <a:extLst>
                <a:ext uri="{FF2B5EF4-FFF2-40B4-BE49-F238E27FC236}">
                  <a16:creationId xmlns:a16="http://schemas.microsoft.com/office/drawing/2014/main" id="{BC7B07F3-336F-CA46-95C6-114606C4CA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8706" y="3108577"/>
              <a:ext cx="702436" cy="529973"/>
              <a:chOff x="1104" y="1200"/>
              <a:chExt cx="1105" cy="529"/>
            </a:xfrm>
          </p:grpSpPr>
          <p:sp>
            <p:nvSpPr>
              <p:cNvPr id="96" name="Freeform 35">
                <a:extLst>
                  <a:ext uri="{FF2B5EF4-FFF2-40B4-BE49-F238E27FC236}">
                    <a16:creationId xmlns:a16="http://schemas.microsoft.com/office/drawing/2014/main" id="{EC0855A6-DDD4-D94E-B70C-AD8B8F54C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1200"/>
                <a:ext cx="1105" cy="529"/>
              </a:xfrm>
              <a:custGeom>
                <a:avLst/>
                <a:gdLst>
                  <a:gd name="T0" fmla="*/ 0 w 1105"/>
                  <a:gd name="T1" fmla="*/ 0 h 529"/>
                  <a:gd name="T2" fmla="*/ 1104 w 1105"/>
                  <a:gd name="T3" fmla="*/ 0 h 529"/>
                  <a:gd name="T4" fmla="*/ 1104 w 1105"/>
                  <a:gd name="T5" fmla="*/ 528 h 529"/>
                  <a:gd name="T6" fmla="*/ 0 w 1105"/>
                  <a:gd name="T7" fmla="*/ 528 h 529"/>
                  <a:gd name="T8" fmla="*/ 55 w 1105"/>
                  <a:gd name="T9" fmla="*/ 528 h 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5" h="529">
                    <a:moveTo>
                      <a:pt x="0" y="0"/>
                    </a:moveTo>
                    <a:lnTo>
                      <a:pt x="1104" y="0"/>
                    </a:lnTo>
                    <a:lnTo>
                      <a:pt x="1104" y="528"/>
                    </a:lnTo>
                    <a:lnTo>
                      <a:pt x="0" y="528"/>
                    </a:lnTo>
                    <a:lnTo>
                      <a:pt x="55" y="52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97" name="Line 36">
                <a:extLst>
                  <a:ext uri="{FF2B5EF4-FFF2-40B4-BE49-F238E27FC236}">
                    <a16:creationId xmlns:a16="http://schemas.microsoft.com/office/drawing/2014/main" id="{0C4095F6-FB95-3C41-8974-70E73817B8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98" name="Line 37">
                <a:extLst>
                  <a:ext uri="{FF2B5EF4-FFF2-40B4-BE49-F238E27FC236}">
                    <a16:creationId xmlns:a16="http://schemas.microsoft.com/office/drawing/2014/main" id="{8B658013-8CBB-894C-AC07-A98AECA23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99" name="Line 38">
                <a:extLst>
                  <a:ext uri="{FF2B5EF4-FFF2-40B4-BE49-F238E27FC236}">
                    <a16:creationId xmlns:a16="http://schemas.microsoft.com/office/drawing/2014/main" id="{79F2BDC4-0F4F-E343-B745-C53C10073A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100" name="Straight Arrow Connector 15">
              <a:extLst>
                <a:ext uri="{FF2B5EF4-FFF2-40B4-BE49-F238E27FC236}">
                  <a16:creationId xmlns:a16="http://schemas.microsoft.com/office/drawing/2014/main" id="{9D168E54-DF08-5749-8F5F-4251104D39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0935" y="3383672"/>
              <a:ext cx="86028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1" name="Straight Arrow Connector 15">
              <a:extLst>
                <a:ext uri="{FF2B5EF4-FFF2-40B4-BE49-F238E27FC236}">
                  <a16:creationId xmlns:a16="http://schemas.microsoft.com/office/drawing/2014/main" id="{DE99EC59-9487-2D48-AD23-BF17F21B15E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618735" y="3364291"/>
              <a:ext cx="1066800" cy="568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242360C0-BE9F-744A-BE4C-A7872DB5430D}"/>
                    </a:ext>
                  </a:extLst>
                </p:cNvPr>
                <p:cNvSpPr txBox="1"/>
                <p:nvPr/>
              </p:nvSpPr>
              <p:spPr>
                <a:xfrm>
                  <a:off x="6296854" y="3107462"/>
                  <a:ext cx="20794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242360C0-BE9F-744A-BE4C-A7872DB543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6854" y="3107462"/>
                  <a:ext cx="207941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23529" r="-23529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TextBox 36">
              <a:extLst>
                <a:ext uri="{FF2B5EF4-FFF2-40B4-BE49-F238E27FC236}">
                  <a16:creationId xmlns:a16="http://schemas.microsoft.com/office/drawing/2014/main" id="{13EDA9A7-87A5-E34E-92CA-2642A45674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2193" y="3107619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sp>
          <p:nvSpPr>
            <p:cNvPr id="105" name="TextBox 36">
              <a:extLst>
                <a:ext uri="{FF2B5EF4-FFF2-40B4-BE49-F238E27FC236}">
                  <a16:creationId xmlns:a16="http://schemas.microsoft.com/office/drawing/2014/main" id="{B4C084C9-5091-EE4A-9D99-CE208780C3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2393" y="3065173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93C52E5-9A64-DE45-B61D-C812BF80D938}"/>
                </a:ext>
              </a:extLst>
            </p:cNvPr>
            <p:cNvSpPr txBox="1"/>
            <p:nvPr/>
          </p:nvSpPr>
          <p:spPr>
            <a:xfrm>
              <a:off x="6052763" y="2940244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Arrival rate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79EE37-6821-2A4B-B4B4-2A74952B41F1}"/>
                </a:ext>
              </a:extLst>
            </p:cNvPr>
            <p:cNvSpPr txBox="1"/>
            <p:nvPr/>
          </p:nvSpPr>
          <p:spPr>
            <a:xfrm>
              <a:off x="7569858" y="2940691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Departure rate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D94703A-C2DF-E542-9205-1418C0BE9B62}"/>
                </a:ext>
              </a:extLst>
            </p:cNvPr>
            <p:cNvSpPr txBox="1"/>
            <p:nvPr/>
          </p:nvSpPr>
          <p:spPr>
            <a:xfrm>
              <a:off x="5902578" y="2423131"/>
              <a:ext cx="13660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OQ switch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E8B85A8-CAFF-C041-A88E-98CBA207F7BE}"/>
              </a:ext>
            </a:extLst>
          </p:cNvPr>
          <p:cNvGrpSpPr/>
          <p:nvPr/>
        </p:nvGrpSpPr>
        <p:grpSpPr>
          <a:xfrm>
            <a:off x="5902578" y="3806028"/>
            <a:ext cx="2934092" cy="1312526"/>
            <a:chOff x="5902578" y="3806028"/>
            <a:chExt cx="2934092" cy="1312526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50B4624-3750-0E48-BF90-E1CAA8E1CB3B}"/>
                </a:ext>
              </a:extLst>
            </p:cNvPr>
            <p:cNvSpPr/>
            <p:nvPr/>
          </p:nvSpPr>
          <p:spPr bwMode="auto">
            <a:xfrm>
              <a:off x="5945046" y="3810469"/>
              <a:ext cx="2891624" cy="1308085"/>
            </a:xfrm>
            <a:prstGeom prst="rect">
              <a:avLst/>
            </a:prstGeom>
            <a:solidFill>
              <a:srgbClr val="D49F00">
                <a:alpha val="49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110" name="Group 34">
              <a:extLst>
                <a:ext uri="{FF2B5EF4-FFF2-40B4-BE49-F238E27FC236}">
                  <a16:creationId xmlns:a16="http://schemas.microsoft.com/office/drawing/2014/main" id="{CBE17397-2ADF-CD48-9CD2-DF77A06523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7440" y="4498217"/>
              <a:ext cx="702436" cy="529973"/>
              <a:chOff x="1104" y="1200"/>
              <a:chExt cx="1105" cy="529"/>
            </a:xfrm>
          </p:grpSpPr>
          <p:sp>
            <p:nvSpPr>
              <p:cNvPr id="111" name="Freeform 35">
                <a:extLst>
                  <a:ext uri="{FF2B5EF4-FFF2-40B4-BE49-F238E27FC236}">
                    <a16:creationId xmlns:a16="http://schemas.microsoft.com/office/drawing/2014/main" id="{4A96AA87-03F4-4D4F-B885-E97BABEA9A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1200"/>
                <a:ext cx="1105" cy="529"/>
              </a:xfrm>
              <a:custGeom>
                <a:avLst/>
                <a:gdLst>
                  <a:gd name="T0" fmla="*/ 0 w 1105"/>
                  <a:gd name="T1" fmla="*/ 0 h 529"/>
                  <a:gd name="T2" fmla="*/ 1104 w 1105"/>
                  <a:gd name="T3" fmla="*/ 0 h 529"/>
                  <a:gd name="T4" fmla="*/ 1104 w 1105"/>
                  <a:gd name="T5" fmla="*/ 528 h 529"/>
                  <a:gd name="T6" fmla="*/ 0 w 1105"/>
                  <a:gd name="T7" fmla="*/ 528 h 529"/>
                  <a:gd name="T8" fmla="*/ 55 w 1105"/>
                  <a:gd name="T9" fmla="*/ 528 h 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5" h="529">
                    <a:moveTo>
                      <a:pt x="0" y="0"/>
                    </a:moveTo>
                    <a:lnTo>
                      <a:pt x="1104" y="0"/>
                    </a:lnTo>
                    <a:lnTo>
                      <a:pt x="1104" y="528"/>
                    </a:lnTo>
                    <a:lnTo>
                      <a:pt x="0" y="528"/>
                    </a:lnTo>
                    <a:lnTo>
                      <a:pt x="55" y="52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12" name="Line 36">
                <a:extLst>
                  <a:ext uri="{FF2B5EF4-FFF2-40B4-BE49-F238E27FC236}">
                    <a16:creationId xmlns:a16="http://schemas.microsoft.com/office/drawing/2014/main" id="{A421E4D8-7F2A-5647-9007-17FDE04374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13" name="Line 37">
                <a:extLst>
                  <a:ext uri="{FF2B5EF4-FFF2-40B4-BE49-F238E27FC236}">
                    <a16:creationId xmlns:a16="http://schemas.microsoft.com/office/drawing/2014/main" id="{61F005FC-3DE3-2045-85DC-CFD0592118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14" name="Line 38">
                <a:extLst>
                  <a:ext uri="{FF2B5EF4-FFF2-40B4-BE49-F238E27FC236}">
                    <a16:creationId xmlns:a16="http://schemas.microsoft.com/office/drawing/2014/main" id="{E599BACD-6FA5-6142-9FD4-BA57E931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115" name="Straight Arrow Connector 15">
              <a:extLst>
                <a:ext uri="{FF2B5EF4-FFF2-40B4-BE49-F238E27FC236}">
                  <a16:creationId xmlns:a16="http://schemas.microsoft.com/office/drawing/2014/main" id="{A0FCDDA7-3C95-7943-A6B0-817BD9C75C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2200" y="4792362"/>
              <a:ext cx="86028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6" name="Straight Arrow Connector 15">
              <a:extLst>
                <a:ext uri="{FF2B5EF4-FFF2-40B4-BE49-F238E27FC236}">
                  <a16:creationId xmlns:a16="http://schemas.microsoft.com/office/drawing/2014/main" id="{BFCFE040-36F4-6044-BD74-936FDFD262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620000" y="4772981"/>
              <a:ext cx="1066800" cy="568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34EB223-9749-EA47-A830-2397138FEDDB}"/>
                    </a:ext>
                  </a:extLst>
                </p:cNvPr>
                <p:cNvSpPr txBox="1"/>
                <p:nvPr/>
              </p:nvSpPr>
              <p:spPr>
                <a:xfrm>
                  <a:off x="6295588" y="4497102"/>
                  <a:ext cx="20794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34EB223-9749-EA47-A830-2397138FE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588" y="4497102"/>
                  <a:ext cx="207941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3529" r="-23529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61F8822-D0A2-0E4B-A253-5BED45533CD6}"/>
                    </a:ext>
                  </a:extLst>
                </p:cNvPr>
                <p:cNvSpPr txBox="1"/>
                <p:nvPr/>
              </p:nvSpPr>
              <p:spPr>
                <a:xfrm>
                  <a:off x="7791067" y="4534167"/>
                  <a:ext cx="44082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61F8822-D0A2-0E4B-A253-5BED45533C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1067" y="4534167"/>
                  <a:ext cx="440825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5556" r="-833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TextBox 36">
              <a:extLst>
                <a:ext uri="{FF2B5EF4-FFF2-40B4-BE49-F238E27FC236}">
                  <a16:creationId xmlns:a16="http://schemas.microsoft.com/office/drawing/2014/main" id="{4A18E0ED-ACC0-4143-B72F-DA921EB43A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0927" y="4497259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sp>
          <p:nvSpPr>
            <p:cNvPr id="120" name="TextBox 36">
              <a:extLst>
                <a:ext uri="{FF2B5EF4-FFF2-40B4-BE49-F238E27FC236}">
                  <a16:creationId xmlns:a16="http://schemas.microsoft.com/office/drawing/2014/main" id="{5AF6A52B-DE32-FF46-9554-39E5D4D56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6058" y="4476750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DC2945A-DCDE-F142-A8C8-E346660DD8F1}"/>
                </a:ext>
              </a:extLst>
            </p:cNvPr>
            <p:cNvSpPr txBox="1"/>
            <p:nvPr/>
          </p:nvSpPr>
          <p:spPr>
            <a:xfrm>
              <a:off x="6051497" y="4329884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Arrival rate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098F356-15A3-0147-ABFA-635D2314D195}"/>
                </a:ext>
              </a:extLst>
            </p:cNvPr>
            <p:cNvSpPr txBox="1"/>
            <p:nvPr/>
          </p:nvSpPr>
          <p:spPr>
            <a:xfrm>
              <a:off x="7568592" y="4330331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Departure rate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D3316B5-F25E-C84A-920F-9826C79A4EFE}"/>
                </a:ext>
              </a:extLst>
            </p:cNvPr>
            <p:cNvSpPr txBox="1"/>
            <p:nvPr/>
          </p:nvSpPr>
          <p:spPr>
            <a:xfrm>
              <a:off x="5902578" y="3806028"/>
              <a:ext cx="27146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IQ switch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uniform TM, Poisson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23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F89F2600-B05B-7C43-BC07-023F9AB6BEB7}"/>
              </a:ext>
            </a:extLst>
          </p:cNvPr>
          <p:cNvGrpSpPr/>
          <p:nvPr/>
        </p:nvGrpSpPr>
        <p:grpSpPr>
          <a:xfrm>
            <a:off x="4572000" y="1354046"/>
            <a:ext cx="1603727" cy="2665504"/>
            <a:chOff x="1856240" y="1743208"/>
            <a:chExt cx="989595" cy="1484118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4DF727C-546A-5849-8215-18262B120FF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5002" y="1743208"/>
              <a:ext cx="980833" cy="8335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DFFA67F-DE98-B64D-9AF3-0F214ACD7E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5002" y="1747375"/>
              <a:ext cx="973876" cy="735432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3A3DEF9-E018-3E4D-A850-DA1EC1841CC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3104" y="1751542"/>
              <a:ext cx="975774" cy="1475784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A99620E-86FF-554A-A1F6-9995E4E8A1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621" y="2477866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E9A96F5-04B6-8F44-B280-B7239D93F6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56240" y="3212524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1F36EDF-3C87-334A-ADF8-0C42C4A2BD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621" y="1754058"/>
              <a:ext cx="984970" cy="72293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3024CAC-11EE-8642-88AC-91F66D2677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377" y="1748149"/>
              <a:ext cx="982297" cy="146776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587EA42-7B57-8243-A7F6-CB4490B7CD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78130" y="2473989"/>
              <a:ext cx="966133" cy="74192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967FE53-E9D2-864A-9F64-CC874F6D84C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6900" y="2488716"/>
              <a:ext cx="976208" cy="727202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4580" name="Rectangle 2">
            <a:extLst>
              <a:ext uri="{FF2B5EF4-FFF2-40B4-BE49-F238E27FC236}">
                <a16:creationId xmlns:a16="http://schemas.microsoft.com/office/drawing/2014/main" id="{4107B466-BD32-CF4F-B375-AA61897E2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4229100"/>
            <a:ext cx="6515100" cy="342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24581" name="Rectangle 4">
            <a:extLst>
              <a:ext uri="{FF2B5EF4-FFF2-40B4-BE49-F238E27FC236}">
                <a16:creationId xmlns:a16="http://schemas.microsoft.com/office/drawing/2014/main" id="{3CB36B97-EC8B-D14A-96BB-F4F7A157C1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81150" y="-51027"/>
            <a:ext cx="6191250" cy="857250"/>
          </a:xfrm>
        </p:spPr>
        <p:txBody>
          <a:bodyPr/>
          <a:lstStyle/>
          <a:p>
            <a:r>
              <a:rPr lang="en-US" altLang="en-US" sz="32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Virtual Output Queues (VOQs)</a:t>
            </a:r>
          </a:p>
        </p:txBody>
      </p:sp>
      <p:sp>
        <p:nvSpPr>
          <p:cNvPr id="24582" name="Line 5">
            <a:extLst>
              <a:ext uri="{FF2B5EF4-FFF2-40B4-BE49-F238E27FC236}">
                <a16:creationId xmlns:a16="http://schemas.microsoft.com/office/drawing/2014/main" id="{BDD82582-61A4-5B47-A399-F899237C34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6500" y="1385888"/>
            <a:ext cx="142875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4583" name="Line 6">
            <a:extLst>
              <a:ext uri="{FF2B5EF4-FFF2-40B4-BE49-F238E27FC236}">
                <a16:creationId xmlns:a16="http://schemas.microsoft.com/office/drawing/2014/main" id="{EFCCB3B9-0D1A-AA48-A24F-53F06883B360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6500" y="2681288"/>
            <a:ext cx="1428750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4584" name="Line 7">
            <a:extLst>
              <a:ext uri="{FF2B5EF4-FFF2-40B4-BE49-F238E27FC236}">
                <a16:creationId xmlns:a16="http://schemas.microsoft.com/office/drawing/2014/main" id="{CE9FD879-F361-3C49-ADBD-203A0B885CA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6500" y="3943350"/>
            <a:ext cx="142875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4585" name="Oval 8">
            <a:extLst>
              <a:ext uri="{FF2B5EF4-FFF2-40B4-BE49-F238E27FC236}">
                <a16:creationId xmlns:a16="http://schemas.microsoft.com/office/drawing/2014/main" id="{6527EAC1-173F-3F41-93EA-DCF67249C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6963" y="1276350"/>
            <a:ext cx="161925" cy="161925"/>
          </a:xfrm>
          <a:prstGeom prst="ellipse">
            <a:avLst/>
          </a:prstGeom>
          <a:solidFill>
            <a:srgbClr val="FF3300"/>
          </a:solidFill>
          <a:ln w="127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24586" name="Oval 9">
            <a:extLst>
              <a:ext uri="{FF2B5EF4-FFF2-40B4-BE49-F238E27FC236}">
                <a16:creationId xmlns:a16="http://schemas.microsoft.com/office/drawing/2014/main" id="{C997BDF9-CD62-224D-85DE-923FC47E3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6963" y="2571750"/>
            <a:ext cx="161925" cy="1619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24587" name="Oval 10">
            <a:extLst>
              <a:ext uri="{FF2B5EF4-FFF2-40B4-BE49-F238E27FC236}">
                <a16:creationId xmlns:a16="http://schemas.microsoft.com/office/drawing/2014/main" id="{5256EC6A-F600-9C46-BB09-B88A0AB58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6963" y="3867150"/>
            <a:ext cx="161925" cy="161925"/>
          </a:xfrm>
          <a:prstGeom prst="ellipse">
            <a:avLst/>
          </a:prstGeom>
          <a:solidFill>
            <a:srgbClr val="009900"/>
          </a:solidFill>
          <a:ln w="127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grpSp>
        <p:nvGrpSpPr>
          <p:cNvPr id="24588" name="Group 11">
            <a:extLst>
              <a:ext uri="{FF2B5EF4-FFF2-40B4-BE49-F238E27FC236}">
                <a16:creationId xmlns:a16="http://schemas.microsoft.com/office/drawing/2014/main" id="{B1296AF8-C2E1-CF42-9394-47FB8D8F8D87}"/>
              </a:ext>
            </a:extLst>
          </p:cNvPr>
          <p:cNvGrpSpPr>
            <a:grpSpLocks/>
          </p:cNvGrpSpPr>
          <p:nvPr/>
        </p:nvGrpSpPr>
        <p:grpSpPr bwMode="auto">
          <a:xfrm>
            <a:off x="2005013" y="685800"/>
            <a:ext cx="2276475" cy="1419225"/>
            <a:chOff x="724" y="580"/>
            <a:chExt cx="1912" cy="1192"/>
          </a:xfrm>
        </p:grpSpPr>
        <p:grpSp>
          <p:nvGrpSpPr>
            <p:cNvPr id="24643" name="Group 12">
              <a:extLst>
                <a:ext uri="{FF2B5EF4-FFF2-40B4-BE49-F238E27FC236}">
                  <a16:creationId xmlns:a16="http://schemas.microsoft.com/office/drawing/2014/main" id="{0E8CD9A8-0C17-5146-AD20-3C48A30396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4" y="580"/>
              <a:ext cx="1912" cy="1192"/>
              <a:chOff x="724" y="580"/>
              <a:chExt cx="1912" cy="1192"/>
            </a:xfrm>
          </p:grpSpPr>
          <p:sp>
            <p:nvSpPr>
              <p:cNvPr id="24659" name="Rectangle 13">
                <a:extLst>
                  <a:ext uri="{FF2B5EF4-FFF2-40B4-BE49-F238E27FC236}">
                    <a16:creationId xmlns:a16="http://schemas.microsoft.com/office/drawing/2014/main" id="{3BEA48B6-838E-1E49-854A-6E83F223E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" y="689"/>
                <a:ext cx="1816" cy="1083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500"/>
              </a:p>
            </p:txBody>
          </p:sp>
          <p:sp useBgFill="1">
            <p:nvSpPr>
              <p:cNvPr id="24660" name="Rectangle 14">
                <a:extLst>
                  <a:ext uri="{FF2B5EF4-FFF2-40B4-BE49-F238E27FC236}">
                    <a16:creationId xmlns:a16="http://schemas.microsoft.com/office/drawing/2014/main" id="{79EC1BD8-CB8E-9B45-9851-953C89754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" y="580"/>
                <a:ext cx="1816" cy="1083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500"/>
              </a:p>
            </p:txBody>
          </p:sp>
        </p:grpSp>
        <p:grpSp>
          <p:nvGrpSpPr>
            <p:cNvPr id="24644" name="Group 15">
              <a:extLst>
                <a:ext uri="{FF2B5EF4-FFF2-40B4-BE49-F238E27FC236}">
                  <a16:creationId xmlns:a16="http://schemas.microsoft.com/office/drawing/2014/main" id="{99465E55-8402-FD42-9C98-BA81507A37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624"/>
              <a:ext cx="1105" cy="289"/>
              <a:chOff x="1056" y="624"/>
              <a:chExt cx="1105" cy="289"/>
            </a:xfrm>
          </p:grpSpPr>
          <p:sp>
            <p:nvSpPr>
              <p:cNvPr id="24655" name="Freeform 16">
                <a:extLst>
                  <a:ext uri="{FF2B5EF4-FFF2-40B4-BE49-F238E27FC236}">
                    <a16:creationId xmlns:a16="http://schemas.microsoft.com/office/drawing/2014/main" id="{CC08A015-171D-714F-A177-17402D80D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624"/>
                <a:ext cx="1105" cy="289"/>
              </a:xfrm>
              <a:custGeom>
                <a:avLst/>
                <a:gdLst>
                  <a:gd name="T0" fmla="*/ 0 w 1105"/>
                  <a:gd name="T1" fmla="*/ 0 h 289"/>
                  <a:gd name="T2" fmla="*/ 1104 w 1105"/>
                  <a:gd name="T3" fmla="*/ 0 h 289"/>
                  <a:gd name="T4" fmla="*/ 1104 w 1105"/>
                  <a:gd name="T5" fmla="*/ 288 h 289"/>
                  <a:gd name="T6" fmla="*/ 0 w 1105"/>
                  <a:gd name="T7" fmla="*/ 288 h 289"/>
                  <a:gd name="T8" fmla="*/ 55 w 1105"/>
                  <a:gd name="T9" fmla="*/ 288 h 2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5" h="289">
                    <a:moveTo>
                      <a:pt x="0" y="0"/>
                    </a:moveTo>
                    <a:lnTo>
                      <a:pt x="1104" y="0"/>
                    </a:lnTo>
                    <a:lnTo>
                      <a:pt x="1104" y="288"/>
                    </a:lnTo>
                    <a:lnTo>
                      <a:pt x="0" y="288"/>
                    </a:lnTo>
                    <a:lnTo>
                      <a:pt x="55" y="28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24656" name="Line 17">
                <a:extLst>
                  <a:ext uri="{FF2B5EF4-FFF2-40B4-BE49-F238E27FC236}">
                    <a16:creationId xmlns:a16="http://schemas.microsoft.com/office/drawing/2014/main" id="{775E4A0C-87F8-0D49-8E2B-37E2D4DB6C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62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4657" name="Line 18">
                <a:extLst>
                  <a:ext uri="{FF2B5EF4-FFF2-40B4-BE49-F238E27FC236}">
                    <a16:creationId xmlns:a16="http://schemas.microsoft.com/office/drawing/2014/main" id="{155002C1-6B7C-6946-BBF9-35D899EDD0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62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4658" name="Line 19">
                <a:extLst>
                  <a:ext uri="{FF2B5EF4-FFF2-40B4-BE49-F238E27FC236}">
                    <a16:creationId xmlns:a16="http://schemas.microsoft.com/office/drawing/2014/main" id="{15CB0BD8-F44B-C444-B0D7-54F408936C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62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grpSp>
          <p:nvGrpSpPr>
            <p:cNvPr id="24645" name="Group 20">
              <a:extLst>
                <a:ext uri="{FF2B5EF4-FFF2-40B4-BE49-F238E27FC236}">
                  <a16:creationId xmlns:a16="http://schemas.microsoft.com/office/drawing/2014/main" id="{BA5CABA8-D587-3449-9FF1-5367937733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960"/>
              <a:ext cx="1105" cy="289"/>
              <a:chOff x="1056" y="960"/>
              <a:chExt cx="1105" cy="289"/>
            </a:xfrm>
          </p:grpSpPr>
          <p:sp>
            <p:nvSpPr>
              <p:cNvPr id="24651" name="Freeform 21">
                <a:extLst>
                  <a:ext uri="{FF2B5EF4-FFF2-40B4-BE49-F238E27FC236}">
                    <a16:creationId xmlns:a16="http://schemas.microsoft.com/office/drawing/2014/main" id="{EFD3DDAB-7F39-574D-839B-4D2CBE59D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960"/>
                <a:ext cx="1105" cy="289"/>
              </a:xfrm>
              <a:custGeom>
                <a:avLst/>
                <a:gdLst>
                  <a:gd name="T0" fmla="*/ 0 w 1105"/>
                  <a:gd name="T1" fmla="*/ 0 h 289"/>
                  <a:gd name="T2" fmla="*/ 1104 w 1105"/>
                  <a:gd name="T3" fmla="*/ 0 h 289"/>
                  <a:gd name="T4" fmla="*/ 1104 w 1105"/>
                  <a:gd name="T5" fmla="*/ 288 h 289"/>
                  <a:gd name="T6" fmla="*/ 0 w 1105"/>
                  <a:gd name="T7" fmla="*/ 288 h 289"/>
                  <a:gd name="T8" fmla="*/ 55 w 1105"/>
                  <a:gd name="T9" fmla="*/ 288 h 2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5" h="289">
                    <a:moveTo>
                      <a:pt x="0" y="0"/>
                    </a:moveTo>
                    <a:lnTo>
                      <a:pt x="1104" y="0"/>
                    </a:lnTo>
                    <a:lnTo>
                      <a:pt x="1104" y="288"/>
                    </a:lnTo>
                    <a:lnTo>
                      <a:pt x="0" y="288"/>
                    </a:lnTo>
                    <a:lnTo>
                      <a:pt x="55" y="28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24652" name="Line 22">
                <a:extLst>
                  <a:ext uri="{FF2B5EF4-FFF2-40B4-BE49-F238E27FC236}">
                    <a16:creationId xmlns:a16="http://schemas.microsoft.com/office/drawing/2014/main" id="{B5140178-9554-8143-8B01-CFFA22BC41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96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4653" name="Line 23">
                <a:extLst>
                  <a:ext uri="{FF2B5EF4-FFF2-40B4-BE49-F238E27FC236}">
                    <a16:creationId xmlns:a16="http://schemas.microsoft.com/office/drawing/2014/main" id="{F954D70F-92C8-E644-9C56-12A66E3E4E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96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4654" name="Line 24">
                <a:extLst>
                  <a:ext uri="{FF2B5EF4-FFF2-40B4-BE49-F238E27FC236}">
                    <a16:creationId xmlns:a16="http://schemas.microsoft.com/office/drawing/2014/main" id="{34943811-1A66-0740-B1B7-0AE6077BE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96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grpSp>
          <p:nvGrpSpPr>
            <p:cNvPr id="24646" name="Group 25">
              <a:extLst>
                <a:ext uri="{FF2B5EF4-FFF2-40B4-BE49-F238E27FC236}">
                  <a16:creationId xmlns:a16="http://schemas.microsoft.com/office/drawing/2014/main" id="{E8E1FA87-8B29-944E-B0D2-1ABCF6D8C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1296"/>
              <a:ext cx="1105" cy="289"/>
              <a:chOff x="1056" y="1296"/>
              <a:chExt cx="1105" cy="289"/>
            </a:xfrm>
          </p:grpSpPr>
          <p:sp>
            <p:nvSpPr>
              <p:cNvPr id="24647" name="Freeform 26">
                <a:extLst>
                  <a:ext uri="{FF2B5EF4-FFF2-40B4-BE49-F238E27FC236}">
                    <a16:creationId xmlns:a16="http://schemas.microsoft.com/office/drawing/2014/main" id="{C1BA6A6C-AA58-8240-8D0A-A920FE2A9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1296"/>
                <a:ext cx="1105" cy="289"/>
              </a:xfrm>
              <a:custGeom>
                <a:avLst/>
                <a:gdLst>
                  <a:gd name="T0" fmla="*/ 0 w 1105"/>
                  <a:gd name="T1" fmla="*/ 0 h 289"/>
                  <a:gd name="T2" fmla="*/ 1104 w 1105"/>
                  <a:gd name="T3" fmla="*/ 0 h 289"/>
                  <a:gd name="T4" fmla="*/ 1104 w 1105"/>
                  <a:gd name="T5" fmla="*/ 288 h 289"/>
                  <a:gd name="T6" fmla="*/ 0 w 1105"/>
                  <a:gd name="T7" fmla="*/ 288 h 289"/>
                  <a:gd name="T8" fmla="*/ 55 w 1105"/>
                  <a:gd name="T9" fmla="*/ 288 h 2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5" h="289">
                    <a:moveTo>
                      <a:pt x="0" y="0"/>
                    </a:moveTo>
                    <a:lnTo>
                      <a:pt x="1104" y="0"/>
                    </a:lnTo>
                    <a:lnTo>
                      <a:pt x="1104" y="288"/>
                    </a:lnTo>
                    <a:lnTo>
                      <a:pt x="0" y="288"/>
                    </a:lnTo>
                    <a:lnTo>
                      <a:pt x="55" y="28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24648" name="Line 27">
                <a:extLst>
                  <a:ext uri="{FF2B5EF4-FFF2-40B4-BE49-F238E27FC236}">
                    <a16:creationId xmlns:a16="http://schemas.microsoft.com/office/drawing/2014/main" id="{F9C627A1-E97F-CA4C-87C4-F0EFA4321B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296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4649" name="Line 28">
                <a:extLst>
                  <a:ext uri="{FF2B5EF4-FFF2-40B4-BE49-F238E27FC236}">
                    <a16:creationId xmlns:a16="http://schemas.microsoft.com/office/drawing/2014/main" id="{29EE5D56-8A46-9E4E-A5B9-3F8B405BC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1296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4650" name="Line 29">
                <a:extLst>
                  <a:ext uri="{FF2B5EF4-FFF2-40B4-BE49-F238E27FC236}">
                    <a16:creationId xmlns:a16="http://schemas.microsoft.com/office/drawing/2014/main" id="{F39E97F9-998C-7446-B853-A07AD226B1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1296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</p:grpSp>
      <p:grpSp>
        <p:nvGrpSpPr>
          <p:cNvPr id="24589" name="Group 30">
            <a:extLst>
              <a:ext uri="{FF2B5EF4-FFF2-40B4-BE49-F238E27FC236}">
                <a16:creationId xmlns:a16="http://schemas.microsoft.com/office/drawing/2014/main" id="{BECB6364-BB2A-4E45-BB8E-3863D4634F96}"/>
              </a:ext>
            </a:extLst>
          </p:cNvPr>
          <p:cNvGrpSpPr>
            <a:grpSpLocks/>
          </p:cNvGrpSpPr>
          <p:nvPr/>
        </p:nvGrpSpPr>
        <p:grpSpPr bwMode="auto">
          <a:xfrm>
            <a:off x="2005013" y="2057400"/>
            <a:ext cx="2276475" cy="1419225"/>
            <a:chOff x="724" y="1732"/>
            <a:chExt cx="1912" cy="1192"/>
          </a:xfrm>
        </p:grpSpPr>
        <p:grpSp>
          <p:nvGrpSpPr>
            <p:cNvPr id="24625" name="Group 31">
              <a:extLst>
                <a:ext uri="{FF2B5EF4-FFF2-40B4-BE49-F238E27FC236}">
                  <a16:creationId xmlns:a16="http://schemas.microsoft.com/office/drawing/2014/main" id="{6DA494D6-C05B-9841-8A02-2E5A1E209C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4" y="1732"/>
              <a:ext cx="1912" cy="1192"/>
              <a:chOff x="724" y="1732"/>
              <a:chExt cx="1912" cy="1192"/>
            </a:xfrm>
          </p:grpSpPr>
          <p:sp>
            <p:nvSpPr>
              <p:cNvPr id="24641" name="Rectangle 32">
                <a:extLst>
                  <a:ext uri="{FF2B5EF4-FFF2-40B4-BE49-F238E27FC236}">
                    <a16:creationId xmlns:a16="http://schemas.microsoft.com/office/drawing/2014/main" id="{B8C7A9F3-227F-D34F-9BB4-158CF1E29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" y="1841"/>
                <a:ext cx="1816" cy="1083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500"/>
              </a:p>
            </p:txBody>
          </p:sp>
          <p:sp useBgFill="1">
            <p:nvSpPr>
              <p:cNvPr id="24642" name="Rectangle 33">
                <a:extLst>
                  <a:ext uri="{FF2B5EF4-FFF2-40B4-BE49-F238E27FC236}">
                    <a16:creationId xmlns:a16="http://schemas.microsoft.com/office/drawing/2014/main" id="{E80F6CC6-254A-DD4B-A017-9BEDFB39A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" y="1732"/>
                <a:ext cx="1816" cy="1083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500"/>
              </a:p>
            </p:txBody>
          </p:sp>
        </p:grpSp>
        <p:grpSp>
          <p:nvGrpSpPr>
            <p:cNvPr id="24626" name="Group 34">
              <a:extLst>
                <a:ext uri="{FF2B5EF4-FFF2-40B4-BE49-F238E27FC236}">
                  <a16:creationId xmlns:a16="http://schemas.microsoft.com/office/drawing/2014/main" id="{B0EB4ACC-FED6-524E-A557-798168F5B9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1776"/>
              <a:ext cx="1105" cy="289"/>
              <a:chOff x="1056" y="1776"/>
              <a:chExt cx="1105" cy="289"/>
            </a:xfrm>
          </p:grpSpPr>
          <p:sp>
            <p:nvSpPr>
              <p:cNvPr id="24637" name="Freeform 35">
                <a:extLst>
                  <a:ext uri="{FF2B5EF4-FFF2-40B4-BE49-F238E27FC236}">
                    <a16:creationId xmlns:a16="http://schemas.microsoft.com/office/drawing/2014/main" id="{B49DCF13-E230-3246-87D6-FD610ED90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1776"/>
                <a:ext cx="1105" cy="289"/>
              </a:xfrm>
              <a:custGeom>
                <a:avLst/>
                <a:gdLst>
                  <a:gd name="T0" fmla="*/ 0 w 1105"/>
                  <a:gd name="T1" fmla="*/ 0 h 289"/>
                  <a:gd name="T2" fmla="*/ 1104 w 1105"/>
                  <a:gd name="T3" fmla="*/ 0 h 289"/>
                  <a:gd name="T4" fmla="*/ 1104 w 1105"/>
                  <a:gd name="T5" fmla="*/ 288 h 289"/>
                  <a:gd name="T6" fmla="*/ 0 w 1105"/>
                  <a:gd name="T7" fmla="*/ 288 h 289"/>
                  <a:gd name="T8" fmla="*/ 55 w 1105"/>
                  <a:gd name="T9" fmla="*/ 288 h 2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5" h="289">
                    <a:moveTo>
                      <a:pt x="0" y="0"/>
                    </a:moveTo>
                    <a:lnTo>
                      <a:pt x="1104" y="0"/>
                    </a:lnTo>
                    <a:lnTo>
                      <a:pt x="1104" y="288"/>
                    </a:lnTo>
                    <a:lnTo>
                      <a:pt x="0" y="288"/>
                    </a:lnTo>
                    <a:lnTo>
                      <a:pt x="55" y="28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24638" name="Line 36">
                <a:extLst>
                  <a:ext uri="{FF2B5EF4-FFF2-40B4-BE49-F238E27FC236}">
                    <a16:creationId xmlns:a16="http://schemas.microsoft.com/office/drawing/2014/main" id="{0D1FFF61-CCFB-8F4E-A161-3DB1FC3846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776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4639" name="Line 37">
                <a:extLst>
                  <a:ext uri="{FF2B5EF4-FFF2-40B4-BE49-F238E27FC236}">
                    <a16:creationId xmlns:a16="http://schemas.microsoft.com/office/drawing/2014/main" id="{E59803FF-508B-3644-9B19-A3D8F07CC0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1776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4640" name="Line 38">
                <a:extLst>
                  <a:ext uri="{FF2B5EF4-FFF2-40B4-BE49-F238E27FC236}">
                    <a16:creationId xmlns:a16="http://schemas.microsoft.com/office/drawing/2014/main" id="{67751C30-0D6E-4A4F-9D4C-010ED18C6F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1776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grpSp>
          <p:nvGrpSpPr>
            <p:cNvPr id="24627" name="Group 39">
              <a:extLst>
                <a:ext uri="{FF2B5EF4-FFF2-40B4-BE49-F238E27FC236}">
                  <a16:creationId xmlns:a16="http://schemas.microsoft.com/office/drawing/2014/main" id="{F15129EE-C710-2540-93EA-FEA0B48173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2112"/>
              <a:ext cx="1105" cy="289"/>
              <a:chOff x="1056" y="2112"/>
              <a:chExt cx="1105" cy="289"/>
            </a:xfrm>
          </p:grpSpPr>
          <p:sp>
            <p:nvSpPr>
              <p:cNvPr id="24633" name="Freeform 40">
                <a:extLst>
                  <a:ext uri="{FF2B5EF4-FFF2-40B4-BE49-F238E27FC236}">
                    <a16:creationId xmlns:a16="http://schemas.microsoft.com/office/drawing/2014/main" id="{54BA1F14-C8BE-634A-BC57-ADD68BEB79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2112"/>
                <a:ext cx="1105" cy="289"/>
              </a:xfrm>
              <a:custGeom>
                <a:avLst/>
                <a:gdLst>
                  <a:gd name="T0" fmla="*/ 0 w 1105"/>
                  <a:gd name="T1" fmla="*/ 0 h 289"/>
                  <a:gd name="T2" fmla="*/ 1104 w 1105"/>
                  <a:gd name="T3" fmla="*/ 0 h 289"/>
                  <a:gd name="T4" fmla="*/ 1104 w 1105"/>
                  <a:gd name="T5" fmla="*/ 288 h 289"/>
                  <a:gd name="T6" fmla="*/ 0 w 1105"/>
                  <a:gd name="T7" fmla="*/ 288 h 289"/>
                  <a:gd name="T8" fmla="*/ 55 w 1105"/>
                  <a:gd name="T9" fmla="*/ 288 h 2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5" h="289">
                    <a:moveTo>
                      <a:pt x="0" y="0"/>
                    </a:moveTo>
                    <a:lnTo>
                      <a:pt x="1104" y="0"/>
                    </a:lnTo>
                    <a:lnTo>
                      <a:pt x="1104" y="288"/>
                    </a:lnTo>
                    <a:lnTo>
                      <a:pt x="0" y="288"/>
                    </a:lnTo>
                    <a:lnTo>
                      <a:pt x="55" y="28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24634" name="Line 41">
                <a:extLst>
                  <a:ext uri="{FF2B5EF4-FFF2-40B4-BE49-F238E27FC236}">
                    <a16:creationId xmlns:a16="http://schemas.microsoft.com/office/drawing/2014/main" id="{CC3338EF-DCB6-4141-98F4-E7682080D2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2112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4635" name="Line 42">
                <a:extLst>
                  <a:ext uri="{FF2B5EF4-FFF2-40B4-BE49-F238E27FC236}">
                    <a16:creationId xmlns:a16="http://schemas.microsoft.com/office/drawing/2014/main" id="{3CD4E08C-6F6F-C444-989F-345B0B9B8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2112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4636" name="Line 43">
                <a:extLst>
                  <a:ext uri="{FF2B5EF4-FFF2-40B4-BE49-F238E27FC236}">
                    <a16:creationId xmlns:a16="http://schemas.microsoft.com/office/drawing/2014/main" id="{5DB9CAFE-18B0-4B4D-85F4-4D49A0C751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2112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grpSp>
          <p:nvGrpSpPr>
            <p:cNvPr id="24628" name="Group 44">
              <a:extLst>
                <a:ext uri="{FF2B5EF4-FFF2-40B4-BE49-F238E27FC236}">
                  <a16:creationId xmlns:a16="http://schemas.microsoft.com/office/drawing/2014/main" id="{244A82E2-E9C4-1444-8D6C-D6589A962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2448"/>
              <a:ext cx="1105" cy="289"/>
              <a:chOff x="1056" y="2448"/>
              <a:chExt cx="1105" cy="289"/>
            </a:xfrm>
          </p:grpSpPr>
          <p:sp>
            <p:nvSpPr>
              <p:cNvPr id="24629" name="Freeform 45">
                <a:extLst>
                  <a:ext uri="{FF2B5EF4-FFF2-40B4-BE49-F238E27FC236}">
                    <a16:creationId xmlns:a16="http://schemas.microsoft.com/office/drawing/2014/main" id="{B1A79A55-2D81-E44E-924A-3BEC4C9AE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2448"/>
                <a:ext cx="1105" cy="289"/>
              </a:xfrm>
              <a:custGeom>
                <a:avLst/>
                <a:gdLst>
                  <a:gd name="T0" fmla="*/ 0 w 1105"/>
                  <a:gd name="T1" fmla="*/ 0 h 289"/>
                  <a:gd name="T2" fmla="*/ 1104 w 1105"/>
                  <a:gd name="T3" fmla="*/ 0 h 289"/>
                  <a:gd name="T4" fmla="*/ 1104 w 1105"/>
                  <a:gd name="T5" fmla="*/ 288 h 289"/>
                  <a:gd name="T6" fmla="*/ 0 w 1105"/>
                  <a:gd name="T7" fmla="*/ 288 h 289"/>
                  <a:gd name="T8" fmla="*/ 55 w 1105"/>
                  <a:gd name="T9" fmla="*/ 288 h 2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5" h="289">
                    <a:moveTo>
                      <a:pt x="0" y="0"/>
                    </a:moveTo>
                    <a:lnTo>
                      <a:pt x="1104" y="0"/>
                    </a:lnTo>
                    <a:lnTo>
                      <a:pt x="1104" y="288"/>
                    </a:lnTo>
                    <a:lnTo>
                      <a:pt x="0" y="288"/>
                    </a:lnTo>
                    <a:lnTo>
                      <a:pt x="55" y="28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24630" name="Line 46">
                <a:extLst>
                  <a:ext uri="{FF2B5EF4-FFF2-40B4-BE49-F238E27FC236}">
                    <a16:creationId xmlns:a16="http://schemas.microsoft.com/office/drawing/2014/main" id="{C473749F-1E88-FB43-BB60-9716C8DB0A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2448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4631" name="Line 47">
                <a:extLst>
                  <a:ext uri="{FF2B5EF4-FFF2-40B4-BE49-F238E27FC236}">
                    <a16:creationId xmlns:a16="http://schemas.microsoft.com/office/drawing/2014/main" id="{19A6D645-9223-2548-97B5-FAB0990FCF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2448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4632" name="Line 48">
                <a:extLst>
                  <a:ext uri="{FF2B5EF4-FFF2-40B4-BE49-F238E27FC236}">
                    <a16:creationId xmlns:a16="http://schemas.microsoft.com/office/drawing/2014/main" id="{F429A49D-4682-B543-AFE0-494C6C80A4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2448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</p:grpSp>
      <p:grpSp>
        <p:nvGrpSpPr>
          <p:cNvPr id="24590" name="Group 49">
            <a:extLst>
              <a:ext uri="{FF2B5EF4-FFF2-40B4-BE49-F238E27FC236}">
                <a16:creationId xmlns:a16="http://schemas.microsoft.com/office/drawing/2014/main" id="{17D5F293-33D0-454D-99FA-1DEE432C9395}"/>
              </a:ext>
            </a:extLst>
          </p:cNvPr>
          <p:cNvGrpSpPr>
            <a:grpSpLocks/>
          </p:cNvGrpSpPr>
          <p:nvPr/>
        </p:nvGrpSpPr>
        <p:grpSpPr bwMode="auto">
          <a:xfrm>
            <a:off x="2005013" y="3427810"/>
            <a:ext cx="2276475" cy="1419225"/>
            <a:chOff x="724" y="2883"/>
            <a:chExt cx="1912" cy="1192"/>
          </a:xfrm>
        </p:grpSpPr>
        <p:grpSp>
          <p:nvGrpSpPr>
            <p:cNvPr id="24607" name="Group 50">
              <a:extLst>
                <a:ext uri="{FF2B5EF4-FFF2-40B4-BE49-F238E27FC236}">
                  <a16:creationId xmlns:a16="http://schemas.microsoft.com/office/drawing/2014/main" id="{D53C4FAE-89B0-F34C-8870-92663A8F07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4" y="2883"/>
              <a:ext cx="1912" cy="1192"/>
              <a:chOff x="724" y="2883"/>
              <a:chExt cx="1912" cy="1192"/>
            </a:xfrm>
          </p:grpSpPr>
          <p:sp>
            <p:nvSpPr>
              <p:cNvPr id="24623" name="Rectangle 51">
                <a:extLst>
                  <a:ext uri="{FF2B5EF4-FFF2-40B4-BE49-F238E27FC236}">
                    <a16:creationId xmlns:a16="http://schemas.microsoft.com/office/drawing/2014/main" id="{36963392-2518-0741-AB23-C96A22CC8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" y="2992"/>
                <a:ext cx="1816" cy="1083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500"/>
              </a:p>
            </p:txBody>
          </p:sp>
          <p:sp useBgFill="1">
            <p:nvSpPr>
              <p:cNvPr id="24624" name="Rectangle 52">
                <a:extLst>
                  <a:ext uri="{FF2B5EF4-FFF2-40B4-BE49-F238E27FC236}">
                    <a16:creationId xmlns:a16="http://schemas.microsoft.com/office/drawing/2014/main" id="{DA646C33-2083-8340-9134-1C730B2AC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" y="2883"/>
                <a:ext cx="1816" cy="1083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500"/>
              </a:p>
            </p:txBody>
          </p:sp>
        </p:grpSp>
        <p:grpSp>
          <p:nvGrpSpPr>
            <p:cNvPr id="24608" name="Group 53">
              <a:extLst>
                <a:ext uri="{FF2B5EF4-FFF2-40B4-BE49-F238E27FC236}">
                  <a16:creationId xmlns:a16="http://schemas.microsoft.com/office/drawing/2014/main" id="{6C55B1E8-5C97-3145-BA42-198B867C31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2927"/>
              <a:ext cx="1105" cy="289"/>
              <a:chOff x="1056" y="2927"/>
              <a:chExt cx="1105" cy="289"/>
            </a:xfrm>
          </p:grpSpPr>
          <p:sp>
            <p:nvSpPr>
              <p:cNvPr id="24619" name="Freeform 54">
                <a:extLst>
                  <a:ext uri="{FF2B5EF4-FFF2-40B4-BE49-F238E27FC236}">
                    <a16:creationId xmlns:a16="http://schemas.microsoft.com/office/drawing/2014/main" id="{9284E174-A9E5-B347-8DB3-6834988F8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2927"/>
                <a:ext cx="1105" cy="289"/>
              </a:xfrm>
              <a:custGeom>
                <a:avLst/>
                <a:gdLst>
                  <a:gd name="T0" fmla="*/ 0 w 1105"/>
                  <a:gd name="T1" fmla="*/ 0 h 289"/>
                  <a:gd name="T2" fmla="*/ 1104 w 1105"/>
                  <a:gd name="T3" fmla="*/ 0 h 289"/>
                  <a:gd name="T4" fmla="*/ 1104 w 1105"/>
                  <a:gd name="T5" fmla="*/ 288 h 289"/>
                  <a:gd name="T6" fmla="*/ 0 w 1105"/>
                  <a:gd name="T7" fmla="*/ 288 h 289"/>
                  <a:gd name="T8" fmla="*/ 55 w 1105"/>
                  <a:gd name="T9" fmla="*/ 288 h 2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5" h="289">
                    <a:moveTo>
                      <a:pt x="0" y="0"/>
                    </a:moveTo>
                    <a:lnTo>
                      <a:pt x="1104" y="0"/>
                    </a:lnTo>
                    <a:lnTo>
                      <a:pt x="1104" y="288"/>
                    </a:lnTo>
                    <a:lnTo>
                      <a:pt x="0" y="288"/>
                    </a:lnTo>
                    <a:lnTo>
                      <a:pt x="55" y="28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24620" name="Line 55">
                <a:extLst>
                  <a:ext uri="{FF2B5EF4-FFF2-40B4-BE49-F238E27FC236}">
                    <a16:creationId xmlns:a16="http://schemas.microsoft.com/office/drawing/2014/main" id="{6ADB7DAD-5D5C-3240-BF70-F715E7DB19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2927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4621" name="Line 56">
                <a:extLst>
                  <a:ext uri="{FF2B5EF4-FFF2-40B4-BE49-F238E27FC236}">
                    <a16:creationId xmlns:a16="http://schemas.microsoft.com/office/drawing/2014/main" id="{C0107889-F3D0-8549-AA30-8B3120DFF8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2927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4622" name="Line 57">
                <a:extLst>
                  <a:ext uri="{FF2B5EF4-FFF2-40B4-BE49-F238E27FC236}">
                    <a16:creationId xmlns:a16="http://schemas.microsoft.com/office/drawing/2014/main" id="{C164D31E-588B-3646-8016-693CCE15E7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2927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grpSp>
          <p:nvGrpSpPr>
            <p:cNvPr id="24609" name="Group 58">
              <a:extLst>
                <a:ext uri="{FF2B5EF4-FFF2-40B4-BE49-F238E27FC236}">
                  <a16:creationId xmlns:a16="http://schemas.microsoft.com/office/drawing/2014/main" id="{AAB26D78-866A-D645-96E3-65A103FA4C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3263"/>
              <a:ext cx="1105" cy="289"/>
              <a:chOff x="1056" y="3263"/>
              <a:chExt cx="1105" cy="289"/>
            </a:xfrm>
          </p:grpSpPr>
          <p:sp>
            <p:nvSpPr>
              <p:cNvPr id="24615" name="Freeform 59">
                <a:extLst>
                  <a:ext uri="{FF2B5EF4-FFF2-40B4-BE49-F238E27FC236}">
                    <a16:creationId xmlns:a16="http://schemas.microsoft.com/office/drawing/2014/main" id="{6E1D0D28-A900-C147-8DDA-106869191F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3263"/>
                <a:ext cx="1105" cy="289"/>
              </a:xfrm>
              <a:custGeom>
                <a:avLst/>
                <a:gdLst>
                  <a:gd name="T0" fmla="*/ 0 w 1105"/>
                  <a:gd name="T1" fmla="*/ 0 h 289"/>
                  <a:gd name="T2" fmla="*/ 1104 w 1105"/>
                  <a:gd name="T3" fmla="*/ 0 h 289"/>
                  <a:gd name="T4" fmla="*/ 1104 w 1105"/>
                  <a:gd name="T5" fmla="*/ 288 h 289"/>
                  <a:gd name="T6" fmla="*/ 0 w 1105"/>
                  <a:gd name="T7" fmla="*/ 288 h 289"/>
                  <a:gd name="T8" fmla="*/ 55 w 1105"/>
                  <a:gd name="T9" fmla="*/ 288 h 2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5" h="289">
                    <a:moveTo>
                      <a:pt x="0" y="0"/>
                    </a:moveTo>
                    <a:lnTo>
                      <a:pt x="1104" y="0"/>
                    </a:lnTo>
                    <a:lnTo>
                      <a:pt x="1104" y="288"/>
                    </a:lnTo>
                    <a:lnTo>
                      <a:pt x="0" y="288"/>
                    </a:lnTo>
                    <a:lnTo>
                      <a:pt x="55" y="28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24616" name="Line 60">
                <a:extLst>
                  <a:ext uri="{FF2B5EF4-FFF2-40B4-BE49-F238E27FC236}">
                    <a16:creationId xmlns:a16="http://schemas.microsoft.com/office/drawing/2014/main" id="{571F8AC8-EFD8-844B-9AAB-7E39AB1D10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3263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4617" name="Line 61">
                <a:extLst>
                  <a:ext uri="{FF2B5EF4-FFF2-40B4-BE49-F238E27FC236}">
                    <a16:creationId xmlns:a16="http://schemas.microsoft.com/office/drawing/2014/main" id="{88161EBA-B7A5-4642-8BAF-43BDFE3A38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3263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4618" name="Line 62">
                <a:extLst>
                  <a:ext uri="{FF2B5EF4-FFF2-40B4-BE49-F238E27FC236}">
                    <a16:creationId xmlns:a16="http://schemas.microsoft.com/office/drawing/2014/main" id="{42CB56E7-70CA-3B40-806A-C82F5DB869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3263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grpSp>
          <p:nvGrpSpPr>
            <p:cNvPr id="24610" name="Group 63">
              <a:extLst>
                <a:ext uri="{FF2B5EF4-FFF2-40B4-BE49-F238E27FC236}">
                  <a16:creationId xmlns:a16="http://schemas.microsoft.com/office/drawing/2014/main" id="{DB298C1B-3396-D144-8D93-9C4CC08E0D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3599"/>
              <a:ext cx="1105" cy="289"/>
              <a:chOff x="1056" y="3599"/>
              <a:chExt cx="1105" cy="289"/>
            </a:xfrm>
          </p:grpSpPr>
          <p:sp>
            <p:nvSpPr>
              <p:cNvPr id="24611" name="Freeform 64">
                <a:extLst>
                  <a:ext uri="{FF2B5EF4-FFF2-40B4-BE49-F238E27FC236}">
                    <a16:creationId xmlns:a16="http://schemas.microsoft.com/office/drawing/2014/main" id="{8B596B18-6BBB-BA47-9B63-2B0AE43B3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3599"/>
                <a:ext cx="1105" cy="289"/>
              </a:xfrm>
              <a:custGeom>
                <a:avLst/>
                <a:gdLst>
                  <a:gd name="T0" fmla="*/ 0 w 1105"/>
                  <a:gd name="T1" fmla="*/ 0 h 289"/>
                  <a:gd name="T2" fmla="*/ 1104 w 1105"/>
                  <a:gd name="T3" fmla="*/ 0 h 289"/>
                  <a:gd name="T4" fmla="*/ 1104 w 1105"/>
                  <a:gd name="T5" fmla="*/ 288 h 289"/>
                  <a:gd name="T6" fmla="*/ 0 w 1105"/>
                  <a:gd name="T7" fmla="*/ 288 h 289"/>
                  <a:gd name="T8" fmla="*/ 55 w 1105"/>
                  <a:gd name="T9" fmla="*/ 288 h 2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5" h="289">
                    <a:moveTo>
                      <a:pt x="0" y="0"/>
                    </a:moveTo>
                    <a:lnTo>
                      <a:pt x="1104" y="0"/>
                    </a:lnTo>
                    <a:lnTo>
                      <a:pt x="1104" y="288"/>
                    </a:lnTo>
                    <a:lnTo>
                      <a:pt x="0" y="288"/>
                    </a:lnTo>
                    <a:lnTo>
                      <a:pt x="55" y="28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24612" name="Line 65">
                <a:extLst>
                  <a:ext uri="{FF2B5EF4-FFF2-40B4-BE49-F238E27FC236}">
                    <a16:creationId xmlns:a16="http://schemas.microsoft.com/office/drawing/2014/main" id="{D7FDC0B8-D323-B74B-A480-F0E974708B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3599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4613" name="Line 66">
                <a:extLst>
                  <a:ext uri="{FF2B5EF4-FFF2-40B4-BE49-F238E27FC236}">
                    <a16:creationId xmlns:a16="http://schemas.microsoft.com/office/drawing/2014/main" id="{1ECBD8CF-9FAF-3A43-939C-00AF8BD109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3599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4614" name="Line 67">
                <a:extLst>
                  <a:ext uri="{FF2B5EF4-FFF2-40B4-BE49-F238E27FC236}">
                    <a16:creationId xmlns:a16="http://schemas.microsoft.com/office/drawing/2014/main" id="{5DA05B88-C09F-F847-BE6B-990CFE3480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3599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</p:grpSp>
      <p:grpSp>
        <p:nvGrpSpPr>
          <p:cNvPr id="380074" name="Group 170">
            <a:extLst>
              <a:ext uri="{FF2B5EF4-FFF2-40B4-BE49-F238E27FC236}">
                <a16:creationId xmlns:a16="http://schemas.microsoft.com/office/drawing/2014/main" id="{70F02934-D602-E545-A059-1785E78533BE}"/>
              </a:ext>
            </a:extLst>
          </p:cNvPr>
          <p:cNvGrpSpPr>
            <a:grpSpLocks/>
          </p:cNvGrpSpPr>
          <p:nvPr/>
        </p:nvGrpSpPr>
        <p:grpSpPr bwMode="auto">
          <a:xfrm>
            <a:off x="3714750" y="838200"/>
            <a:ext cx="2571750" cy="3219450"/>
            <a:chOff x="2160" y="944"/>
            <a:chExt cx="2160" cy="2704"/>
          </a:xfrm>
        </p:grpSpPr>
        <p:sp>
          <p:nvSpPr>
            <p:cNvPr id="24604" name="Freeform 166">
              <a:extLst>
                <a:ext uri="{FF2B5EF4-FFF2-40B4-BE49-F238E27FC236}">
                  <a16:creationId xmlns:a16="http://schemas.microsoft.com/office/drawing/2014/main" id="{4158C475-9C0B-604E-B7BD-A033F17A5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44"/>
              <a:ext cx="2160" cy="432"/>
            </a:xfrm>
            <a:custGeom>
              <a:avLst/>
              <a:gdLst>
                <a:gd name="T0" fmla="*/ 0 w 2160"/>
                <a:gd name="T1" fmla="*/ 0 h 432"/>
                <a:gd name="T2" fmla="*/ 712 w 2160"/>
                <a:gd name="T3" fmla="*/ 420 h 432"/>
                <a:gd name="T4" fmla="*/ 2160 w 2160"/>
                <a:gd name="T5" fmla="*/ 432 h 4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" h="432">
                  <a:moveTo>
                    <a:pt x="0" y="0"/>
                  </a:moveTo>
                  <a:lnTo>
                    <a:pt x="712" y="420"/>
                  </a:lnTo>
                  <a:lnTo>
                    <a:pt x="2160" y="432"/>
                  </a:lnTo>
                </a:path>
              </a:pathLst>
            </a:custGeom>
            <a:noFill/>
            <a:ln w="57150" cap="sq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sz="1500"/>
            </a:p>
          </p:txBody>
        </p:sp>
        <p:sp>
          <p:nvSpPr>
            <p:cNvPr id="24605" name="Freeform 168">
              <a:extLst>
                <a:ext uri="{FF2B5EF4-FFF2-40B4-BE49-F238E27FC236}">
                  <a16:creationId xmlns:a16="http://schemas.microsoft.com/office/drawing/2014/main" id="{BF4BA54F-2A37-2745-B946-034E81497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2448"/>
              <a:ext cx="2116" cy="1155"/>
            </a:xfrm>
            <a:custGeom>
              <a:avLst/>
              <a:gdLst>
                <a:gd name="T0" fmla="*/ 0 w 2112"/>
                <a:gd name="T1" fmla="*/ 384 h 1200"/>
                <a:gd name="T2" fmla="*/ 672 w 2112"/>
                <a:gd name="T3" fmla="*/ 0 h 1200"/>
                <a:gd name="T4" fmla="*/ 2112 w 2112"/>
                <a:gd name="T5" fmla="*/ 1200 h 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12" h="1200">
                  <a:moveTo>
                    <a:pt x="0" y="384"/>
                  </a:moveTo>
                  <a:lnTo>
                    <a:pt x="672" y="0"/>
                  </a:lnTo>
                  <a:lnTo>
                    <a:pt x="2112" y="1200"/>
                  </a:lnTo>
                </a:path>
              </a:pathLst>
            </a:custGeom>
            <a:noFill/>
            <a:ln w="57150" cap="sq" cmpd="sng">
              <a:solidFill>
                <a:srgbClr val="0099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sz="1500"/>
            </a:p>
          </p:txBody>
        </p:sp>
        <p:sp>
          <p:nvSpPr>
            <p:cNvPr id="24606" name="Freeform 169">
              <a:extLst>
                <a:ext uri="{FF2B5EF4-FFF2-40B4-BE49-F238E27FC236}">
                  <a16:creationId xmlns:a16="http://schemas.microsoft.com/office/drawing/2014/main" id="{DE937AEC-E0B1-C647-983C-3082981A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2448"/>
              <a:ext cx="2160" cy="1200"/>
            </a:xfrm>
            <a:custGeom>
              <a:avLst/>
              <a:gdLst>
                <a:gd name="T0" fmla="*/ 0 w 2160"/>
                <a:gd name="T1" fmla="*/ 1200 h 1200"/>
                <a:gd name="T2" fmla="*/ 672 w 2160"/>
                <a:gd name="T3" fmla="*/ 1152 h 1200"/>
                <a:gd name="T4" fmla="*/ 2160 w 2160"/>
                <a:gd name="T5" fmla="*/ 0 h 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" h="1200">
                  <a:moveTo>
                    <a:pt x="0" y="1200"/>
                  </a:moveTo>
                  <a:lnTo>
                    <a:pt x="672" y="1152"/>
                  </a:lnTo>
                  <a:lnTo>
                    <a:pt x="2160" y="0"/>
                  </a:lnTo>
                </a:path>
              </a:pathLst>
            </a:custGeom>
            <a:noFill/>
            <a:ln w="57150" cap="sq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sz="1500"/>
            </a:p>
          </p:txBody>
        </p:sp>
      </p:grpSp>
      <p:sp>
        <p:nvSpPr>
          <p:cNvPr id="24592" name="Oval 163">
            <a:extLst>
              <a:ext uri="{FF2B5EF4-FFF2-40B4-BE49-F238E27FC236}">
                <a16:creationId xmlns:a16="http://schemas.microsoft.com/office/drawing/2014/main" id="{28323BD8-EFD7-0045-AEA9-829BB32D8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3886200"/>
            <a:ext cx="161925" cy="16192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24593" name="Oval 161">
            <a:extLst>
              <a:ext uri="{FF2B5EF4-FFF2-40B4-BE49-F238E27FC236}">
                <a16:creationId xmlns:a16="http://schemas.microsoft.com/office/drawing/2014/main" id="{56EF544B-9CF9-7D4D-9CE9-04A09A7F1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1266825"/>
            <a:ext cx="161925" cy="16192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24594" name="Oval 162">
            <a:extLst>
              <a:ext uri="{FF2B5EF4-FFF2-40B4-BE49-F238E27FC236}">
                <a16:creationId xmlns:a16="http://schemas.microsoft.com/office/drawing/2014/main" id="{CAA70141-306F-2243-AE43-AD8FC671A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2571750"/>
            <a:ext cx="161925" cy="16192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164" name="Rectangle 40">
            <a:extLst>
              <a:ext uri="{FF2B5EF4-FFF2-40B4-BE49-F238E27FC236}">
                <a16:creationId xmlns:a16="http://schemas.microsoft.com/office/drawing/2014/main" id="{75423511-AE73-2642-9759-FCB1863A3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800100"/>
            <a:ext cx="161925" cy="228600"/>
          </a:xfrm>
          <a:prstGeom prst="rect">
            <a:avLst/>
          </a:prstGeom>
          <a:solidFill>
            <a:srgbClr val="FF3300"/>
          </a:solidFill>
          <a:ln w="127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165" name="Rectangle 40">
            <a:extLst>
              <a:ext uri="{FF2B5EF4-FFF2-40B4-BE49-F238E27FC236}">
                <a16:creationId xmlns:a16="http://schemas.microsoft.com/office/drawing/2014/main" id="{DD79D7D6-83A9-3443-9ECB-6221FF4B4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171700"/>
            <a:ext cx="161925" cy="228600"/>
          </a:xfrm>
          <a:prstGeom prst="rect">
            <a:avLst/>
          </a:prstGeom>
          <a:solidFill>
            <a:srgbClr val="FF3300"/>
          </a:solidFill>
          <a:ln w="127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166" name="Rectangle 40">
            <a:extLst>
              <a:ext uri="{FF2B5EF4-FFF2-40B4-BE49-F238E27FC236}">
                <a16:creationId xmlns:a16="http://schemas.microsoft.com/office/drawing/2014/main" id="{5B885B1A-4EDE-2B47-9450-7F0ADAA67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3543300"/>
            <a:ext cx="161925" cy="228600"/>
          </a:xfrm>
          <a:prstGeom prst="rect">
            <a:avLst/>
          </a:prstGeom>
          <a:solidFill>
            <a:srgbClr val="FF3300"/>
          </a:solidFill>
          <a:ln w="127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167" name="Rectangle 40">
            <a:extLst>
              <a:ext uri="{FF2B5EF4-FFF2-40B4-BE49-F238E27FC236}">
                <a16:creationId xmlns:a16="http://schemas.microsoft.com/office/drawing/2014/main" id="{33E8D15A-1428-4B47-988E-511FECD99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800100"/>
            <a:ext cx="161925" cy="228600"/>
          </a:xfrm>
          <a:prstGeom prst="rect">
            <a:avLst/>
          </a:prstGeom>
          <a:solidFill>
            <a:srgbClr val="FF3300"/>
          </a:solidFill>
          <a:ln w="127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168" name="Rectangle 40">
            <a:extLst>
              <a:ext uri="{FF2B5EF4-FFF2-40B4-BE49-F238E27FC236}">
                <a16:creationId xmlns:a16="http://schemas.microsoft.com/office/drawing/2014/main" id="{5D00B819-04BB-5540-9A44-EC3230744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5" y="2971800"/>
            <a:ext cx="161925" cy="228600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/>
          </a:p>
        </p:txBody>
      </p:sp>
      <p:sp>
        <p:nvSpPr>
          <p:cNvPr id="169" name="Rectangle 40">
            <a:extLst>
              <a:ext uri="{FF2B5EF4-FFF2-40B4-BE49-F238E27FC236}">
                <a16:creationId xmlns:a16="http://schemas.microsoft.com/office/drawing/2014/main" id="{5A93360B-7BBB-9745-96C0-471685C66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543300"/>
            <a:ext cx="161925" cy="228600"/>
          </a:xfrm>
          <a:prstGeom prst="rect">
            <a:avLst/>
          </a:prstGeom>
          <a:solidFill>
            <a:srgbClr val="FF3300"/>
          </a:solidFill>
          <a:ln w="127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170" name="Rectangle 40">
            <a:extLst>
              <a:ext uri="{FF2B5EF4-FFF2-40B4-BE49-F238E27FC236}">
                <a16:creationId xmlns:a16="http://schemas.microsoft.com/office/drawing/2014/main" id="{BA734282-8694-0E42-9BAA-342F2A3B8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800100"/>
            <a:ext cx="161925" cy="228600"/>
          </a:xfrm>
          <a:prstGeom prst="rect">
            <a:avLst/>
          </a:prstGeom>
          <a:solidFill>
            <a:srgbClr val="FF3300"/>
          </a:solidFill>
          <a:ln w="127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171" name="Rectangle 40">
            <a:extLst>
              <a:ext uri="{FF2B5EF4-FFF2-40B4-BE49-F238E27FC236}">
                <a16:creationId xmlns:a16="http://schemas.microsoft.com/office/drawing/2014/main" id="{E98DE108-4926-7042-B280-8F41EE89E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5" y="2571750"/>
            <a:ext cx="161925" cy="2286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/>
          </a:p>
        </p:txBody>
      </p:sp>
      <p:sp>
        <p:nvSpPr>
          <p:cNvPr id="172" name="Rectangle 40">
            <a:extLst>
              <a:ext uri="{FF2B5EF4-FFF2-40B4-BE49-F238E27FC236}">
                <a16:creationId xmlns:a16="http://schemas.microsoft.com/office/drawing/2014/main" id="{7040D136-432C-404A-9618-52447BEB6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3943350"/>
            <a:ext cx="161925" cy="2286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/>
          </a:p>
        </p:txBody>
      </p:sp>
    </p:spTree>
    <p:extLst>
      <p:ext uri="{BB962C8B-B14F-4D97-AF65-F5344CB8AC3E}">
        <p14:creationId xmlns:p14="http://schemas.microsoft.com/office/powerpoint/2010/main" val="96511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41 2.22222E-6 C 0.20191 0.29845 0.11736 0.29815 0.20243 0.29815 C 0.23437 0.2142 0.29965 0.04815 0.29965 0.04845 L 0.45364 0.04815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53" y="1490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022E-16 L 0.18732 -0.09753 C 0.29704 0.15031 0.29704 0.25463 0.29704 0.14907 L 0.4526 0.15247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22" y="459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0.18733 -0.25463 L 0.2974 -0.30648 L 0.45938 -0.30648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69" y="-1534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167 0 " pathEditMode="relative" ptsTypes="AA">
                                      <p:cBhvr>
                                        <p:cTn id="56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166 0 " pathEditMode="relative" ptsTypes="AA">
                                      <p:cBhvr>
                                        <p:cTn id="5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64" grpId="1" animBg="1"/>
      <p:bldP spid="165" grpId="0" animBg="1"/>
      <p:bldP spid="166" grpId="0" animBg="1"/>
      <p:bldP spid="167" grpId="0" animBg="1"/>
      <p:bldP spid="167" grpId="1" animBg="1"/>
      <p:bldP spid="168" grpId="0" animBg="1"/>
      <p:bldP spid="168" grpId="1" animBg="1"/>
      <p:bldP spid="169" grpId="0" animBg="1"/>
      <p:bldP spid="170" grpId="0" animBg="1"/>
      <p:bldP spid="170" grpId="1" animBg="1"/>
      <p:bldP spid="171" grpId="0" animBg="1"/>
      <p:bldP spid="172" grpId="0" animBg="1"/>
      <p:bldP spid="17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4E967-B21C-BA4D-9AAD-A0115CDFF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F5D1F-6A54-A841-AD98-E6EEE9492094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7A8DB5-3ABF-C643-8098-72B31071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5078"/>
            <a:ext cx="6725057" cy="504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07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9F094-A6EF-684C-9482-B7FB82CD1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B6DC4-A199-AD4E-A5FE-2EA2DDD50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a VOQ, a packet cannot be held up by a packet in front of it, destined to a different output.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With VOQs, does/can 58% become 100% throughput?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51D30-A183-994A-95FF-7AD5AE8406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8B5F4-9676-1D47-98AA-AF6FFDAECEFB}" type="slidenum">
              <a:rPr lang="en-US" altLang="en-US" smtClean="0"/>
              <a:pPr/>
              <a:t>16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6312F3-C6DE-814F-B06D-052D88940BB1}"/>
              </a:ext>
            </a:extLst>
          </p:cNvPr>
          <p:cNvGrpSpPr/>
          <p:nvPr/>
        </p:nvGrpSpPr>
        <p:grpSpPr>
          <a:xfrm>
            <a:off x="762000" y="3415843"/>
            <a:ext cx="2934092" cy="1312526"/>
            <a:chOff x="5902578" y="3806028"/>
            <a:chExt cx="2934092" cy="13125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EB0E3C-7645-1E48-88C4-05709ADA9EA0}"/>
                </a:ext>
              </a:extLst>
            </p:cNvPr>
            <p:cNvSpPr/>
            <p:nvPr/>
          </p:nvSpPr>
          <p:spPr bwMode="auto">
            <a:xfrm>
              <a:off x="5945046" y="3810469"/>
              <a:ext cx="2891624" cy="1308085"/>
            </a:xfrm>
            <a:prstGeom prst="rect">
              <a:avLst/>
            </a:prstGeom>
            <a:solidFill>
              <a:srgbClr val="D49F00">
                <a:alpha val="49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7" name="Group 34">
              <a:extLst>
                <a:ext uri="{FF2B5EF4-FFF2-40B4-BE49-F238E27FC236}">
                  <a16:creationId xmlns:a16="http://schemas.microsoft.com/office/drawing/2014/main" id="{CF4EB260-0E05-2B45-97D1-B9B51E0B4D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7440" y="4498217"/>
              <a:ext cx="702436" cy="529973"/>
              <a:chOff x="1104" y="1200"/>
              <a:chExt cx="1105" cy="529"/>
            </a:xfrm>
          </p:grpSpPr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7F304BD7-79C1-C84B-8A03-721148596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1200"/>
                <a:ext cx="1105" cy="529"/>
              </a:xfrm>
              <a:custGeom>
                <a:avLst/>
                <a:gdLst>
                  <a:gd name="T0" fmla="*/ 0 w 1105"/>
                  <a:gd name="T1" fmla="*/ 0 h 529"/>
                  <a:gd name="T2" fmla="*/ 1104 w 1105"/>
                  <a:gd name="T3" fmla="*/ 0 h 529"/>
                  <a:gd name="T4" fmla="*/ 1104 w 1105"/>
                  <a:gd name="T5" fmla="*/ 528 h 529"/>
                  <a:gd name="T6" fmla="*/ 0 w 1105"/>
                  <a:gd name="T7" fmla="*/ 528 h 529"/>
                  <a:gd name="T8" fmla="*/ 55 w 1105"/>
                  <a:gd name="T9" fmla="*/ 528 h 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5" h="529">
                    <a:moveTo>
                      <a:pt x="0" y="0"/>
                    </a:moveTo>
                    <a:lnTo>
                      <a:pt x="1104" y="0"/>
                    </a:lnTo>
                    <a:lnTo>
                      <a:pt x="1104" y="528"/>
                    </a:lnTo>
                    <a:lnTo>
                      <a:pt x="0" y="528"/>
                    </a:lnTo>
                    <a:lnTo>
                      <a:pt x="55" y="52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8" name="Line 36">
                <a:extLst>
                  <a:ext uri="{FF2B5EF4-FFF2-40B4-BE49-F238E27FC236}">
                    <a16:creationId xmlns:a16="http://schemas.microsoft.com/office/drawing/2014/main" id="{AF1DD4DB-4E86-6345-984E-50F1B335E9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9" name="Line 37">
                <a:extLst>
                  <a:ext uri="{FF2B5EF4-FFF2-40B4-BE49-F238E27FC236}">
                    <a16:creationId xmlns:a16="http://schemas.microsoft.com/office/drawing/2014/main" id="{30513BBC-D69C-1647-AEF1-93639A4DE4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0" name="Line 38">
                <a:extLst>
                  <a:ext uri="{FF2B5EF4-FFF2-40B4-BE49-F238E27FC236}">
                    <a16:creationId xmlns:a16="http://schemas.microsoft.com/office/drawing/2014/main" id="{DAD98203-2F06-2E41-B99E-4B816082EB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8" name="Straight Arrow Connector 15">
              <a:extLst>
                <a:ext uri="{FF2B5EF4-FFF2-40B4-BE49-F238E27FC236}">
                  <a16:creationId xmlns:a16="http://schemas.microsoft.com/office/drawing/2014/main" id="{BDA8EB26-2CB5-B441-A9C1-F55BD2D1E6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2200" y="4792362"/>
              <a:ext cx="86028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Straight Arrow Connector 15">
              <a:extLst>
                <a:ext uri="{FF2B5EF4-FFF2-40B4-BE49-F238E27FC236}">
                  <a16:creationId xmlns:a16="http://schemas.microsoft.com/office/drawing/2014/main" id="{F65D7E45-52B6-2A40-A049-00CC2ABA45F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620000" y="4772981"/>
              <a:ext cx="1066800" cy="568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11400B8-D5E0-A04D-B165-DC9DC03BDF10}"/>
                    </a:ext>
                  </a:extLst>
                </p:cNvPr>
                <p:cNvSpPr txBox="1"/>
                <p:nvPr/>
              </p:nvSpPr>
              <p:spPr>
                <a:xfrm>
                  <a:off x="6295588" y="4497102"/>
                  <a:ext cx="20794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11400B8-D5E0-A04D-B165-DC9DC03BDF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588" y="4497102"/>
                  <a:ext cx="207941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23529" r="-23529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BE2A134-8E06-7649-AC7E-E6E40C8FB522}"/>
                    </a:ext>
                  </a:extLst>
                </p:cNvPr>
                <p:cNvSpPr txBox="1"/>
                <p:nvPr/>
              </p:nvSpPr>
              <p:spPr>
                <a:xfrm>
                  <a:off x="7791067" y="4534167"/>
                  <a:ext cx="44082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BE2A134-8E06-7649-AC7E-E6E40C8FB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1067" y="4534167"/>
                  <a:ext cx="440825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8571" r="-8571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36">
              <a:extLst>
                <a:ext uri="{FF2B5EF4-FFF2-40B4-BE49-F238E27FC236}">
                  <a16:creationId xmlns:a16="http://schemas.microsoft.com/office/drawing/2014/main" id="{BE7A6A74-F41F-0943-ADBE-0A31759E59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0927" y="4497259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sp>
          <p:nvSpPr>
            <p:cNvPr id="13" name="TextBox 36">
              <a:extLst>
                <a:ext uri="{FF2B5EF4-FFF2-40B4-BE49-F238E27FC236}">
                  <a16:creationId xmlns:a16="http://schemas.microsoft.com/office/drawing/2014/main" id="{CE8887C0-697A-6144-931A-C6BF63BD5A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6058" y="4476750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0899CD-1796-1549-9859-3EAB925AC1F8}"/>
                </a:ext>
              </a:extLst>
            </p:cNvPr>
            <p:cNvSpPr txBox="1"/>
            <p:nvPr/>
          </p:nvSpPr>
          <p:spPr>
            <a:xfrm>
              <a:off x="6051497" y="4329884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Arrival rate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83FBB5-A278-4B4C-A84B-5BB5C825ECCB}"/>
                </a:ext>
              </a:extLst>
            </p:cNvPr>
            <p:cNvSpPr txBox="1"/>
            <p:nvPr/>
          </p:nvSpPr>
          <p:spPr>
            <a:xfrm>
              <a:off x="7568592" y="4330331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Departure rate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93CAFE-C196-D840-B6EE-91963233BEB6}"/>
                </a:ext>
              </a:extLst>
            </p:cNvPr>
            <p:cNvSpPr txBox="1"/>
            <p:nvPr/>
          </p:nvSpPr>
          <p:spPr>
            <a:xfrm>
              <a:off x="5902578" y="3806028"/>
              <a:ext cx="27146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IQ switch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uniform TM, Poisson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DE8F3C1A-4536-4840-9D38-CF10EB545BB3}"/>
              </a:ext>
            </a:extLst>
          </p:cNvPr>
          <p:cNvSpPr/>
          <p:nvPr/>
        </p:nvSpPr>
        <p:spPr bwMode="auto">
          <a:xfrm>
            <a:off x="3886200" y="3815953"/>
            <a:ext cx="990600" cy="556564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itchFamily="-65" charset="0"/>
              </a:rPr>
              <a:t>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C45D2E-9006-0A41-B1D0-4729DA48D8FD}"/>
              </a:ext>
            </a:extLst>
          </p:cNvPr>
          <p:cNvGrpSpPr/>
          <p:nvPr/>
        </p:nvGrpSpPr>
        <p:grpSpPr>
          <a:xfrm>
            <a:off x="4952772" y="3415843"/>
            <a:ext cx="2934092" cy="1312526"/>
            <a:chOff x="4952772" y="3415843"/>
            <a:chExt cx="2934092" cy="13125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D3F31AD-44B3-4148-A28D-248A35F13ACD}"/>
                </a:ext>
              </a:extLst>
            </p:cNvPr>
            <p:cNvGrpSpPr/>
            <p:nvPr/>
          </p:nvGrpSpPr>
          <p:grpSpPr>
            <a:xfrm>
              <a:off x="4952772" y="3415843"/>
              <a:ext cx="2934092" cy="1312526"/>
              <a:chOff x="5902578" y="3806028"/>
              <a:chExt cx="2934092" cy="131252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4F99F69-2AEB-BB44-8DB9-176C0D89D826}"/>
                  </a:ext>
                </a:extLst>
              </p:cNvPr>
              <p:cNvSpPr/>
              <p:nvPr/>
            </p:nvSpPr>
            <p:spPr bwMode="auto">
              <a:xfrm>
                <a:off x="5945046" y="3810469"/>
                <a:ext cx="2891624" cy="1308085"/>
              </a:xfrm>
              <a:prstGeom prst="rect">
                <a:avLst/>
              </a:prstGeom>
              <a:solidFill>
                <a:srgbClr val="D49F00">
                  <a:alpha val="49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0CA7DB3D-7969-AF44-9BCC-4E1E399D7A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17440" y="4498217"/>
                <a:ext cx="702436" cy="529973"/>
                <a:chOff x="1104" y="1200"/>
                <a:chExt cx="1105" cy="529"/>
              </a:xfrm>
            </p:grpSpPr>
            <p:sp>
              <p:nvSpPr>
                <p:cNvPr id="33" name="Freeform 35">
                  <a:extLst>
                    <a:ext uri="{FF2B5EF4-FFF2-40B4-BE49-F238E27FC236}">
                      <a16:creationId xmlns:a16="http://schemas.microsoft.com/office/drawing/2014/main" id="{0B42A0B1-BE49-D34F-A363-E626E73605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4" y="1200"/>
                  <a:ext cx="1105" cy="529"/>
                </a:xfrm>
                <a:custGeom>
                  <a:avLst/>
                  <a:gdLst>
                    <a:gd name="T0" fmla="*/ 0 w 1105"/>
                    <a:gd name="T1" fmla="*/ 0 h 529"/>
                    <a:gd name="T2" fmla="*/ 1104 w 1105"/>
                    <a:gd name="T3" fmla="*/ 0 h 529"/>
                    <a:gd name="T4" fmla="*/ 1104 w 1105"/>
                    <a:gd name="T5" fmla="*/ 528 h 529"/>
                    <a:gd name="T6" fmla="*/ 0 w 1105"/>
                    <a:gd name="T7" fmla="*/ 528 h 529"/>
                    <a:gd name="T8" fmla="*/ 55 w 1105"/>
                    <a:gd name="T9" fmla="*/ 528 h 5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05" h="529">
                      <a:moveTo>
                        <a:pt x="0" y="0"/>
                      </a:moveTo>
                      <a:lnTo>
                        <a:pt x="1104" y="0"/>
                      </a:lnTo>
                      <a:lnTo>
                        <a:pt x="1104" y="528"/>
                      </a:lnTo>
                      <a:lnTo>
                        <a:pt x="0" y="528"/>
                      </a:lnTo>
                      <a:lnTo>
                        <a:pt x="55" y="528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34" name="Line 36">
                  <a:extLst>
                    <a:ext uri="{FF2B5EF4-FFF2-40B4-BE49-F238E27FC236}">
                      <a16:creationId xmlns:a16="http://schemas.microsoft.com/office/drawing/2014/main" id="{7126312B-A693-F14E-9592-31BCBC12EB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6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35" name="Line 37">
                  <a:extLst>
                    <a:ext uri="{FF2B5EF4-FFF2-40B4-BE49-F238E27FC236}">
                      <a16:creationId xmlns:a16="http://schemas.microsoft.com/office/drawing/2014/main" id="{9DF92BED-4FC2-5C45-9C00-9914C9DDF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2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36" name="Line 38">
                  <a:extLst>
                    <a:ext uri="{FF2B5EF4-FFF2-40B4-BE49-F238E27FC236}">
                      <a16:creationId xmlns:a16="http://schemas.microsoft.com/office/drawing/2014/main" id="{5B00E9C0-9260-754C-B7DE-CC1658D28D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cxnSp>
            <p:nvCxnSpPr>
              <p:cNvPr id="24" name="Straight Arrow Connector 15">
                <a:extLst>
                  <a:ext uri="{FF2B5EF4-FFF2-40B4-BE49-F238E27FC236}">
                    <a16:creationId xmlns:a16="http://schemas.microsoft.com/office/drawing/2014/main" id="{78383AC2-5CD8-9245-B40D-F514A1E08D9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172200" y="4792362"/>
                <a:ext cx="86028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5" name="Straight Arrow Connector 15">
                <a:extLst>
                  <a:ext uri="{FF2B5EF4-FFF2-40B4-BE49-F238E27FC236}">
                    <a16:creationId xmlns:a16="http://schemas.microsoft.com/office/drawing/2014/main" id="{7FB1B7C6-2565-CB45-8200-328371E276D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620000" y="4772981"/>
                <a:ext cx="1066800" cy="568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657D298-60DE-3E42-A553-6EB6A83D9E56}"/>
                      </a:ext>
                    </a:extLst>
                  </p:cNvPr>
                  <p:cNvSpPr txBox="1"/>
                  <p:nvPr/>
                </p:nvSpPr>
                <p:spPr>
                  <a:xfrm>
                    <a:off x="6295588" y="4497102"/>
                    <a:ext cx="20794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657D298-60DE-3E42-A553-6EB6A83D9E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5588" y="4497102"/>
                    <a:ext cx="207941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3529" r="-23529" b="-384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TextBox 36">
                <a:extLst>
                  <a:ext uri="{FF2B5EF4-FFF2-40B4-BE49-F238E27FC236}">
                    <a16:creationId xmlns:a16="http://schemas.microsoft.com/office/drawing/2014/main" id="{978EF6A6-9EC2-154C-B1CA-70F2B15F65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70927" y="4497259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sp>
            <p:nvSpPr>
              <p:cNvPr id="29" name="TextBox 36">
                <a:extLst>
                  <a:ext uri="{FF2B5EF4-FFF2-40B4-BE49-F238E27FC236}">
                    <a16:creationId xmlns:a16="http://schemas.microsoft.com/office/drawing/2014/main" id="{A0BFFD6E-6F0C-994C-BC8C-62252B81AF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26058" y="4476750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D50B87-98CD-8244-BC1C-617E6A437166}"/>
                  </a:ext>
                </a:extLst>
              </p:cNvPr>
              <p:cNvSpPr txBox="1"/>
              <p:nvPr/>
            </p:nvSpPr>
            <p:spPr>
              <a:xfrm>
                <a:off x="6051497" y="4329884"/>
                <a:ext cx="8659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Arrival rate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D2724C-16C8-144E-B322-6F40FB588093}"/>
                  </a:ext>
                </a:extLst>
              </p:cNvPr>
              <p:cNvSpPr txBox="1"/>
              <p:nvPr/>
            </p:nvSpPr>
            <p:spPr>
              <a:xfrm>
                <a:off x="7568592" y="4330331"/>
                <a:ext cx="113043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Departure rate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B195F9A-0CD2-EC48-9470-89377274E09D}"/>
                  </a:ext>
                </a:extLst>
              </p:cNvPr>
              <p:cNvSpPr txBox="1"/>
              <p:nvPr/>
            </p:nvSpPr>
            <p:spPr>
              <a:xfrm>
                <a:off x="5902578" y="3806028"/>
                <a:ext cx="25330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IQ switch with VOQs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B234605-B02F-B642-A7EF-9D9655CCD57C}"/>
                </a:ext>
              </a:extLst>
            </p:cNvPr>
            <p:cNvSpPr txBox="1"/>
            <p:nvPr/>
          </p:nvSpPr>
          <p:spPr>
            <a:xfrm>
              <a:off x="4960650" y="3657726"/>
              <a:ext cx="18242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Any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 TM, </a:t>
              </a:r>
              <a:r>
                <a:rPr lang="en-US" sz="1400" dirty="0">
                  <a:solidFill>
                    <a:srgbClr val="FF0000"/>
                  </a:solidFill>
                </a:rPr>
                <a:t>Any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 arrivals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7014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9AC1222E-A60A-0D48-AF0A-2845EA21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100% Throughput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1" name="Content Placeholder 2">
                <a:extLst>
                  <a:ext uri="{FF2B5EF4-FFF2-40B4-BE49-F238E27FC236}">
                    <a16:creationId xmlns:a16="http://schemas.microsoft.com/office/drawing/2014/main" id="{E02A4C59-4AEB-E54B-9F90-7A541EA343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244795"/>
                <a:ext cx="6838950" cy="33944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ja-JP" b="1" dirty="0">
                    <a:ea typeface="ＭＳ Ｐゴシック" panose="020B0600070205080204" pitchFamily="34" charset="-128"/>
                  </a:rPr>
                  <a:t>Reminder</a:t>
                </a:r>
                <a:r>
                  <a:rPr lang="en-US" altLang="ja-JP" dirty="0">
                    <a:ea typeface="ＭＳ Ｐゴシック" panose="020B0600070205080204" pitchFamily="34" charset="-128"/>
                  </a:rPr>
                  <a:t>: </a:t>
                </a:r>
                <a:r>
                  <a:rPr lang="ja-JP" altLang="en-US">
                    <a:ea typeface="ＭＳ Ｐゴシック" panose="020B0600070205080204" pitchFamily="34" charset="-128"/>
                  </a:rPr>
                  <a:t>“</a:t>
                </a:r>
                <a:r>
                  <a:rPr lang="en-US" altLang="ja-JP" dirty="0">
                    <a:ea typeface="ＭＳ Ｐゴシック" panose="020B0600070205080204" pitchFamily="34" charset="-128"/>
                  </a:rPr>
                  <a:t>100% throughput</a:t>
                </a:r>
                <a:r>
                  <a:rPr lang="ja-JP" altLang="en-US">
                    <a:ea typeface="ＭＳ Ｐゴシック" panose="020B0600070205080204" pitchFamily="34" charset="-128"/>
                  </a:rPr>
                  <a:t>”</a:t>
                </a:r>
                <a:r>
                  <a:rPr lang="en-US" altLang="ja-JP" dirty="0">
                    <a:ea typeface="ＭＳ Ｐゴシック" panose="020B0600070205080204" pitchFamily="34" charset="-128"/>
                  </a:rPr>
                  <a:t> is equivalent to </a:t>
                </a:r>
              </a:p>
              <a:p>
                <a:pPr marL="0" indent="0">
                  <a:buNone/>
                </a:pPr>
                <a:r>
                  <a:rPr lang="en-US" altLang="ja-JP" dirty="0">
                    <a:solidFill>
                      <a:schemeClr val="accent2"/>
                    </a:solidFill>
                    <a:ea typeface="ＭＳ Ｐゴシック" panose="020B0600070205080204" pitchFamily="34" charset="-128"/>
                  </a:rPr>
                  <a:t>For a non over-subscribing traffic matrix, queues don’t grow without bound. </a:t>
                </a:r>
                <a:br>
                  <a:rPr lang="en-US" altLang="ja-JP" dirty="0">
                    <a:ea typeface="ＭＳ Ｐゴシック" panose="020B0600070205080204" pitchFamily="34" charset="-128"/>
                  </a:rPr>
                </a:br>
                <a:r>
                  <a:rPr lang="en-US" altLang="ja-JP" i="1" dirty="0">
                    <a:ea typeface="ＭＳ Ｐゴシック" panose="020B0600070205080204" pitchFamily="34" charset="-128"/>
                  </a:rPr>
                  <a:t>i.e.</a:t>
                </a:r>
                <a:r>
                  <a:rPr lang="en-US" altLang="ja-JP" dirty="0">
                    <a:ea typeface="ＭＳ Ｐゴシック" panose="020B0600070205080204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>
                    <a:ea typeface="ＭＳ Ｐゴシック" panose="020B0600070205080204" pitchFamily="34" charset="-128"/>
                  </a:rPr>
                  <a:t>for every queue in the system.</a:t>
                </a:r>
              </a:p>
              <a:p>
                <a:pPr marL="0" indent="0"/>
                <a:endParaRPr lang="en-US" altLang="en-US" dirty="0">
                  <a:ea typeface="ＭＳ Ｐゴシック" panose="020B0600070205080204" pitchFamily="34" charset="-128"/>
                </a:endParaRPr>
              </a:p>
              <a:p>
                <a:pPr marL="0" indent="0">
                  <a:buNone/>
                </a:pPr>
                <a:r>
                  <a:rPr lang="en-US" altLang="en-US" dirty="0">
                    <a:ea typeface="ＭＳ Ｐゴシック" panose="020B0600070205080204" pitchFamily="34" charset="-128"/>
                  </a:rPr>
                  <a:t>Observations: </a:t>
                </a:r>
              </a:p>
              <a:p>
                <a:pPr marL="686991" lvl="1" indent="-344091">
                  <a:buSzPct val="100000"/>
                  <a:buFont typeface="Arial" panose="020B0604020202020204" pitchFamily="34" charset="0"/>
                  <a:buAutoNum type="arabicPeriod"/>
                </a:pPr>
                <a:r>
                  <a:rPr lang="en-US" altLang="en-US" dirty="0">
                    <a:ea typeface="ＭＳ Ｐゴシック" panose="020B0600070205080204" pitchFamily="34" charset="-128"/>
                  </a:rPr>
                  <a:t>Burstiness of arrivals does not affect throughput</a:t>
                </a:r>
              </a:p>
              <a:p>
                <a:pPr marL="686991" lvl="1" indent="-344091">
                  <a:buSzPct val="100000"/>
                  <a:buFont typeface="Arial" panose="020B0604020202020204" pitchFamily="34" charset="0"/>
                  <a:buAutoNum type="arabicPeriod"/>
                </a:pPr>
                <a:r>
                  <a:rPr lang="en-US" altLang="en-US" dirty="0">
                    <a:ea typeface="ＭＳ Ｐゴシック" panose="020B0600070205080204" pitchFamily="34" charset="-128"/>
                  </a:rPr>
                  <a:t>For a uniform Traffic Matrix, solution is trivial!</a:t>
                </a:r>
              </a:p>
              <a:p>
                <a:pPr marL="0" indent="0"/>
                <a:endParaRPr lang="en-US" altLang="en-US" dirty="0">
                  <a:ea typeface="ＭＳ Ｐゴシック" panose="020B0600070205080204" pitchFamily="34" charset="-128"/>
                </a:endParaRPr>
              </a:p>
              <a:p>
                <a:pPr marL="686991" lvl="1" indent="-344091"/>
                <a:endParaRPr lang="en-US" altLang="en-US" dirty="0">
                  <a:ea typeface="ＭＳ Ｐゴシック" panose="020B0600070205080204" pitchFamily="34" charset="-128"/>
                </a:endParaRPr>
              </a:p>
              <a:p>
                <a:pPr marL="0" indent="0">
                  <a:buNone/>
                </a:pPr>
                <a:endParaRPr lang="en-US" altLang="en-US" dirty="0"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27651" name="Content Placeholder 2">
                <a:extLst>
                  <a:ext uri="{FF2B5EF4-FFF2-40B4-BE49-F238E27FC236}">
                    <a16:creationId xmlns:a16="http://schemas.microsoft.com/office/drawing/2014/main" id="{E02A4C59-4AEB-E54B-9F90-7A541EA34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244795"/>
                <a:ext cx="6838950" cy="3394472"/>
              </a:xfrm>
              <a:blipFill>
                <a:blip r:embed="rId3"/>
                <a:stretch>
                  <a:fillRect l="-1296" t="-1493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63" name="Slide Number Placeholder 3">
            <a:extLst>
              <a:ext uri="{FF2B5EF4-FFF2-40B4-BE49-F238E27FC236}">
                <a16:creationId xmlns:a16="http://schemas.microsoft.com/office/drawing/2014/main" id="{C2B235ED-94D6-FA4A-98B3-34F07B1AE1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SzPct val="75000"/>
              <a:buFont typeface="Wingdings" pitchFamily="2" charset="2"/>
              <a:buChar char="Ø"/>
              <a:defRPr sz="21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77FA909-369F-DB43-AD28-1CA84AD7F19B}" type="slidenum">
              <a:rPr lang="en-US" altLang="en-US" sz="105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050"/>
          </a:p>
        </p:txBody>
      </p:sp>
    </p:spTree>
    <p:extLst>
      <p:ext uri="{BB962C8B-B14F-4D97-AF65-F5344CB8AC3E}">
        <p14:creationId xmlns:p14="http://schemas.microsoft.com/office/powerpoint/2010/main" val="316287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E7C5-22A6-E94D-B360-5C3C1D20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input-queued (IQ) switch</a:t>
            </a:r>
            <a:br>
              <a:rPr lang="en-US" dirty="0"/>
            </a:br>
            <a:r>
              <a:rPr lang="en-US" sz="2400" dirty="0">
                <a:solidFill>
                  <a:schemeClr val="tx1"/>
                </a:solidFill>
              </a:rPr>
              <a:t>with VOQs and a crossbar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7BB513-B3C7-2D42-B6D1-1B05367BB1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2F1D9-FE34-B347-A00E-420F037BCE0D}" type="slidenum">
              <a:rPr lang="en-US" altLang="en-US" smtClean="0"/>
              <a:pPr/>
              <a:t>18</a:t>
            </a:fld>
            <a:endParaRPr lang="en-US" altLang="en-US"/>
          </a:p>
        </p:txBody>
      </p: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44007926-C66D-8548-99B0-41887661CF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9600" y="1751634"/>
            <a:ext cx="12573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17">
            <a:extLst>
              <a:ext uri="{FF2B5EF4-FFF2-40B4-BE49-F238E27FC236}">
                <a16:creationId xmlns:a16="http://schemas.microsoft.com/office/drawing/2014/main" id="{62423B91-25B0-754D-8521-A32D74E3E77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0169" y="1754058"/>
            <a:ext cx="80438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9546F591-E5D4-7A4C-B1FC-3055EC706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2344" y="1438921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9" name="Straight Connector 34">
            <a:extLst>
              <a:ext uri="{FF2B5EF4-FFF2-40B4-BE49-F238E27FC236}">
                <a16:creationId xmlns:a16="http://schemas.microsoft.com/office/drawing/2014/main" id="{13C9C8FA-50B7-AD4C-85DC-B7DD700ED25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72349" y="1637377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TextBox 36">
            <a:extLst>
              <a:ext uri="{FF2B5EF4-FFF2-40B4-BE49-F238E27FC236}">
                <a16:creationId xmlns:a16="http://schemas.microsoft.com/office/drawing/2014/main" id="{08B02079-13FF-9D47-954E-078286F1A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07" y="1457863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11" name="Straight Connector 37">
            <a:extLst>
              <a:ext uri="{FF2B5EF4-FFF2-40B4-BE49-F238E27FC236}">
                <a16:creationId xmlns:a16="http://schemas.microsoft.com/office/drawing/2014/main" id="{588FC506-8D40-F04A-AEA4-53EC5A521ED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57288" y="1634953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B6C752E-D007-CE46-9CA8-339D88947ED1}"/>
              </a:ext>
            </a:extLst>
          </p:cNvPr>
          <p:cNvGrpSpPr/>
          <p:nvPr/>
        </p:nvGrpSpPr>
        <p:grpSpPr>
          <a:xfrm>
            <a:off x="2533075" y="1744771"/>
            <a:ext cx="995723" cy="2914208"/>
            <a:chOff x="1853908" y="1742240"/>
            <a:chExt cx="995723" cy="291420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D11C34B-38F6-CE49-A4DA-96303842D1E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5002" y="1743208"/>
              <a:ext cx="980833" cy="8335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638BAC8-8FEA-EF43-9F34-238B278F360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5002" y="1747375"/>
              <a:ext cx="973876" cy="735432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B0B4B8-0D85-AA4E-BFA9-9C3BB0F0A9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3104" y="1751542"/>
              <a:ext cx="975774" cy="1475784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D4A518C-AE65-3F4D-BCA9-2664E048697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1206" y="1747374"/>
              <a:ext cx="984629" cy="290665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F52646-44A2-F84E-A510-D6AD6F33D5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621" y="2477866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D50998-4FC1-9149-A4CE-0A7E042E21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56240" y="3212524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69CD93D-630A-104C-A4C1-4A88858F89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53908" y="4642087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37B1FEB-3184-954A-9295-85EBA775EC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621" y="1754058"/>
              <a:ext cx="984970" cy="72293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6AE6B8-C2FA-BE45-8F70-364E3AA9396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377" y="1748149"/>
              <a:ext cx="982297" cy="146776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8F152A2-83CB-2842-AA4A-EF2B23C0BD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133" y="1742240"/>
              <a:ext cx="963567" cy="290324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65DC140-424A-9142-9043-9827D9BE0E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78130" y="2473989"/>
              <a:ext cx="966133" cy="74192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5CDD4A3-9095-224A-99CE-D26FA17D5E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7758" y="3199921"/>
              <a:ext cx="955942" cy="144150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43615-7AC4-A14C-8B79-29B4DACEE4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73125" y="2482029"/>
              <a:ext cx="957127" cy="217441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D01C5B4-3FCC-7142-AEBA-2BD259F6368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6900" y="2488716"/>
              <a:ext cx="976208" cy="727202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64753EE-D9A4-2345-B810-C73AFCCB2CB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6900" y="2482029"/>
              <a:ext cx="982731" cy="2172475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071D95-9732-1D43-A296-C04745523B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6900" y="3207475"/>
              <a:ext cx="971978" cy="1440343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18EC87D-9754-A64A-B8B6-1D81DCE36FEA}"/>
              </a:ext>
            </a:extLst>
          </p:cNvPr>
          <p:cNvSpPr txBox="1"/>
          <p:nvPr/>
        </p:nvSpPr>
        <p:spPr>
          <a:xfrm>
            <a:off x="291071" y="151529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cxnSp>
        <p:nvCxnSpPr>
          <p:cNvPr id="65" name="Straight Arrow Connector 15">
            <a:extLst>
              <a:ext uri="{FF2B5EF4-FFF2-40B4-BE49-F238E27FC236}">
                <a16:creationId xmlns:a16="http://schemas.microsoft.com/office/drawing/2014/main" id="{6AA21E4B-1DE9-4F4E-B545-A32CFF61691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9600" y="2480382"/>
            <a:ext cx="12573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6" name="Straight Arrow Connector 17">
            <a:extLst>
              <a:ext uri="{FF2B5EF4-FFF2-40B4-BE49-F238E27FC236}">
                <a16:creationId xmlns:a16="http://schemas.microsoft.com/office/drawing/2014/main" id="{4C82DAF6-857D-EB40-8C2B-A51D85C90F4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0169" y="2482806"/>
            <a:ext cx="80438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7" name="TextBox 18">
            <a:extLst>
              <a:ext uri="{FF2B5EF4-FFF2-40B4-BE49-F238E27FC236}">
                <a16:creationId xmlns:a16="http://schemas.microsoft.com/office/drawing/2014/main" id="{4C2A0875-3184-A240-922A-9EBD74CB3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2344" y="2167669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68" name="Straight Connector 34">
            <a:extLst>
              <a:ext uri="{FF2B5EF4-FFF2-40B4-BE49-F238E27FC236}">
                <a16:creationId xmlns:a16="http://schemas.microsoft.com/office/drawing/2014/main" id="{0539A78E-BDF4-9F4D-BA8C-DE6327D331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72349" y="2366125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69" name="TextBox 36">
            <a:extLst>
              <a:ext uri="{FF2B5EF4-FFF2-40B4-BE49-F238E27FC236}">
                <a16:creationId xmlns:a16="http://schemas.microsoft.com/office/drawing/2014/main" id="{216E6859-6B03-4147-A825-2800F819B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07" y="2186611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70" name="Straight Connector 37">
            <a:extLst>
              <a:ext uri="{FF2B5EF4-FFF2-40B4-BE49-F238E27FC236}">
                <a16:creationId xmlns:a16="http://schemas.microsoft.com/office/drawing/2014/main" id="{01403003-C002-E84C-A4F2-3A44B5897D6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57288" y="2363701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" name="Straight Arrow Connector 15">
            <a:extLst>
              <a:ext uri="{FF2B5EF4-FFF2-40B4-BE49-F238E27FC236}">
                <a16:creationId xmlns:a16="http://schemas.microsoft.com/office/drawing/2014/main" id="{0EF57615-67EF-3D42-8842-5EED627FA2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9600" y="3209130"/>
            <a:ext cx="12573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5" name="Straight Arrow Connector 17">
            <a:extLst>
              <a:ext uri="{FF2B5EF4-FFF2-40B4-BE49-F238E27FC236}">
                <a16:creationId xmlns:a16="http://schemas.microsoft.com/office/drawing/2014/main" id="{4FAF85C5-C238-0641-BC8B-0896DA485C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0169" y="3211554"/>
            <a:ext cx="80438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6" name="TextBox 18">
            <a:extLst>
              <a:ext uri="{FF2B5EF4-FFF2-40B4-BE49-F238E27FC236}">
                <a16:creationId xmlns:a16="http://schemas.microsoft.com/office/drawing/2014/main" id="{1FD79401-D7D2-3944-A1B9-CE1F660EE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2344" y="2896417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57" name="Straight Connector 34">
            <a:extLst>
              <a:ext uri="{FF2B5EF4-FFF2-40B4-BE49-F238E27FC236}">
                <a16:creationId xmlns:a16="http://schemas.microsoft.com/office/drawing/2014/main" id="{A39382BB-6E07-7543-8C40-79F5566053A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72349" y="3094873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58" name="TextBox 36">
            <a:extLst>
              <a:ext uri="{FF2B5EF4-FFF2-40B4-BE49-F238E27FC236}">
                <a16:creationId xmlns:a16="http://schemas.microsoft.com/office/drawing/2014/main" id="{DE91BAE6-3C99-6B46-9F65-B5BD0FE16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07" y="2915359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59" name="Straight Connector 37">
            <a:extLst>
              <a:ext uri="{FF2B5EF4-FFF2-40B4-BE49-F238E27FC236}">
                <a16:creationId xmlns:a16="http://schemas.microsoft.com/office/drawing/2014/main" id="{0E434EE2-F014-5745-B13E-72CECF38C3F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57288" y="3092449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602ECE9-0292-B248-AA38-17CE58934BB1}"/>
              </a:ext>
            </a:extLst>
          </p:cNvPr>
          <p:cNvGrpSpPr/>
          <p:nvPr/>
        </p:nvGrpSpPr>
        <p:grpSpPr>
          <a:xfrm>
            <a:off x="1820285" y="1479600"/>
            <a:ext cx="702436" cy="3432866"/>
            <a:chOff x="2847733" y="1486647"/>
            <a:chExt cx="702436" cy="3432866"/>
          </a:xfrm>
        </p:grpSpPr>
        <p:grpSp>
          <p:nvGrpSpPr>
            <p:cNvPr id="5" name="Group 34">
              <a:extLst>
                <a:ext uri="{FF2B5EF4-FFF2-40B4-BE49-F238E27FC236}">
                  <a16:creationId xmlns:a16="http://schemas.microsoft.com/office/drawing/2014/main" id="{68F605F4-DC74-5046-A527-51033B7D14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7733" y="1486647"/>
              <a:ext cx="702436" cy="529973"/>
              <a:chOff x="1104" y="1200"/>
              <a:chExt cx="1105" cy="529"/>
            </a:xfrm>
          </p:grpSpPr>
          <p:sp>
            <p:nvSpPr>
              <p:cNvPr id="12" name="Freeform 35">
                <a:extLst>
                  <a:ext uri="{FF2B5EF4-FFF2-40B4-BE49-F238E27FC236}">
                    <a16:creationId xmlns:a16="http://schemas.microsoft.com/office/drawing/2014/main" id="{56A6083A-D43B-514C-9BF6-7597FF854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1200"/>
                <a:ext cx="1105" cy="529"/>
              </a:xfrm>
              <a:custGeom>
                <a:avLst/>
                <a:gdLst>
                  <a:gd name="T0" fmla="*/ 0 w 1105"/>
                  <a:gd name="T1" fmla="*/ 0 h 529"/>
                  <a:gd name="T2" fmla="*/ 1104 w 1105"/>
                  <a:gd name="T3" fmla="*/ 0 h 529"/>
                  <a:gd name="T4" fmla="*/ 1104 w 1105"/>
                  <a:gd name="T5" fmla="*/ 528 h 529"/>
                  <a:gd name="T6" fmla="*/ 0 w 1105"/>
                  <a:gd name="T7" fmla="*/ 528 h 529"/>
                  <a:gd name="T8" fmla="*/ 55 w 1105"/>
                  <a:gd name="T9" fmla="*/ 528 h 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5" h="529">
                    <a:moveTo>
                      <a:pt x="0" y="0"/>
                    </a:moveTo>
                    <a:lnTo>
                      <a:pt x="1104" y="0"/>
                    </a:lnTo>
                    <a:lnTo>
                      <a:pt x="1104" y="528"/>
                    </a:lnTo>
                    <a:lnTo>
                      <a:pt x="0" y="528"/>
                    </a:lnTo>
                    <a:lnTo>
                      <a:pt x="55" y="52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3" name="Line 36">
                <a:extLst>
                  <a:ext uri="{FF2B5EF4-FFF2-40B4-BE49-F238E27FC236}">
                    <a16:creationId xmlns:a16="http://schemas.microsoft.com/office/drawing/2014/main" id="{DA79FC9D-2B86-D842-A314-A9B5C3BB9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4" name="Line 37">
                <a:extLst>
                  <a:ext uri="{FF2B5EF4-FFF2-40B4-BE49-F238E27FC236}">
                    <a16:creationId xmlns:a16="http://schemas.microsoft.com/office/drawing/2014/main" id="{5ED55A06-4923-DA43-8770-07724F7DDA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5" name="Line 38">
                <a:extLst>
                  <a:ext uri="{FF2B5EF4-FFF2-40B4-BE49-F238E27FC236}">
                    <a16:creationId xmlns:a16="http://schemas.microsoft.com/office/drawing/2014/main" id="{4C8847C9-6C1E-834B-95C5-FF826707BF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71" name="Freeform 35">
              <a:extLst>
                <a:ext uri="{FF2B5EF4-FFF2-40B4-BE49-F238E27FC236}">
                  <a16:creationId xmlns:a16="http://schemas.microsoft.com/office/drawing/2014/main" id="{897E1364-9B73-F94D-8517-D15469A4F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33" y="2215395"/>
              <a:ext cx="702436" cy="529973"/>
            </a:xfrm>
            <a:custGeom>
              <a:avLst/>
              <a:gdLst>
                <a:gd name="T0" fmla="*/ 0 w 1105"/>
                <a:gd name="T1" fmla="*/ 0 h 529"/>
                <a:gd name="T2" fmla="*/ 1104 w 1105"/>
                <a:gd name="T3" fmla="*/ 0 h 529"/>
                <a:gd name="T4" fmla="*/ 1104 w 1105"/>
                <a:gd name="T5" fmla="*/ 528 h 529"/>
                <a:gd name="T6" fmla="*/ 0 w 1105"/>
                <a:gd name="T7" fmla="*/ 528 h 529"/>
                <a:gd name="T8" fmla="*/ 55 w 1105"/>
                <a:gd name="T9" fmla="*/ 528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5" h="529">
                  <a:moveTo>
                    <a:pt x="0" y="0"/>
                  </a:moveTo>
                  <a:lnTo>
                    <a:pt x="1104" y="0"/>
                  </a:lnTo>
                  <a:lnTo>
                    <a:pt x="1104" y="528"/>
                  </a:lnTo>
                  <a:lnTo>
                    <a:pt x="0" y="528"/>
                  </a:lnTo>
                  <a:lnTo>
                    <a:pt x="55" y="528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72" name="Line 36">
              <a:extLst>
                <a:ext uri="{FF2B5EF4-FFF2-40B4-BE49-F238E27FC236}">
                  <a16:creationId xmlns:a16="http://schemas.microsoft.com/office/drawing/2014/main" id="{00780094-2F81-C54E-8A86-408F7328FD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6968" y="2215395"/>
              <a:ext cx="0" cy="5289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73" name="Line 37">
              <a:extLst>
                <a:ext uri="{FF2B5EF4-FFF2-40B4-BE49-F238E27FC236}">
                  <a16:creationId xmlns:a16="http://schemas.microsoft.com/office/drawing/2014/main" id="{4793B3DE-6ECD-A04A-B5FF-04C8D8E3B5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4403" y="2215395"/>
              <a:ext cx="0" cy="5289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74" name="Line 38">
              <a:extLst>
                <a:ext uri="{FF2B5EF4-FFF2-40B4-BE49-F238E27FC236}">
                  <a16:creationId xmlns:a16="http://schemas.microsoft.com/office/drawing/2014/main" id="{59F0123D-CB94-FA46-A135-195F477610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1837" y="2215395"/>
              <a:ext cx="0" cy="5289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60" name="Freeform 35">
              <a:extLst>
                <a:ext uri="{FF2B5EF4-FFF2-40B4-BE49-F238E27FC236}">
                  <a16:creationId xmlns:a16="http://schemas.microsoft.com/office/drawing/2014/main" id="{508F7446-8D9D-0942-9BA2-ED6243E35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33" y="2944143"/>
              <a:ext cx="702436" cy="529973"/>
            </a:xfrm>
            <a:custGeom>
              <a:avLst/>
              <a:gdLst>
                <a:gd name="T0" fmla="*/ 0 w 1105"/>
                <a:gd name="T1" fmla="*/ 0 h 529"/>
                <a:gd name="T2" fmla="*/ 1104 w 1105"/>
                <a:gd name="T3" fmla="*/ 0 h 529"/>
                <a:gd name="T4" fmla="*/ 1104 w 1105"/>
                <a:gd name="T5" fmla="*/ 528 h 529"/>
                <a:gd name="T6" fmla="*/ 0 w 1105"/>
                <a:gd name="T7" fmla="*/ 528 h 529"/>
                <a:gd name="T8" fmla="*/ 55 w 1105"/>
                <a:gd name="T9" fmla="*/ 528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5" h="529">
                  <a:moveTo>
                    <a:pt x="0" y="0"/>
                  </a:moveTo>
                  <a:lnTo>
                    <a:pt x="1104" y="0"/>
                  </a:lnTo>
                  <a:lnTo>
                    <a:pt x="1104" y="528"/>
                  </a:lnTo>
                  <a:lnTo>
                    <a:pt x="0" y="528"/>
                  </a:lnTo>
                  <a:lnTo>
                    <a:pt x="55" y="528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61" name="Line 36">
              <a:extLst>
                <a:ext uri="{FF2B5EF4-FFF2-40B4-BE49-F238E27FC236}">
                  <a16:creationId xmlns:a16="http://schemas.microsoft.com/office/drawing/2014/main" id="{F933D423-D337-B24D-B05F-5493AB24F4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6968" y="2944143"/>
              <a:ext cx="0" cy="5289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62" name="Line 37">
              <a:extLst>
                <a:ext uri="{FF2B5EF4-FFF2-40B4-BE49-F238E27FC236}">
                  <a16:creationId xmlns:a16="http://schemas.microsoft.com/office/drawing/2014/main" id="{A19E7F4A-2153-264A-A0D2-34E18F71D0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4403" y="2944143"/>
              <a:ext cx="0" cy="5289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63" name="Line 38">
              <a:extLst>
                <a:ext uri="{FF2B5EF4-FFF2-40B4-BE49-F238E27FC236}">
                  <a16:creationId xmlns:a16="http://schemas.microsoft.com/office/drawing/2014/main" id="{508CFD05-E867-6E47-89A3-BD9BF419EC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1837" y="2944143"/>
              <a:ext cx="0" cy="5289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686E3548-8917-854B-8E3C-2F3F5F125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33" y="4389540"/>
              <a:ext cx="702436" cy="529973"/>
            </a:xfrm>
            <a:custGeom>
              <a:avLst/>
              <a:gdLst>
                <a:gd name="T0" fmla="*/ 0 w 1105"/>
                <a:gd name="T1" fmla="*/ 0 h 529"/>
                <a:gd name="T2" fmla="*/ 1104 w 1105"/>
                <a:gd name="T3" fmla="*/ 0 h 529"/>
                <a:gd name="T4" fmla="*/ 1104 w 1105"/>
                <a:gd name="T5" fmla="*/ 528 h 529"/>
                <a:gd name="T6" fmla="*/ 0 w 1105"/>
                <a:gd name="T7" fmla="*/ 528 h 529"/>
                <a:gd name="T8" fmla="*/ 55 w 1105"/>
                <a:gd name="T9" fmla="*/ 528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5" h="529">
                  <a:moveTo>
                    <a:pt x="0" y="0"/>
                  </a:moveTo>
                  <a:lnTo>
                    <a:pt x="1104" y="0"/>
                  </a:lnTo>
                  <a:lnTo>
                    <a:pt x="1104" y="528"/>
                  </a:lnTo>
                  <a:lnTo>
                    <a:pt x="0" y="528"/>
                  </a:lnTo>
                  <a:lnTo>
                    <a:pt x="55" y="528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50" name="Line 36">
              <a:extLst>
                <a:ext uri="{FF2B5EF4-FFF2-40B4-BE49-F238E27FC236}">
                  <a16:creationId xmlns:a16="http://schemas.microsoft.com/office/drawing/2014/main" id="{10D71693-BD9D-224F-B717-D5BA3BF95D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6968" y="4389540"/>
              <a:ext cx="0" cy="5289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51" name="Line 37">
              <a:extLst>
                <a:ext uri="{FF2B5EF4-FFF2-40B4-BE49-F238E27FC236}">
                  <a16:creationId xmlns:a16="http://schemas.microsoft.com/office/drawing/2014/main" id="{FAA42212-6CB4-7741-B0DB-B3D5E66F0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4403" y="4389540"/>
              <a:ext cx="0" cy="5289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52" name="Line 38">
              <a:extLst>
                <a:ext uri="{FF2B5EF4-FFF2-40B4-BE49-F238E27FC236}">
                  <a16:creationId xmlns:a16="http://schemas.microsoft.com/office/drawing/2014/main" id="{DB67432C-3B38-DD44-8EF1-E8B8A7E6D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1837" y="4389540"/>
              <a:ext cx="0" cy="5289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</p:grpSp>
      <p:cxnSp>
        <p:nvCxnSpPr>
          <p:cNvPr id="43" name="Straight Arrow Connector 15">
            <a:extLst>
              <a:ext uri="{FF2B5EF4-FFF2-40B4-BE49-F238E27FC236}">
                <a16:creationId xmlns:a16="http://schemas.microsoft.com/office/drawing/2014/main" id="{8B7C9B66-A4BF-CD44-A522-718379C7DB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9600" y="4654527"/>
            <a:ext cx="12573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4" name="Straight Arrow Connector 17">
            <a:extLst>
              <a:ext uri="{FF2B5EF4-FFF2-40B4-BE49-F238E27FC236}">
                <a16:creationId xmlns:a16="http://schemas.microsoft.com/office/drawing/2014/main" id="{8BE2E1A1-CFCD-9449-8DE2-12E579BE19E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0169" y="4656951"/>
            <a:ext cx="80438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5" name="TextBox 18">
            <a:extLst>
              <a:ext uri="{FF2B5EF4-FFF2-40B4-BE49-F238E27FC236}">
                <a16:creationId xmlns:a16="http://schemas.microsoft.com/office/drawing/2014/main" id="{B3C8C464-B074-AF44-8AAC-393D8EE88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2344" y="4341814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46" name="Straight Connector 34">
            <a:extLst>
              <a:ext uri="{FF2B5EF4-FFF2-40B4-BE49-F238E27FC236}">
                <a16:creationId xmlns:a16="http://schemas.microsoft.com/office/drawing/2014/main" id="{5EC58917-45F9-CF48-97B2-247E3B6E1BF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72349" y="4540270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47" name="TextBox 36">
            <a:extLst>
              <a:ext uri="{FF2B5EF4-FFF2-40B4-BE49-F238E27FC236}">
                <a16:creationId xmlns:a16="http://schemas.microsoft.com/office/drawing/2014/main" id="{F56FA167-0D2B-C14B-B151-9AC57B98A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07" y="4360756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48" name="Straight Connector 37">
            <a:extLst>
              <a:ext uri="{FF2B5EF4-FFF2-40B4-BE49-F238E27FC236}">
                <a16:creationId xmlns:a16="http://schemas.microsoft.com/office/drawing/2014/main" id="{EF8DB01A-358C-1D44-91F0-0C212DDC4FD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57288" y="4537846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961990A-0A6E-224C-BE32-291840FCD206}"/>
              </a:ext>
            </a:extLst>
          </p:cNvPr>
          <p:cNvSpPr txBox="1"/>
          <p:nvPr/>
        </p:nvSpPr>
        <p:spPr>
          <a:xfrm>
            <a:off x="291071" y="223093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3FB4D3-4171-F34D-98E4-7D231F4E1C57}"/>
              </a:ext>
            </a:extLst>
          </p:cNvPr>
          <p:cNvSpPr txBox="1"/>
          <p:nvPr/>
        </p:nvSpPr>
        <p:spPr>
          <a:xfrm>
            <a:off x="291071" y="294657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79D56B-CFCF-B040-AFB2-1F64A92D42D6}"/>
              </a:ext>
            </a:extLst>
          </p:cNvPr>
          <p:cNvSpPr txBox="1"/>
          <p:nvPr/>
        </p:nvSpPr>
        <p:spPr>
          <a:xfrm>
            <a:off x="269431" y="441342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C79DAD-C4AB-AC45-A81E-26184424C078}"/>
              </a:ext>
            </a:extLst>
          </p:cNvPr>
          <p:cNvSpPr txBox="1"/>
          <p:nvPr/>
        </p:nvSpPr>
        <p:spPr>
          <a:xfrm>
            <a:off x="234165" y="358798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…</a:t>
            </a:r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619C1975-DFCF-4548-B46A-18494A9B6695}"/>
              </a:ext>
            </a:extLst>
          </p:cNvPr>
          <p:cNvGrpSpPr/>
          <p:nvPr/>
        </p:nvGrpSpPr>
        <p:grpSpPr>
          <a:xfrm>
            <a:off x="7297810" y="2589597"/>
            <a:ext cx="492329" cy="481347"/>
            <a:chOff x="7297810" y="2589597"/>
            <a:chExt cx="492329" cy="481347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409DFF5-6486-8B43-8739-B270BE4BD1A1}"/>
                </a:ext>
              </a:extLst>
            </p:cNvPr>
            <p:cNvSpPr/>
            <p:nvPr/>
          </p:nvSpPr>
          <p:spPr bwMode="auto">
            <a:xfrm>
              <a:off x="7445520" y="2589597"/>
              <a:ext cx="45719" cy="59129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7A781E4B-BD4F-8040-B762-167195258F7B}"/>
                </a:ext>
              </a:extLst>
            </p:cNvPr>
            <p:cNvSpPr/>
            <p:nvPr/>
          </p:nvSpPr>
          <p:spPr bwMode="auto">
            <a:xfrm>
              <a:off x="7597920" y="2741997"/>
              <a:ext cx="45719" cy="5912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BDE11A16-C7F7-FA4B-BE92-7E6924A4BDE4}"/>
                </a:ext>
              </a:extLst>
            </p:cNvPr>
            <p:cNvSpPr/>
            <p:nvPr/>
          </p:nvSpPr>
          <p:spPr bwMode="auto">
            <a:xfrm>
              <a:off x="7297810" y="3011815"/>
              <a:ext cx="45719" cy="59129"/>
            </a:xfrm>
            <a:prstGeom prst="ellipse">
              <a:avLst/>
            </a:prstGeom>
            <a:solidFill>
              <a:srgbClr val="F5B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42EF76C-4C54-704F-A0F3-BFD50455F810}"/>
                </a:ext>
              </a:extLst>
            </p:cNvPr>
            <p:cNvSpPr/>
            <p:nvPr/>
          </p:nvSpPr>
          <p:spPr bwMode="auto">
            <a:xfrm>
              <a:off x="7744420" y="2875253"/>
              <a:ext cx="45719" cy="59129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C91EC621-1CDC-234C-9FFE-70A59AFC57A5}"/>
              </a:ext>
            </a:extLst>
          </p:cNvPr>
          <p:cNvSpPr txBox="1"/>
          <p:nvPr/>
        </p:nvSpPr>
        <p:spPr>
          <a:xfrm>
            <a:off x="6301671" y="1162647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</a:t>
            </a:r>
            <a:r>
              <a:rPr lang="en-US" sz="1200" baseline="30000" dirty="0"/>
              <a:t>2 </a:t>
            </a:r>
            <a:r>
              <a:rPr lang="en-US" sz="1200" dirty="0"/>
              <a:t>VOQs 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F04BBDAA-3A0B-8C4C-8293-328F1EFF425A}"/>
              </a:ext>
            </a:extLst>
          </p:cNvPr>
          <p:cNvSpPr txBox="1"/>
          <p:nvPr/>
        </p:nvSpPr>
        <p:spPr>
          <a:xfrm>
            <a:off x="7169154" y="314663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crossbar</a:t>
            </a:r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CC84D514-A6E1-8141-982C-958310AFBF35}"/>
              </a:ext>
            </a:extLst>
          </p:cNvPr>
          <p:cNvGrpSpPr/>
          <p:nvPr/>
        </p:nvGrpSpPr>
        <p:grpSpPr>
          <a:xfrm>
            <a:off x="4731780" y="1404019"/>
            <a:ext cx="4464580" cy="3612793"/>
            <a:chOff x="4731780" y="1404019"/>
            <a:chExt cx="4464580" cy="3612793"/>
          </a:xfrm>
        </p:grpSpPr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DE2E61C7-1DDB-AA4D-8A71-4B17809DADB9}"/>
                </a:ext>
              </a:extLst>
            </p:cNvPr>
            <p:cNvGrpSpPr/>
            <p:nvPr/>
          </p:nvGrpSpPr>
          <p:grpSpPr>
            <a:xfrm>
              <a:off x="6248400" y="2851819"/>
              <a:ext cx="859132" cy="710531"/>
              <a:chOff x="6248400" y="2851819"/>
              <a:chExt cx="859132" cy="710531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CD53AF5E-6A3B-BF4F-AF59-EBC080392C7E}"/>
                  </a:ext>
                </a:extLst>
              </p:cNvPr>
              <p:cNvSpPr/>
              <p:nvPr/>
            </p:nvSpPr>
            <p:spPr bwMode="auto">
              <a:xfrm>
                <a:off x="6248400" y="2851819"/>
                <a:ext cx="859132" cy="7105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48999770-CB66-0F49-8213-0BE1A3A3DCF9}"/>
                  </a:ext>
                </a:extLst>
              </p:cNvPr>
              <p:cNvGrpSpPr/>
              <p:nvPr/>
            </p:nvGrpSpPr>
            <p:grpSpPr>
              <a:xfrm>
                <a:off x="6358242" y="2880646"/>
                <a:ext cx="666175" cy="140426"/>
                <a:chOff x="6364514" y="1389863"/>
                <a:chExt cx="666175" cy="140426"/>
              </a:xfrm>
            </p:grpSpPr>
            <p:sp>
              <p:nvSpPr>
                <p:cNvPr id="201" name="Freeform 200">
                  <a:extLst>
                    <a:ext uri="{FF2B5EF4-FFF2-40B4-BE49-F238E27FC236}">
                      <a16:creationId xmlns:a16="http://schemas.microsoft.com/office/drawing/2014/main" id="{4167A1D2-CD57-4A40-AA60-E72B08948847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202" name="Line 36">
                  <a:extLst>
                    <a:ext uri="{FF2B5EF4-FFF2-40B4-BE49-F238E27FC236}">
                      <a16:creationId xmlns:a16="http://schemas.microsoft.com/office/drawing/2014/main" id="{A281113B-939B-9147-BDCB-6F7C9DE3EF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03" name="Line 37">
                  <a:extLst>
                    <a:ext uri="{FF2B5EF4-FFF2-40B4-BE49-F238E27FC236}">
                      <a16:creationId xmlns:a16="http://schemas.microsoft.com/office/drawing/2014/main" id="{C8566672-14E9-A14B-B4F1-D834FEC8C2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04" name="Line 38">
                  <a:extLst>
                    <a:ext uri="{FF2B5EF4-FFF2-40B4-BE49-F238E27FC236}">
                      <a16:creationId xmlns:a16="http://schemas.microsoft.com/office/drawing/2014/main" id="{11792961-0252-1C4C-A029-1CA6462F3B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1542B0F2-0721-2547-B9CF-421089624CEB}"/>
                  </a:ext>
                </a:extLst>
              </p:cNvPr>
              <p:cNvGrpSpPr/>
              <p:nvPr/>
            </p:nvGrpSpPr>
            <p:grpSpPr>
              <a:xfrm>
                <a:off x="6359880" y="3045659"/>
                <a:ext cx="666175" cy="140426"/>
                <a:chOff x="6364514" y="1389863"/>
                <a:chExt cx="666175" cy="140426"/>
              </a:xfrm>
              <a:solidFill>
                <a:srgbClr val="92D050"/>
              </a:solidFill>
            </p:grpSpPr>
            <p:sp>
              <p:nvSpPr>
                <p:cNvPr id="206" name="Freeform 205">
                  <a:extLst>
                    <a:ext uri="{FF2B5EF4-FFF2-40B4-BE49-F238E27FC236}">
                      <a16:creationId xmlns:a16="http://schemas.microsoft.com/office/drawing/2014/main" id="{D55E0C5D-291D-2A43-B813-1A112452B20F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207" name="Line 36">
                  <a:extLst>
                    <a:ext uri="{FF2B5EF4-FFF2-40B4-BE49-F238E27FC236}">
                      <a16:creationId xmlns:a16="http://schemas.microsoft.com/office/drawing/2014/main" id="{F82DD5D1-9811-BB42-B824-C2099B5509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08" name="Line 37">
                  <a:extLst>
                    <a:ext uri="{FF2B5EF4-FFF2-40B4-BE49-F238E27FC236}">
                      <a16:creationId xmlns:a16="http://schemas.microsoft.com/office/drawing/2014/main" id="{78D2C8D7-E2E8-4248-BD4A-53CD991962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09" name="Line 38">
                  <a:extLst>
                    <a:ext uri="{FF2B5EF4-FFF2-40B4-BE49-F238E27FC236}">
                      <a16:creationId xmlns:a16="http://schemas.microsoft.com/office/drawing/2014/main" id="{485A186F-DFDC-274F-9147-0666A9D1BF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EFEF8434-8561-3548-80F8-9DC79EAB9A30}"/>
                  </a:ext>
                </a:extLst>
              </p:cNvPr>
              <p:cNvGrpSpPr/>
              <p:nvPr/>
            </p:nvGrpSpPr>
            <p:grpSpPr>
              <a:xfrm>
                <a:off x="6361518" y="3210672"/>
                <a:ext cx="666175" cy="140426"/>
                <a:chOff x="6364514" y="1389863"/>
                <a:chExt cx="666175" cy="140426"/>
              </a:xfrm>
              <a:solidFill>
                <a:srgbClr val="00B0F0"/>
              </a:solidFill>
            </p:grpSpPr>
            <p:sp>
              <p:nvSpPr>
                <p:cNvPr id="211" name="Freeform 210">
                  <a:extLst>
                    <a:ext uri="{FF2B5EF4-FFF2-40B4-BE49-F238E27FC236}">
                      <a16:creationId xmlns:a16="http://schemas.microsoft.com/office/drawing/2014/main" id="{C22DA2E4-B65C-F543-B114-448E4C1BC8FD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212" name="Line 36">
                  <a:extLst>
                    <a:ext uri="{FF2B5EF4-FFF2-40B4-BE49-F238E27FC236}">
                      <a16:creationId xmlns:a16="http://schemas.microsoft.com/office/drawing/2014/main" id="{38969F65-59F8-7645-BE6E-52F4450904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13" name="Line 37">
                  <a:extLst>
                    <a:ext uri="{FF2B5EF4-FFF2-40B4-BE49-F238E27FC236}">
                      <a16:creationId xmlns:a16="http://schemas.microsoft.com/office/drawing/2014/main" id="{B69C77FC-DA25-2D47-915D-F05A706C6E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14" name="Line 38">
                  <a:extLst>
                    <a:ext uri="{FF2B5EF4-FFF2-40B4-BE49-F238E27FC236}">
                      <a16:creationId xmlns:a16="http://schemas.microsoft.com/office/drawing/2014/main" id="{51311895-CE1D-DB49-82FD-3D17E58C04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8166556A-960F-4B46-9091-37F86B1AA721}"/>
                  </a:ext>
                </a:extLst>
              </p:cNvPr>
              <p:cNvGrpSpPr/>
              <p:nvPr/>
            </p:nvGrpSpPr>
            <p:grpSpPr>
              <a:xfrm>
                <a:off x="6363156" y="3376733"/>
                <a:ext cx="666175" cy="140426"/>
                <a:chOff x="6364514" y="1389863"/>
                <a:chExt cx="666175" cy="140426"/>
              </a:xfrm>
              <a:solidFill>
                <a:srgbClr val="7030A0"/>
              </a:solidFill>
            </p:grpSpPr>
            <p:sp>
              <p:nvSpPr>
                <p:cNvPr id="216" name="Freeform 215">
                  <a:extLst>
                    <a:ext uri="{FF2B5EF4-FFF2-40B4-BE49-F238E27FC236}">
                      <a16:creationId xmlns:a16="http://schemas.microsoft.com/office/drawing/2014/main" id="{228AFD43-BC4C-5A48-B622-4DB573438150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217" name="Line 36">
                  <a:extLst>
                    <a:ext uri="{FF2B5EF4-FFF2-40B4-BE49-F238E27FC236}">
                      <a16:creationId xmlns:a16="http://schemas.microsoft.com/office/drawing/2014/main" id="{2EC9BAF8-5696-8648-9257-03F8DDC95D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18" name="Line 37">
                  <a:extLst>
                    <a:ext uri="{FF2B5EF4-FFF2-40B4-BE49-F238E27FC236}">
                      <a16:creationId xmlns:a16="http://schemas.microsoft.com/office/drawing/2014/main" id="{65960D40-2E18-9942-AB7D-0C94CCD077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19" name="Line 38">
                  <a:extLst>
                    <a:ext uri="{FF2B5EF4-FFF2-40B4-BE49-F238E27FC236}">
                      <a16:creationId xmlns:a16="http://schemas.microsoft.com/office/drawing/2014/main" id="{65807C80-A2C5-2A4F-81FF-50399E37F7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413A2292-D740-864F-A035-F595CE5A5B2C}"/>
                </a:ext>
              </a:extLst>
            </p:cNvPr>
            <p:cNvGrpSpPr/>
            <p:nvPr/>
          </p:nvGrpSpPr>
          <p:grpSpPr>
            <a:xfrm>
              <a:off x="6248400" y="2129884"/>
              <a:ext cx="859132" cy="710531"/>
              <a:chOff x="6248400" y="2129884"/>
              <a:chExt cx="859132" cy="710531"/>
            </a:xfrm>
          </p:grpSpPr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4B00770-CB99-F84A-82FA-0658DC4C4304}"/>
                  </a:ext>
                </a:extLst>
              </p:cNvPr>
              <p:cNvSpPr/>
              <p:nvPr/>
            </p:nvSpPr>
            <p:spPr bwMode="auto">
              <a:xfrm>
                <a:off x="6248400" y="2129884"/>
                <a:ext cx="859132" cy="7105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A893C51-120C-7B4E-9D46-93AB9C18AB4E}"/>
                  </a:ext>
                </a:extLst>
              </p:cNvPr>
              <p:cNvGrpSpPr/>
              <p:nvPr/>
            </p:nvGrpSpPr>
            <p:grpSpPr>
              <a:xfrm>
                <a:off x="6361378" y="2154698"/>
                <a:ext cx="671089" cy="636513"/>
                <a:chOff x="6361378" y="2154698"/>
                <a:chExt cx="671089" cy="636513"/>
              </a:xfrm>
            </p:grpSpPr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E03537B7-58E1-454D-98C9-2E8794CDCF88}"/>
                    </a:ext>
                  </a:extLst>
                </p:cNvPr>
                <p:cNvGrpSpPr/>
                <p:nvPr/>
              </p:nvGrpSpPr>
              <p:grpSpPr>
                <a:xfrm>
                  <a:off x="6361378" y="2154698"/>
                  <a:ext cx="666175" cy="140426"/>
                  <a:chOff x="6364514" y="1389863"/>
                  <a:chExt cx="666175" cy="140426"/>
                </a:xfrm>
              </p:grpSpPr>
              <p:sp>
                <p:nvSpPr>
                  <p:cNvPr id="180" name="Freeform 179">
                    <a:extLst>
                      <a:ext uri="{FF2B5EF4-FFF2-40B4-BE49-F238E27FC236}">
                        <a16:creationId xmlns:a16="http://schemas.microsoft.com/office/drawing/2014/main" id="{C9AAA2EB-2565-5946-9C31-FAA8D6A4FA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64514" y="1393520"/>
                    <a:ext cx="666175" cy="136769"/>
                  </a:xfrm>
                  <a:custGeom>
                    <a:avLst/>
                    <a:gdLst>
                      <a:gd name="connsiteX0" fmla="*/ 0 w 711200"/>
                      <a:gd name="connsiteY0" fmla="*/ 0 h 136769"/>
                      <a:gd name="connsiteX1" fmla="*/ 711200 w 711200"/>
                      <a:gd name="connsiteY1" fmla="*/ 0 h 136769"/>
                      <a:gd name="connsiteX2" fmla="*/ 711200 w 711200"/>
                      <a:gd name="connsiteY2" fmla="*/ 136769 h 136769"/>
                      <a:gd name="connsiteX3" fmla="*/ 3908 w 711200"/>
                      <a:gd name="connsiteY3" fmla="*/ 136769 h 136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11200" h="136769">
                        <a:moveTo>
                          <a:pt x="0" y="0"/>
                        </a:moveTo>
                        <a:lnTo>
                          <a:pt x="711200" y="0"/>
                        </a:lnTo>
                        <a:lnTo>
                          <a:pt x="711200" y="136769"/>
                        </a:lnTo>
                        <a:lnTo>
                          <a:pt x="3908" y="136769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-65" charset="0"/>
                    </a:endParaRPr>
                  </a:p>
                </p:txBody>
              </p:sp>
              <p:sp>
                <p:nvSpPr>
                  <p:cNvPr id="181" name="Line 36">
                    <a:extLst>
                      <a:ext uri="{FF2B5EF4-FFF2-40B4-BE49-F238E27FC236}">
                        <a16:creationId xmlns:a16="http://schemas.microsoft.com/office/drawing/2014/main" id="{A6FEC071-04DD-F241-8726-8AE1A206D79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870716" y="1389863"/>
                    <a:ext cx="0" cy="137270"/>
                  </a:xfrm>
                  <a:prstGeom prst="line">
                    <a:avLst/>
                  </a:prstGeom>
                  <a:solidFill>
                    <a:srgbClr val="FFC000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82" name="Line 37">
                    <a:extLst>
                      <a:ext uri="{FF2B5EF4-FFF2-40B4-BE49-F238E27FC236}">
                        <a16:creationId xmlns:a16="http://schemas.microsoft.com/office/drawing/2014/main" id="{1353707C-CC9B-EF42-83E2-00D7D1C0D0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18151" y="1389863"/>
                    <a:ext cx="0" cy="137270"/>
                  </a:xfrm>
                  <a:prstGeom prst="line">
                    <a:avLst/>
                  </a:prstGeom>
                  <a:solidFill>
                    <a:srgbClr val="FFC000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83" name="Line 38">
                    <a:extLst>
                      <a:ext uri="{FF2B5EF4-FFF2-40B4-BE49-F238E27FC236}">
                        <a16:creationId xmlns:a16="http://schemas.microsoft.com/office/drawing/2014/main" id="{E1BA12D7-0D3B-D84B-942A-379BF1664B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65585" y="1389863"/>
                    <a:ext cx="0" cy="137270"/>
                  </a:xfrm>
                  <a:prstGeom prst="line">
                    <a:avLst/>
                  </a:prstGeom>
                  <a:solidFill>
                    <a:srgbClr val="FFC000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AE104647-60DE-A546-84A7-AF26E2857932}"/>
                    </a:ext>
                  </a:extLst>
                </p:cNvPr>
                <p:cNvGrpSpPr/>
                <p:nvPr/>
              </p:nvGrpSpPr>
              <p:grpSpPr>
                <a:xfrm>
                  <a:off x="6363016" y="2319711"/>
                  <a:ext cx="666175" cy="140426"/>
                  <a:chOff x="6364514" y="1389863"/>
                  <a:chExt cx="666175" cy="140426"/>
                </a:xfrm>
                <a:solidFill>
                  <a:srgbClr val="92D050"/>
                </a:solidFill>
              </p:grpSpPr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406D4E6F-0398-334D-943D-CAF0E4985B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64514" y="1393520"/>
                    <a:ext cx="666175" cy="136769"/>
                  </a:xfrm>
                  <a:custGeom>
                    <a:avLst/>
                    <a:gdLst>
                      <a:gd name="connsiteX0" fmla="*/ 0 w 711200"/>
                      <a:gd name="connsiteY0" fmla="*/ 0 h 136769"/>
                      <a:gd name="connsiteX1" fmla="*/ 711200 w 711200"/>
                      <a:gd name="connsiteY1" fmla="*/ 0 h 136769"/>
                      <a:gd name="connsiteX2" fmla="*/ 711200 w 711200"/>
                      <a:gd name="connsiteY2" fmla="*/ 136769 h 136769"/>
                      <a:gd name="connsiteX3" fmla="*/ 3908 w 711200"/>
                      <a:gd name="connsiteY3" fmla="*/ 136769 h 136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11200" h="136769">
                        <a:moveTo>
                          <a:pt x="0" y="0"/>
                        </a:moveTo>
                        <a:lnTo>
                          <a:pt x="711200" y="0"/>
                        </a:lnTo>
                        <a:lnTo>
                          <a:pt x="711200" y="136769"/>
                        </a:lnTo>
                        <a:lnTo>
                          <a:pt x="3908" y="136769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-65" charset="0"/>
                    </a:endParaRPr>
                  </a:p>
                </p:txBody>
              </p:sp>
              <p:sp>
                <p:nvSpPr>
                  <p:cNvPr id="186" name="Line 36">
                    <a:extLst>
                      <a:ext uri="{FF2B5EF4-FFF2-40B4-BE49-F238E27FC236}">
                        <a16:creationId xmlns:a16="http://schemas.microsoft.com/office/drawing/2014/main" id="{89A3EA7C-1CBA-1E48-97EE-B735419B6C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870716" y="1389863"/>
                    <a:ext cx="0" cy="13727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87" name="Line 37">
                    <a:extLst>
                      <a:ext uri="{FF2B5EF4-FFF2-40B4-BE49-F238E27FC236}">
                        <a16:creationId xmlns:a16="http://schemas.microsoft.com/office/drawing/2014/main" id="{77E39220-9508-0549-B89F-1D28FDD580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18151" y="1389863"/>
                    <a:ext cx="0" cy="13727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88" name="Line 38">
                    <a:extLst>
                      <a:ext uri="{FF2B5EF4-FFF2-40B4-BE49-F238E27FC236}">
                        <a16:creationId xmlns:a16="http://schemas.microsoft.com/office/drawing/2014/main" id="{4381DF6F-BB61-2F43-9191-BA0AB07334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65585" y="1389863"/>
                    <a:ext cx="0" cy="13727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12555196-94BF-A740-8368-903E7126C920}"/>
                    </a:ext>
                  </a:extLst>
                </p:cNvPr>
                <p:cNvGrpSpPr/>
                <p:nvPr/>
              </p:nvGrpSpPr>
              <p:grpSpPr>
                <a:xfrm>
                  <a:off x="6364654" y="2484724"/>
                  <a:ext cx="666175" cy="140426"/>
                  <a:chOff x="6364514" y="1389863"/>
                  <a:chExt cx="666175" cy="140426"/>
                </a:xfrm>
                <a:solidFill>
                  <a:srgbClr val="00B0F0"/>
                </a:solidFill>
              </p:grpSpPr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CCCEBA5F-465B-A148-9B0B-D8F19BED02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64514" y="1393520"/>
                    <a:ext cx="666175" cy="136769"/>
                  </a:xfrm>
                  <a:custGeom>
                    <a:avLst/>
                    <a:gdLst>
                      <a:gd name="connsiteX0" fmla="*/ 0 w 711200"/>
                      <a:gd name="connsiteY0" fmla="*/ 0 h 136769"/>
                      <a:gd name="connsiteX1" fmla="*/ 711200 w 711200"/>
                      <a:gd name="connsiteY1" fmla="*/ 0 h 136769"/>
                      <a:gd name="connsiteX2" fmla="*/ 711200 w 711200"/>
                      <a:gd name="connsiteY2" fmla="*/ 136769 h 136769"/>
                      <a:gd name="connsiteX3" fmla="*/ 3908 w 711200"/>
                      <a:gd name="connsiteY3" fmla="*/ 136769 h 136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11200" h="136769">
                        <a:moveTo>
                          <a:pt x="0" y="0"/>
                        </a:moveTo>
                        <a:lnTo>
                          <a:pt x="711200" y="0"/>
                        </a:lnTo>
                        <a:lnTo>
                          <a:pt x="711200" y="136769"/>
                        </a:lnTo>
                        <a:lnTo>
                          <a:pt x="3908" y="136769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-65" charset="0"/>
                    </a:endParaRPr>
                  </a:p>
                </p:txBody>
              </p:sp>
              <p:sp>
                <p:nvSpPr>
                  <p:cNvPr id="191" name="Line 36">
                    <a:extLst>
                      <a:ext uri="{FF2B5EF4-FFF2-40B4-BE49-F238E27FC236}">
                        <a16:creationId xmlns:a16="http://schemas.microsoft.com/office/drawing/2014/main" id="{2906645E-7EFD-A746-A947-6DD561167F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870716" y="1389863"/>
                    <a:ext cx="0" cy="13727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92" name="Line 37">
                    <a:extLst>
                      <a:ext uri="{FF2B5EF4-FFF2-40B4-BE49-F238E27FC236}">
                        <a16:creationId xmlns:a16="http://schemas.microsoft.com/office/drawing/2014/main" id="{C9D79C0A-782A-E341-BF9C-AA03E1D3DD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18151" y="1389863"/>
                    <a:ext cx="0" cy="13727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93" name="Line 38">
                    <a:extLst>
                      <a:ext uri="{FF2B5EF4-FFF2-40B4-BE49-F238E27FC236}">
                        <a16:creationId xmlns:a16="http://schemas.microsoft.com/office/drawing/2014/main" id="{5736E2AF-325C-494D-8FEE-6A5B1750CA2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65585" y="1389863"/>
                    <a:ext cx="0" cy="13727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5DAF6882-4C25-A54A-B621-6E9625B3BC8E}"/>
                    </a:ext>
                  </a:extLst>
                </p:cNvPr>
                <p:cNvGrpSpPr/>
                <p:nvPr/>
              </p:nvGrpSpPr>
              <p:grpSpPr>
                <a:xfrm>
                  <a:off x="6366292" y="2650785"/>
                  <a:ext cx="666175" cy="140426"/>
                  <a:chOff x="6364514" y="1389863"/>
                  <a:chExt cx="666175" cy="140426"/>
                </a:xfrm>
                <a:solidFill>
                  <a:srgbClr val="7030A0"/>
                </a:solidFill>
              </p:grpSpPr>
              <p:sp>
                <p:nvSpPr>
                  <p:cNvPr id="195" name="Freeform 194">
                    <a:extLst>
                      <a:ext uri="{FF2B5EF4-FFF2-40B4-BE49-F238E27FC236}">
                        <a16:creationId xmlns:a16="http://schemas.microsoft.com/office/drawing/2014/main" id="{A1DDA090-5C41-A747-B71C-8435799455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64514" y="1393520"/>
                    <a:ext cx="666175" cy="136769"/>
                  </a:xfrm>
                  <a:custGeom>
                    <a:avLst/>
                    <a:gdLst>
                      <a:gd name="connsiteX0" fmla="*/ 0 w 711200"/>
                      <a:gd name="connsiteY0" fmla="*/ 0 h 136769"/>
                      <a:gd name="connsiteX1" fmla="*/ 711200 w 711200"/>
                      <a:gd name="connsiteY1" fmla="*/ 0 h 136769"/>
                      <a:gd name="connsiteX2" fmla="*/ 711200 w 711200"/>
                      <a:gd name="connsiteY2" fmla="*/ 136769 h 136769"/>
                      <a:gd name="connsiteX3" fmla="*/ 3908 w 711200"/>
                      <a:gd name="connsiteY3" fmla="*/ 136769 h 136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11200" h="136769">
                        <a:moveTo>
                          <a:pt x="0" y="0"/>
                        </a:moveTo>
                        <a:lnTo>
                          <a:pt x="711200" y="0"/>
                        </a:lnTo>
                        <a:lnTo>
                          <a:pt x="711200" y="136769"/>
                        </a:lnTo>
                        <a:lnTo>
                          <a:pt x="3908" y="136769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-65" charset="0"/>
                    </a:endParaRPr>
                  </a:p>
                </p:txBody>
              </p:sp>
              <p:sp>
                <p:nvSpPr>
                  <p:cNvPr id="196" name="Line 36">
                    <a:extLst>
                      <a:ext uri="{FF2B5EF4-FFF2-40B4-BE49-F238E27FC236}">
                        <a16:creationId xmlns:a16="http://schemas.microsoft.com/office/drawing/2014/main" id="{2BD270E8-5732-F741-93F8-527F38D466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870716" y="1389863"/>
                    <a:ext cx="0" cy="13727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97" name="Line 37">
                    <a:extLst>
                      <a:ext uri="{FF2B5EF4-FFF2-40B4-BE49-F238E27FC236}">
                        <a16:creationId xmlns:a16="http://schemas.microsoft.com/office/drawing/2014/main" id="{FA662080-74F3-154E-ACB9-750B015307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18151" y="1389863"/>
                    <a:ext cx="0" cy="13727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98" name="Line 38">
                    <a:extLst>
                      <a:ext uri="{FF2B5EF4-FFF2-40B4-BE49-F238E27FC236}">
                        <a16:creationId xmlns:a16="http://schemas.microsoft.com/office/drawing/2014/main" id="{5E7C245C-426A-C54B-8353-B1F9E8FB9FE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65585" y="1389863"/>
                    <a:ext cx="0" cy="13727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A24B1628-04E1-8C4E-9D2D-548086A46289}"/>
                </a:ext>
              </a:extLst>
            </p:cNvPr>
            <p:cNvGrpSpPr/>
            <p:nvPr/>
          </p:nvGrpSpPr>
          <p:grpSpPr>
            <a:xfrm>
              <a:off x="6255954" y="4306281"/>
              <a:ext cx="859132" cy="710531"/>
              <a:chOff x="6255954" y="4306281"/>
              <a:chExt cx="859132" cy="710531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50486F0D-7609-FF47-9A01-81E086EF2F69}"/>
                  </a:ext>
                </a:extLst>
              </p:cNvPr>
              <p:cNvSpPr/>
              <p:nvPr/>
            </p:nvSpPr>
            <p:spPr bwMode="auto">
              <a:xfrm>
                <a:off x="6255954" y="4306281"/>
                <a:ext cx="859132" cy="7105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EFBD695-06CA-6F43-B344-F617091370F3}"/>
                  </a:ext>
                </a:extLst>
              </p:cNvPr>
              <p:cNvGrpSpPr/>
              <p:nvPr/>
            </p:nvGrpSpPr>
            <p:grpSpPr>
              <a:xfrm>
                <a:off x="6358242" y="4341399"/>
                <a:ext cx="671089" cy="636513"/>
                <a:chOff x="6358242" y="4341399"/>
                <a:chExt cx="671089" cy="636513"/>
              </a:xfrm>
            </p:grpSpPr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FBC50B48-93FA-A54F-969B-C30A2ECD71DC}"/>
                    </a:ext>
                  </a:extLst>
                </p:cNvPr>
                <p:cNvGrpSpPr/>
                <p:nvPr/>
              </p:nvGrpSpPr>
              <p:grpSpPr>
                <a:xfrm>
                  <a:off x="6358242" y="4341399"/>
                  <a:ext cx="666175" cy="140426"/>
                  <a:chOff x="6364514" y="1389863"/>
                  <a:chExt cx="666175" cy="140426"/>
                </a:xfrm>
              </p:grpSpPr>
              <p:sp>
                <p:nvSpPr>
                  <p:cNvPr id="222" name="Freeform 221">
                    <a:extLst>
                      <a:ext uri="{FF2B5EF4-FFF2-40B4-BE49-F238E27FC236}">
                        <a16:creationId xmlns:a16="http://schemas.microsoft.com/office/drawing/2014/main" id="{EB3073BE-F2C8-CA4C-A0C2-F4682D4688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64514" y="1393520"/>
                    <a:ext cx="666175" cy="136769"/>
                  </a:xfrm>
                  <a:custGeom>
                    <a:avLst/>
                    <a:gdLst>
                      <a:gd name="connsiteX0" fmla="*/ 0 w 711200"/>
                      <a:gd name="connsiteY0" fmla="*/ 0 h 136769"/>
                      <a:gd name="connsiteX1" fmla="*/ 711200 w 711200"/>
                      <a:gd name="connsiteY1" fmla="*/ 0 h 136769"/>
                      <a:gd name="connsiteX2" fmla="*/ 711200 w 711200"/>
                      <a:gd name="connsiteY2" fmla="*/ 136769 h 136769"/>
                      <a:gd name="connsiteX3" fmla="*/ 3908 w 711200"/>
                      <a:gd name="connsiteY3" fmla="*/ 136769 h 136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11200" h="136769">
                        <a:moveTo>
                          <a:pt x="0" y="0"/>
                        </a:moveTo>
                        <a:lnTo>
                          <a:pt x="711200" y="0"/>
                        </a:lnTo>
                        <a:lnTo>
                          <a:pt x="711200" y="136769"/>
                        </a:lnTo>
                        <a:lnTo>
                          <a:pt x="3908" y="136769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-65" charset="0"/>
                    </a:endParaRPr>
                  </a:p>
                </p:txBody>
              </p:sp>
              <p:sp>
                <p:nvSpPr>
                  <p:cNvPr id="223" name="Line 36">
                    <a:extLst>
                      <a:ext uri="{FF2B5EF4-FFF2-40B4-BE49-F238E27FC236}">
                        <a16:creationId xmlns:a16="http://schemas.microsoft.com/office/drawing/2014/main" id="{39744148-4E53-0645-B879-57F8DE6F04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870716" y="1389863"/>
                    <a:ext cx="0" cy="137270"/>
                  </a:xfrm>
                  <a:prstGeom prst="line">
                    <a:avLst/>
                  </a:prstGeom>
                  <a:solidFill>
                    <a:srgbClr val="FFC000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224" name="Line 37">
                    <a:extLst>
                      <a:ext uri="{FF2B5EF4-FFF2-40B4-BE49-F238E27FC236}">
                        <a16:creationId xmlns:a16="http://schemas.microsoft.com/office/drawing/2014/main" id="{9116F724-D520-AB45-B319-4716F446C7B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18151" y="1389863"/>
                    <a:ext cx="0" cy="137270"/>
                  </a:xfrm>
                  <a:prstGeom prst="line">
                    <a:avLst/>
                  </a:prstGeom>
                  <a:solidFill>
                    <a:srgbClr val="FFC000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225" name="Line 38">
                    <a:extLst>
                      <a:ext uri="{FF2B5EF4-FFF2-40B4-BE49-F238E27FC236}">
                        <a16:creationId xmlns:a16="http://schemas.microsoft.com/office/drawing/2014/main" id="{F63531D7-D841-814D-9EBF-E8EF67CF9F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65585" y="1389863"/>
                    <a:ext cx="0" cy="137270"/>
                  </a:xfrm>
                  <a:prstGeom prst="line">
                    <a:avLst/>
                  </a:prstGeom>
                  <a:solidFill>
                    <a:srgbClr val="FFC000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</p:grpSp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2BD0C074-D07A-4D45-9595-B79DD1AC11E4}"/>
                    </a:ext>
                  </a:extLst>
                </p:cNvPr>
                <p:cNvGrpSpPr/>
                <p:nvPr/>
              </p:nvGrpSpPr>
              <p:grpSpPr>
                <a:xfrm>
                  <a:off x="6359880" y="4506412"/>
                  <a:ext cx="666175" cy="140426"/>
                  <a:chOff x="6364514" y="1389863"/>
                  <a:chExt cx="666175" cy="140426"/>
                </a:xfrm>
                <a:solidFill>
                  <a:srgbClr val="92D050"/>
                </a:solidFill>
              </p:grpSpPr>
              <p:sp>
                <p:nvSpPr>
                  <p:cNvPr id="227" name="Freeform 226">
                    <a:extLst>
                      <a:ext uri="{FF2B5EF4-FFF2-40B4-BE49-F238E27FC236}">
                        <a16:creationId xmlns:a16="http://schemas.microsoft.com/office/drawing/2014/main" id="{164DFBD8-AF13-1B41-A3BC-1552917165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64514" y="1393520"/>
                    <a:ext cx="666175" cy="136769"/>
                  </a:xfrm>
                  <a:custGeom>
                    <a:avLst/>
                    <a:gdLst>
                      <a:gd name="connsiteX0" fmla="*/ 0 w 711200"/>
                      <a:gd name="connsiteY0" fmla="*/ 0 h 136769"/>
                      <a:gd name="connsiteX1" fmla="*/ 711200 w 711200"/>
                      <a:gd name="connsiteY1" fmla="*/ 0 h 136769"/>
                      <a:gd name="connsiteX2" fmla="*/ 711200 w 711200"/>
                      <a:gd name="connsiteY2" fmla="*/ 136769 h 136769"/>
                      <a:gd name="connsiteX3" fmla="*/ 3908 w 711200"/>
                      <a:gd name="connsiteY3" fmla="*/ 136769 h 136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11200" h="136769">
                        <a:moveTo>
                          <a:pt x="0" y="0"/>
                        </a:moveTo>
                        <a:lnTo>
                          <a:pt x="711200" y="0"/>
                        </a:lnTo>
                        <a:lnTo>
                          <a:pt x="711200" y="136769"/>
                        </a:lnTo>
                        <a:lnTo>
                          <a:pt x="3908" y="136769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-65" charset="0"/>
                    </a:endParaRPr>
                  </a:p>
                </p:txBody>
              </p:sp>
              <p:sp>
                <p:nvSpPr>
                  <p:cNvPr id="228" name="Line 36">
                    <a:extLst>
                      <a:ext uri="{FF2B5EF4-FFF2-40B4-BE49-F238E27FC236}">
                        <a16:creationId xmlns:a16="http://schemas.microsoft.com/office/drawing/2014/main" id="{816303C8-49D1-144D-AD8B-D6131E71E7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870716" y="1389863"/>
                    <a:ext cx="0" cy="13727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229" name="Line 37">
                    <a:extLst>
                      <a:ext uri="{FF2B5EF4-FFF2-40B4-BE49-F238E27FC236}">
                        <a16:creationId xmlns:a16="http://schemas.microsoft.com/office/drawing/2014/main" id="{EA3FC352-05AC-0E4E-A0A9-3D296E5B606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18151" y="1389863"/>
                    <a:ext cx="0" cy="13727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230" name="Line 38">
                    <a:extLst>
                      <a:ext uri="{FF2B5EF4-FFF2-40B4-BE49-F238E27FC236}">
                        <a16:creationId xmlns:a16="http://schemas.microsoft.com/office/drawing/2014/main" id="{A1DA545F-1928-0E42-A8D5-F86C4A4837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65585" y="1389863"/>
                    <a:ext cx="0" cy="13727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</p:grp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67542D6E-D0C6-DD46-AC68-08E662CBF56B}"/>
                    </a:ext>
                  </a:extLst>
                </p:cNvPr>
                <p:cNvGrpSpPr/>
                <p:nvPr/>
              </p:nvGrpSpPr>
              <p:grpSpPr>
                <a:xfrm>
                  <a:off x="6361518" y="4671425"/>
                  <a:ext cx="666175" cy="140426"/>
                  <a:chOff x="6364514" y="1389863"/>
                  <a:chExt cx="666175" cy="140426"/>
                </a:xfrm>
                <a:solidFill>
                  <a:srgbClr val="00B0F0"/>
                </a:solidFill>
              </p:grpSpPr>
              <p:sp>
                <p:nvSpPr>
                  <p:cNvPr id="232" name="Freeform 231">
                    <a:extLst>
                      <a:ext uri="{FF2B5EF4-FFF2-40B4-BE49-F238E27FC236}">
                        <a16:creationId xmlns:a16="http://schemas.microsoft.com/office/drawing/2014/main" id="{C27F15FF-347E-D440-A5A8-655099486C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64514" y="1393520"/>
                    <a:ext cx="666175" cy="136769"/>
                  </a:xfrm>
                  <a:custGeom>
                    <a:avLst/>
                    <a:gdLst>
                      <a:gd name="connsiteX0" fmla="*/ 0 w 711200"/>
                      <a:gd name="connsiteY0" fmla="*/ 0 h 136769"/>
                      <a:gd name="connsiteX1" fmla="*/ 711200 w 711200"/>
                      <a:gd name="connsiteY1" fmla="*/ 0 h 136769"/>
                      <a:gd name="connsiteX2" fmla="*/ 711200 w 711200"/>
                      <a:gd name="connsiteY2" fmla="*/ 136769 h 136769"/>
                      <a:gd name="connsiteX3" fmla="*/ 3908 w 711200"/>
                      <a:gd name="connsiteY3" fmla="*/ 136769 h 136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11200" h="136769">
                        <a:moveTo>
                          <a:pt x="0" y="0"/>
                        </a:moveTo>
                        <a:lnTo>
                          <a:pt x="711200" y="0"/>
                        </a:lnTo>
                        <a:lnTo>
                          <a:pt x="711200" y="136769"/>
                        </a:lnTo>
                        <a:lnTo>
                          <a:pt x="3908" y="136769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-65" charset="0"/>
                    </a:endParaRPr>
                  </a:p>
                </p:txBody>
              </p:sp>
              <p:sp>
                <p:nvSpPr>
                  <p:cNvPr id="233" name="Line 36">
                    <a:extLst>
                      <a:ext uri="{FF2B5EF4-FFF2-40B4-BE49-F238E27FC236}">
                        <a16:creationId xmlns:a16="http://schemas.microsoft.com/office/drawing/2014/main" id="{D96234C5-E1B9-C04E-AD82-9BCAA0CC5B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870716" y="1389863"/>
                    <a:ext cx="0" cy="13727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234" name="Line 37">
                    <a:extLst>
                      <a:ext uri="{FF2B5EF4-FFF2-40B4-BE49-F238E27FC236}">
                        <a16:creationId xmlns:a16="http://schemas.microsoft.com/office/drawing/2014/main" id="{1BDD5A66-D394-E44A-BAEE-4A84D056040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18151" y="1389863"/>
                    <a:ext cx="0" cy="13727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235" name="Line 38">
                    <a:extLst>
                      <a:ext uri="{FF2B5EF4-FFF2-40B4-BE49-F238E27FC236}">
                        <a16:creationId xmlns:a16="http://schemas.microsoft.com/office/drawing/2014/main" id="{9E0C2030-E6F7-6A43-990E-3661643E5D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65585" y="1389863"/>
                    <a:ext cx="0" cy="13727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</p:grp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C7605E38-E0BC-D146-8247-91FE659A6F6C}"/>
                    </a:ext>
                  </a:extLst>
                </p:cNvPr>
                <p:cNvGrpSpPr/>
                <p:nvPr/>
              </p:nvGrpSpPr>
              <p:grpSpPr>
                <a:xfrm>
                  <a:off x="6363156" y="4837486"/>
                  <a:ext cx="666175" cy="140426"/>
                  <a:chOff x="6364514" y="1389863"/>
                  <a:chExt cx="666175" cy="140426"/>
                </a:xfrm>
                <a:solidFill>
                  <a:srgbClr val="7030A0"/>
                </a:solidFill>
              </p:grpSpPr>
              <p:sp>
                <p:nvSpPr>
                  <p:cNvPr id="237" name="Freeform 236">
                    <a:extLst>
                      <a:ext uri="{FF2B5EF4-FFF2-40B4-BE49-F238E27FC236}">
                        <a16:creationId xmlns:a16="http://schemas.microsoft.com/office/drawing/2014/main" id="{4831F79C-9F13-C94D-A7E3-340ECCAAD1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64514" y="1393520"/>
                    <a:ext cx="666175" cy="136769"/>
                  </a:xfrm>
                  <a:custGeom>
                    <a:avLst/>
                    <a:gdLst>
                      <a:gd name="connsiteX0" fmla="*/ 0 w 711200"/>
                      <a:gd name="connsiteY0" fmla="*/ 0 h 136769"/>
                      <a:gd name="connsiteX1" fmla="*/ 711200 w 711200"/>
                      <a:gd name="connsiteY1" fmla="*/ 0 h 136769"/>
                      <a:gd name="connsiteX2" fmla="*/ 711200 w 711200"/>
                      <a:gd name="connsiteY2" fmla="*/ 136769 h 136769"/>
                      <a:gd name="connsiteX3" fmla="*/ 3908 w 711200"/>
                      <a:gd name="connsiteY3" fmla="*/ 136769 h 136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11200" h="136769">
                        <a:moveTo>
                          <a:pt x="0" y="0"/>
                        </a:moveTo>
                        <a:lnTo>
                          <a:pt x="711200" y="0"/>
                        </a:lnTo>
                        <a:lnTo>
                          <a:pt x="711200" y="136769"/>
                        </a:lnTo>
                        <a:lnTo>
                          <a:pt x="3908" y="136769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-65" charset="0"/>
                    </a:endParaRPr>
                  </a:p>
                </p:txBody>
              </p:sp>
              <p:sp>
                <p:nvSpPr>
                  <p:cNvPr id="238" name="Line 36">
                    <a:extLst>
                      <a:ext uri="{FF2B5EF4-FFF2-40B4-BE49-F238E27FC236}">
                        <a16:creationId xmlns:a16="http://schemas.microsoft.com/office/drawing/2014/main" id="{10C8EEAE-A665-A742-AE8B-818CB61D7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870716" y="1389863"/>
                    <a:ext cx="0" cy="13727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239" name="Line 37">
                    <a:extLst>
                      <a:ext uri="{FF2B5EF4-FFF2-40B4-BE49-F238E27FC236}">
                        <a16:creationId xmlns:a16="http://schemas.microsoft.com/office/drawing/2014/main" id="{29BC3959-314B-934E-9579-5413FA1B14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18151" y="1389863"/>
                    <a:ext cx="0" cy="13727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240" name="Line 38">
                    <a:extLst>
                      <a:ext uri="{FF2B5EF4-FFF2-40B4-BE49-F238E27FC236}">
                        <a16:creationId xmlns:a16="http://schemas.microsoft.com/office/drawing/2014/main" id="{FC38EB98-4D49-A84F-83A4-7D846EF60C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65585" y="1389863"/>
                    <a:ext cx="0" cy="13727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500">
                      <a:solidFill>
                        <a:srgbClr val="7030A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ABB5F5D2-E332-9B47-883A-DD0B7549BF39}"/>
                </a:ext>
              </a:extLst>
            </p:cNvPr>
            <p:cNvGrpSpPr/>
            <p:nvPr/>
          </p:nvGrpSpPr>
          <p:grpSpPr>
            <a:xfrm>
              <a:off x="6248400" y="1404019"/>
              <a:ext cx="859132" cy="710531"/>
              <a:chOff x="6248400" y="1404019"/>
              <a:chExt cx="859132" cy="710531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8EB207F-B243-094B-8A06-38F8476E7451}"/>
                  </a:ext>
                </a:extLst>
              </p:cNvPr>
              <p:cNvSpPr/>
              <p:nvPr/>
            </p:nvSpPr>
            <p:spPr bwMode="auto">
              <a:xfrm>
                <a:off x="6248400" y="1404019"/>
                <a:ext cx="859132" cy="7105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4DBD9D3-0934-5640-9476-3B4C14DF915D}"/>
                  </a:ext>
                </a:extLst>
              </p:cNvPr>
              <p:cNvGrpSpPr/>
              <p:nvPr/>
            </p:nvGrpSpPr>
            <p:grpSpPr>
              <a:xfrm>
                <a:off x="6364514" y="1428750"/>
                <a:ext cx="666175" cy="140426"/>
                <a:chOff x="6364514" y="1389863"/>
                <a:chExt cx="666175" cy="140426"/>
              </a:xfrm>
              <a:solidFill>
                <a:schemeClr val="bg1"/>
              </a:solidFill>
            </p:grpSpPr>
            <p:sp>
              <p:nvSpPr>
                <p:cNvPr id="4" name="Freeform 3">
                  <a:extLst>
                    <a:ext uri="{FF2B5EF4-FFF2-40B4-BE49-F238E27FC236}">
                      <a16:creationId xmlns:a16="http://schemas.microsoft.com/office/drawing/2014/main" id="{19005684-EFE5-184E-940A-7BEF0B68C8A9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130" name="Line 36">
                  <a:extLst>
                    <a:ext uri="{FF2B5EF4-FFF2-40B4-BE49-F238E27FC236}">
                      <a16:creationId xmlns:a16="http://schemas.microsoft.com/office/drawing/2014/main" id="{6B0E2140-F399-C147-8D93-764B7D7F13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1" name="Line 37">
                  <a:extLst>
                    <a:ext uri="{FF2B5EF4-FFF2-40B4-BE49-F238E27FC236}">
                      <a16:creationId xmlns:a16="http://schemas.microsoft.com/office/drawing/2014/main" id="{1F1DA8FA-2EB5-F84C-813B-925A526AD7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2" name="Line 38">
                  <a:extLst>
                    <a:ext uri="{FF2B5EF4-FFF2-40B4-BE49-F238E27FC236}">
                      <a16:creationId xmlns:a16="http://schemas.microsoft.com/office/drawing/2014/main" id="{01BB6415-4390-E447-9FA6-1DE520D0B2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DF03474E-8CFB-8743-89EB-2941632977BC}"/>
                  </a:ext>
                </a:extLst>
              </p:cNvPr>
              <p:cNvGrpSpPr/>
              <p:nvPr/>
            </p:nvGrpSpPr>
            <p:grpSpPr>
              <a:xfrm>
                <a:off x="6366152" y="1593763"/>
                <a:ext cx="666175" cy="140426"/>
                <a:chOff x="6364514" y="1389863"/>
                <a:chExt cx="666175" cy="140426"/>
              </a:xfrm>
              <a:solidFill>
                <a:schemeClr val="bg1"/>
              </a:solidFill>
            </p:grpSpPr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2E0632FD-4550-D94F-BC1B-2855C213A038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160" name="Line 36">
                  <a:extLst>
                    <a:ext uri="{FF2B5EF4-FFF2-40B4-BE49-F238E27FC236}">
                      <a16:creationId xmlns:a16="http://schemas.microsoft.com/office/drawing/2014/main" id="{596A378F-358D-F342-BA4E-97DB4830C3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61" name="Line 37">
                  <a:extLst>
                    <a:ext uri="{FF2B5EF4-FFF2-40B4-BE49-F238E27FC236}">
                      <a16:creationId xmlns:a16="http://schemas.microsoft.com/office/drawing/2014/main" id="{75C0D99D-ECE2-B640-A58F-767FF7F75B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62" name="Line 38">
                  <a:extLst>
                    <a:ext uri="{FF2B5EF4-FFF2-40B4-BE49-F238E27FC236}">
                      <a16:creationId xmlns:a16="http://schemas.microsoft.com/office/drawing/2014/main" id="{754F31AD-39F0-4846-9F6A-F88ED727FD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231504C9-9627-9245-9E51-52FE4164E7C2}"/>
                  </a:ext>
                </a:extLst>
              </p:cNvPr>
              <p:cNvGrpSpPr/>
              <p:nvPr/>
            </p:nvGrpSpPr>
            <p:grpSpPr>
              <a:xfrm>
                <a:off x="6367790" y="1758776"/>
                <a:ext cx="666175" cy="140426"/>
                <a:chOff x="6364514" y="1389863"/>
                <a:chExt cx="666175" cy="140426"/>
              </a:xfrm>
              <a:solidFill>
                <a:schemeClr val="bg1"/>
              </a:solidFill>
            </p:grpSpPr>
            <p:sp>
              <p:nvSpPr>
                <p:cNvPr id="164" name="Freeform 163">
                  <a:extLst>
                    <a:ext uri="{FF2B5EF4-FFF2-40B4-BE49-F238E27FC236}">
                      <a16:creationId xmlns:a16="http://schemas.microsoft.com/office/drawing/2014/main" id="{73F90731-827E-0A48-8719-EEDB29A756C4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165" name="Line 36">
                  <a:extLst>
                    <a:ext uri="{FF2B5EF4-FFF2-40B4-BE49-F238E27FC236}">
                      <a16:creationId xmlns:a16="http://schemas.microsoft.com/office/drawing/2014/main" id="{FC2EF18C-9EF6-644E-B210-8E1F47BDB1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66" name="Line 37">
                  <a:extLst>
                    <a:ext uri="{FF2B5EF4-FFF2-40B4-BE49-F238E27FC236}">
                      <a16:creationId xmlns:a16="http://schemas.microsoft.com/office/drawing/2014/main" id="{9093B70C-DB36-DF45-9CAE-0D9AA93738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67" name="Line 38">
                  <a:extLst>
                    <a:ext uri="{FF2B5EF4-FFF2-40B4-BE49-F238E27FC236}">
                      <a16:creationId xmlns:a16="http://schemas.microsoft.com/office/drawing/2014/main" id="{67B24FCE-DD5F-8942-B75E-53732C214B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CD7ED71-76DD-4B41-A557-ECBB551B8BEB}"/>
                  </a:ext>
                </a:extLst>
              </p:cNvPr>
              <p:cNvGrpSpPr/>
              <p:nvPr/>
            </p:nvGrpSpPr>
            <p:grpSpPr>
              <a:xfrm>
                <a:off x="6369428" y="1924837"/>
                <a:ext cx="666175" cy="140426"/>
                <a:chOff x="6364514" y="1389863"/>
                <a:chExt cx="666175" cy="140426"/>
              </a:xfrm>
              <a:solidFill>
                <a:schemeClr val="bg1"/>
              </a:solidFill>
            </p:grpSpPr>
            <p:sp>
              <p:nvSpPr>
                <p:cNvPr id="169" name="Freeform 168">
                  <a:extLst>
                    <a:ext uri="{FF2B5EF4-FFF2-40B4-BE49-F238E27FC236}">
                      <a16:creationId xmlns:a16="http://schemas.microsoft.com/office/drawing/2014/main" id="{2CD80F93-9CD4-D94E-BE74-1F034DBAB928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170" name="Line 36">
                  <a:extLst>
                    <a:ext uri="{FF2B5EF4-FFF2-40B4-BE49-F238E27FC236}">
                      <a16:creationId xmlns:a16="http://schemas.microsoft.com/office/drawing/2014/main" id="{D1974F59-577E-C343-889A-39EC4F525A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1" name="Line 37">
                  <a:extLst>
                    <a:ext uri="{FF2B5EF4-FFF2-40B4-BE49-F238E27FC236}">
                      <a16:creationId xmlns:a16="http://schemas.microsoft.com/office/drawing/2014/main" id="{55EF681C-90B6-9345-AFAD-7DB48A5162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2" name="Line 38">
                  <a:extLst>
                    <a:ext uri="{FF2B5EF4-FFF2-40B4-BE49-F238E27FC236}">
                      <a16:creationId xmlns:a16="http://schemas.microsoft.com/office/drawing/2014/main" id="{7FCB3477-A5B6-914A-88F1-E92E121AD8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81251C70-B8FC-A54A-B8F1-89368949E42C}"/>
                </a:ext>
              </a:extLst>
            </p:cNvPr>
            <p:cNvGrpSpPr/>
            <p:nvPr/>
          </p:nvGrpSpPr>
          <p:grpSpPr>
            <a:xfrm>
              <a:off x="8047784" y="1430487"/>
              <a:ext cx="1148576" cy="3401626"/>
              <a:chOff x="8047784" y="1430487"/>
              <a:chExt cx="1148576" cy="3401626"/>
            </a:xfrm>
          </p:grpSpPr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1A3A0DC5-0AB8-1F42-A077-5D3DB5F9737C}"/>
                  </a:ext>
                </a:extLst>
              </p:cNvPr>
              <p:cNvSpPr txBox="1"/>
              <p:nvPr/>
            </p:nvSpPr>
            <p:spPr>
              <a:xfrm>
                <a:off x="8755214" y="3606560"/>
                <a:ext cx="441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…</a:t>
                </a:r>
              </a:p>
            </p:txBody>
          </p:sp>
          <p:cxnSp>
            <p:nvCxnSpPr>
              <p:cNvPr id="80" name="Straight Arrow Connector 17">
                <a:extLst>
                  <a:ext uri="{FF2B5EF4-FFF2-40B4-BE49-F238E27FC236}">
                    <a16:creationId xmlns:a16="http://schemas.microsoft.com/office/drawing/2014/main" id="{12EAA47B-F759-CE42-BD4D-2C3CF97A2C0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8047784" y="1745624"/>
                <a:ext cx="804383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81" name="TextBox 18">
                <a:extLst>
                  <a:ext uri="{FF2B5EF4-FFF2-40B4-BE49-F238E27FC236}">
                    <a16:creationId xmlns:a16="http://schemas.microsoft.com/office/drawing/2014/main" id="{7AEF4537-295B-6C4D-8FC9-E0FB7B2278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69959" y="1430487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82" name="Straight Connector 34">
                <a:extLst>
                  <a:ext uri="{FF2B5EF4-FFF2-40B4-BE49-F238E27FC236}">
                    <a16:creationId xmlns:a16="http://schemas.microsoft.com/office/drawing/2014/main" id="{A6026DEE-2106-774C-A62C-027E89C54AA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369964" y="1628943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04" name="Straight Arrow Connector 17">
                <a:extLst>
                  <a:ext uri="{FF2B5EF4-FFF2-40B4-BE49-F238E27FC236}">
                    <a16:creationId xmlns:a16="http://schemas.microsoft.com/office/drawing/2014/main" id="{D44FE91E-25C7-CA45-AA5A-59323F5A7E3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8047784" y="2474372"/>
                <a:ext cx="804383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05" name="TextBox 18">
                <a:extLst>
                  <a:ext uri="{FF2B5EF4-FFF2-40B4-BE49-F238E27FC236}">
                    <a16:creationId xmlns:a16="http://schemas.microsoft.com/office/drawing/2014/main" id="{D38DA8C3-4531-8848-B566-B09B927D65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69959" y="2159235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106" name="Straight Connector 34">
                <a:extLst>
                  <a:ext uri="{FF2B5EF4-FFF2-40B4-BE49-F238E27FC236}">
                    <a16:creationId xmlns:a16="http://schemas.microsoft.com/office/drawing/2014/main" id="{55CA337B-7CBD-C844-979B-2FD548B4EF2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369964" y="2357691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0" name="Straight Arrow Connector 17">
                <a:extLst>
                  <a:ext uri="{FF2B5EF4-FFF2-40B4-BE49-F238E27FC236}">
                    <a16:creationId xmlns:a16="http://schemas.microsoft.com/office/drawing/2014/main" id="{18F6EF26-7006-4C46-B17D-75D59BB956B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8047784" y="3203120"/>
                <a:ext cx="804383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11" name="TextBox 18">
                <a:extLst>
                  <a:ext uri="{FF2B5EF4-FFF2-40B4-BE49-F238E27FC236}">
                    <a16:creationId xmlns:a16="http://schemas.microsoft.com/office/drawing/2014/main" id="{A7797C69-4A6E-D345-A247-94AAFB10C5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69959" y="2887983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112" name="Straight Connector 34">
                <a:extLst>
                  <a:ext uri="{FF2B5EF4-FFF2-40B4-BE49-F238E27FC236}">
                    <a16:creationId xmlns:a16="http://schemas.microsoft.com/office/drawing/2014/main" id="{7791D3D5-1855-F849-940C-D62A63FC1BE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369964" y="3086439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34" name="Straight Arrow Connector 17">
                <a:extLst>
                  <a:ext uri="{FF2B5EF4-FFF2-40B4-BE49-F238E27FC236}">
                    <a16:creationId xmlns:a16="http://schemas.microsoft.com/office/drawing/2014/main" id="{2BA17175-3622-0F4F-8A60-004D5470626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8047784" y="4648517"/>
                <a:ext cx="804383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35" name="TextBox 18">
                <a:extLst>
                  <a:ext uri="{FF2B5EF4-FFF2-40B4-BE49-F238E27FC236}">
                    <a16:creationId xmlns:a16="http://schemas.microsoft.com/office/drawing/2014/main" id="{F3F63316-EC8E-AA43-894C-BE1289C3C9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69959" y="4333380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136" name="Straight Connector 34">
                <a:extLst>
                  <a:ext uri="{FF2B5EF4-FFF2-40B4-BE49-F238E27FC236}">
                    <a16:creationId xmlns:a16="http://schemas.microsoft.com/office/drawing/2014/main" id="{22AC7FE0-F2B3-2F4C-B497-DD508812119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369964" y="4531836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EE39639-DE4F-9641-9096-BB00110F0AB7}"/>
                  </a:ext>
                </a:extLst>
              </p:cNvPr>
              <p:cNvSpPr txBox="1"/>
              <p:nvPr/>
            </p:nvSpPr>
            <p:spPr>
              <a:xfrm>
                <a:off x="8812120" y="153387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1</a:t>
                </a: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91208E08-A04A-D944-9ECE-2C596593A38A}"/>
                  </a:ext>
                </a:extLst>
              </p:cNvPr>
              <p:cNvSpPr txBox="1"/>
              <p:nvPr/>
            </p:nvSpPr>
            <p:spPr>
              <a:xfrm>
                <a:off x="8812120" y="224951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2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6BD9BF39-2D14-574B-B60A-4B78357957CD}"/>
                  </a:ext>
                </a:extLst>
              </p:cNvPr>
              <p:cNvSpPr txBox="1"/>
              <p:nvPr/>
            </p:nvSpPr>
            <p:spPr>
              <a:xfrm>
                <a:off x="8812120" y="296515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3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D9E6ED24-6E66-2E44-B852-A47D8DB621B3}"/>
                  </a:ext>
                </a:extLst>
              </p:cNvPr>
              <p:cNvSpPr txBox="1"/>
              <p:nvPr/>
            </p:nvSpPr>
            <p:spPr>
              <a:xfrm>
                <a:off x="8790480" y="4432003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N</a:t>
                </a: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10063FF6-708F-3749-B39C-067BA19E5A94}"/>
                </a:ext>
              </a:extLst>
            </p:cNvPr>
            <p:cNvGrpSpPr/>
            <p:nvPr/>
          </p:nvGrpSpPr>
          <p:grpSpPr>
            <a:xfrm>
              <a:off x="7214738" y="2479571"/>
              <a:ext cx="667940" cy="704850"/>
              <a:chOff x="7214738" y="2479571"/>
              <a:chExt cx="667940" cy="704850"/>
            </a:xfrm>
          </p:grpSpPr>
          <p:cxnSp>
            <p:nvCxnSpPr>
              <p:cNvPr id="242" name="Straight Connector 95">
                <a:extLst>
                  <a:ext uri="{FF2B5EF4-FFF2-40B4-BE49-F238E27FC236}">
                    <a16:creationId xmlns:a16="http://schemas.microsoft.com/office/drawing/2014/main" id="{57622CA3-8338-4E4C-AC2F-8E7EACD9A98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214738" y="2762202"/>
                <a:ext cx="6679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43" name="Straight Connector 96">
                <a:extLst>
                  <a:ext uri="{FF2B5EF4-FFF2-40B4-BE49-F238E27FC236}">
                    <a16:creationId xmlns:a16="http://schemas.microsoft.com/office/drawing/2014/main" id="{5EDE7EAD-A279-444B-96BC-988BE103AB2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214738" y="2901791"/>
                <a:ext cx="6679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44" name="Straight Connector 97">
                <a:extLst>
                  <a:ext uri="{FF2B5EF4-FFF2-40B4-BE49-F238E27FC236}">
                    <a16:creationId xmlns:a16="http://schemas.microsoft.com/office/drawing/2014/main" id="{A595D178-34B7-E840-B07F-2EFDDD22E50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214738" y="3041380"/>
                <a:ext cx="6679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49" name="Straight Connector 95">
                <a:extLst>
                  <a:ext uri="{FF2B5EF4-FFF2-40B4-BE49-F238E27FC236}">
                    <a16:creationId xmlns:a16="http://schemas.microsoft.com/office/drawing/2014/main" id="{A432721D-0FE0-3B43-AC5D-A7C4F28D179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214738" y="2622613"/>
                <a:ext cx="6679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46" name="Straight Connector 99">
                <a:extLst>
                  <a:ext uri="{FF2B5EF4-FFF2-40B4-BE49-F238E27FC236}">
                    <a16:creationId xmlns:a16="http://schemas.microsoft.com/office/drawing/2014/main" id="{0EA7B099-A9A1-214A-B6CA-9879ABDF376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422277" y="2831996"/>
                <a:ext cx="7048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47" name="Straight Connector 100">
                <a:extLst>
                  <a:ext uri="{FF2B5EF4-FFF2-40B4-BE49-F238E27FC236}">
                    <a16:creationId xmlns:a16="http://schemas.microsoft.com/office/drawing/2014/main" id="{E31C52B8-906A-9949-A863-982F60A9C45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271615" y="2831996"/>
                <a:ext cx="7048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48" name="Straight Connector 101">
                <a:extLst>
                  <a:ext uri="{FF2B5EF4-FFF2-40B4-BE49-F238E27FC236}">
                    <a16:creationId xmlns:a16="http://schemas.microsoft.com/office/drawing/2014/main" id="{76E8655D-3341-AA4F-B2E9-230534BBEFD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120952" y="2831996"/>
                <a:ext cx="7048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50" name="Straight Connector 101">
                <a:extLst>
                  <a:ext uri="{FF2B5EF4-FFF2-40B4-BE49-F238E27FC236}">
                    <a16:creationId xmlns:a16="http://schemas.microsoft.com/office/drawing/2014/main" id="{55EA7E06-F9A9-0A4E-B048-DECAE772C9B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70289" y="2831996"/>
                <a:ext cx="7048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B4241886-DAB2-9E45-83DC-09566FC4C6C7}"/>
                </a:ext>
              </a:extLst>
            </p:cNvPr>
            <p:cNvGrpSpPr/>
            <p:nvPr/>
          </p:nvGrpSpPr>
          <p:grpSpPr>
            <a:xfrm>
              <a:off x="4731780" y="1449429"/>
              <a:ext cx="1632735" cy="3355676"/>
              <a:chOff x="4731780" y="1449429"/>
              <a:chExt cx="1632735" cy="3355676"/>
            </a:xfrm>
          </p:grpSpPr>
          <p:cxnSp>
            <p:nvCxnSpPr>
              <p:cNvPr id="79" name="Straight Arrow Connector 15">
                <a:extLst>
                  <a:ext uri="{FF2B5EF4-FFF2-40B4-BE49-F238E27FC236}">
                    <a16:creationId xmlns:a16="http://schemas.microsoft.com/office/drawing/2014/main" id="{8E51F0F8-CC02-7140-BABD-43761EC10E4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07215" y="1743200"/>
                <a:ext cx="125730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83" name="TextBox 36">
                <a:extLst>
                  <a:ext uri="{FF2B5EF4-FFF2-40B4-BE49-F238E27FC236}">
                    <a16:creationId xmlns:a16="http://schemas.microsoft.com/office/drawing/2014/main" id="{4B3010F0-9063-3D4B-88F9-582D62E6A9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56222" y="1449429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84" name="Straight Connector 37">
                <a:extLst>
                  <a:ext uri="{FF2B5EF4-FFF2-40B4-BE49-F238E27FC236}">
                    <a16:creationId xmlns:a16="http://schemas.microsoft.com/office/drawing/2014/main" id="{D39D6AFC-0601-8E44-BA9C-2799868A239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654903" y="1626519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C709D50-22BB-6546-9BD0-45B2E9512D17}"/>
                  </a:ext>
                </a:extLst>
              </p:cNvPr>
              <p:cNvSpPr txBox="1"/>
              <p:nvPr/>
            </p:nvSpPr>
            <p:spPr>
              <a:xfrm>
                <a:off x="4788686" y="1506864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1</a:t>
                </a:r>
              </a:p>
            </p:txBody>
          </p:sp>
          <p:cxnSp>
            <p:nvCxnSpPr>
              <p:cNvPr id="103" name="Straight Arrow Connector 15">
                <a:extLst>
                  <a:ext uri="{FF2B5EF4-FFF2-40B4-BE49-F238E27FC236}">
                    <a16:creationId xmlns:a16="http://schemas.microsoft.com/office/drawing/2014/main" id="{3908D22E-8329-AC4C-BF79-5B73A10BFE5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07215" y="2471948"/>
                <a:ext cx="125730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07" name="TextBox 36">
                <a:extLst>
                  <a:ext uri="{FF2B5EF4-FFF2-40B4-BE49-F238E27FC236}">
                    <a16:creationId xmlns:a16="http://schemas.microsoft.com/office/drawing/2014/main" id="{930E364B-CA08-1A40-909A-6637941C78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56222" y="2178177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108" name="Straight Connector 37">
                <a:extLst>
                  <a:ext uri="{FF2B5EF4-FFF2-40B4-BE49-F238E27FC236}">
                    <a16:creationId xmlns:a16="http://schemas.microsoft.com/office/drawing/2014/main" id="{B39C7D82-0462-2D48-AED2-36CC31BA57C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654903" y="2355267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09" name="Straight Arrow Connector 15">
                <a:extLst>
                  <a:ext uri="{FF2B5EF4-FFF2-40B4-BE49-F238E27FC236}">
                    <a16:creationId xmlns:a16="http://schemas.microsoft.com/office/drawing/2014/main" id="{B722A7F0-3DF4-BC41-8988-DF8C7E6C374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07215" y="3200696"/>
                <a:ext cx="125730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13" name="TextBox 36">
                <a:extLst>
                  <a:ext uri="{FF2B5EF4-FFF2-40B4-BE49-F238E27FC236}">
                    <a16:creationId xmlns:a16="http://schemas.microsoft.com/office/drawing/2014/main" id="{2287EC9A-56BA-A44B-9000-FB34094FAA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56222" y="2906925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114" name="Straight Connector 37">
                <a:extLst>
                  <a:ext uri="{FF2B5EF4-FFF2-40B4-BE49-F238E27FC236}">
                    <a16:creationId xmlns:a16="http://schemas.microsoft.com/office/drawing/2014/main" id="{6B0ADA9B-F19F-154B-BABF-7BF31A69F50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654903" y="3084015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33" name="Straight Arrow Connector 15">
                <a:extLst>
                  <a:ext uri="{FF2B5EF4-FFF2-40B4-BE49-F238E27FC236}">
                    <a16:creationId xmlns:a16="http://schemas.microsoft.com/office/drawing/2014/main" id="{8575CD81-B4E9-2C4A-BDD0-99070A841CD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07215" y="4646093"/>
                <a:ext cx="125730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37" name="TextBox 36">
                <a:extLst>
                  <a:ext uri="{FF2B5EF4-FFF2-40B4-BE49-F238E27FC236}">
                    <a16:creationId xmlns:a16="http://schemas.microsoft.com/office/drawing/2014/main" id="{AE5D92AC-1CD0-6A49-9C47-1FDFF3DCE2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56222" y="4352322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138" name="Straight Connector 37">
                <a:extLst>
                  <a:ext uri="{FF2B5EF4-FFF2-40B4-BE49-F238E27FC236}">
                    <a16:creationId xmlns:a16="http://schemas.microsoft.com/office/drawing/2014/main" id="{E41DEE40-1FE8-514F-B40E-487FFEE087D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654903" y="4529412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BE59B61-D9AA-8742-85E9-45748CA7D993}"/>
                  </a:ext>
                </a:extLst>
              </p:cNvPr>
              <p:cNvSpPr txBox="1"/>
              <p:nvPr/>
            </p:nvSpPr>
            <p:spPr>
              <a:xfrm>
                <a:off x="4788686" y="2222503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2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92F1BA9-5F71-304A-BF26-7CD0260D2E3C}"/>
                  </a:ext>
                </a:extLst>
              </p:cNvPr>
              <p:cNvSpPr txBox="1"/>
              <p:nvPr/>
            </p:nvSpPr>
            <p:spPr>
              <a:xfrm>
                <a:off x="4788686" y="293814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3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E04968F-8905-D54C-B965-0255B320CA6E}"/>
                  </a:ext>
                </a:extLst>
              </p:cNvPr>
              <p:cNvSpPr txBox="1"/>
              <p:nvPr/>
            </p:nvSpPr>
            <p:spPr>
              <a:xfrm>
                <a:off x="4767046" y="4404995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N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B1DB04E-C260-D94F-8412-49D6FFA8F8A3}"/>
                  </a:ext>
                </a:extLst>
              </p:cNvPr>
              <p:cNvSpPr txBox="1"/>
              <p:nvPr/>
            </p:nvSpPr>
            <p:spPr>
              <a:xfrm>
                <a:off x="4731780" y="3579552"/>
                <a:ext cx="441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…</a:t>
                </a:r>
              </a:p>
            </p:txBody>
          </p:sp>
        </p:grpSp>
      </p:grp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B415368-A30B-3446-AB50-7858EA446756}"/>
              </a:ext>
            </a:extLst>
          </p:cNvPr>
          <p:cNvSpPr/>
          <p:nvPr/>
        </p:nvSpPr>
        <p:spPr bwMode="auto">
          <a:xfrm>
            <a:off x="6898491" y="3412522"/>
            <a:ext cx="96489" cy="76009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D3C04B2A-0C20-A242-B2BC-A6D8519E4DA3}"/>
              </a:ext>
            </a:extLst>
          </p:cNvPr>
          <p:cNvSpPr/>
          <p:nvPr/>
        </p:nvSpPr>
        <p:spPr bwMode="auto">
          <a:xfrm>
            <a:off x="6898491" y="2525165"/>
            <a:ext cx="96489" cy="76009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5EC604B-CB99-6944-A195-12C7461821BF}"/>
              </a:ext>
            </a:extLst>
          </p:cNvPr>
          <p:cNvSpPr/>
          <p:nvPr/>
        </p:nvSpPr>
        <p:spPr bwMode="auto">
          <a:xfrm>
            <a:off x="6898491" y="1629690"/>
            <a:ext cx="96489" cy="7600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B2465F9D-CEF9-D34E-9494-457F75B0DA9D}"/>
              </a:ext>
            </a:extLst>
          </p:cNvPr>
          <p:cNvSpPr/>
          <p:nvPr/>
        </p:nvSpPr>
        <p:spPr bwMode="auto">
          <a:xfrm>
            <a:off x="6898491" y="4375424"/>
            <a:ext cx="96489" cy="76009"/>
          </a:xfrm>
          <a:prstGeom prst="rect">
            <a:avLst/>
          </a:prstGeom>
          <a:solidFill>
            <a:srgbClr val="F5B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2F1BB7CF-C274-D34B-A12C-B6543CFED5E2}"/>
              </a:ext>
            </a:extLst>
          </p:cNvPr>
          <p:cNvSpPr txBox="1"/>
          <p:nvPr/>
        </p:nvSpPr>
        <p:spPr>
          <a:xfrm>
            <a:off x="5029200" y="3587336"/>
            <a:ext cx="408316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800" b="1" dirty="0"/>
              <a:t>Observation</a:t>
            </a:r>
            <a:r>
              <a:rPr lang="en-US" sz="1800" dirty="0"/>
              <a:t>: scheduling is </a:t>
            </a:r>
            <a:br>
              <a:rPr lang="en-US" sz="1800" dirty="0"/>
            </a:br>
            <a:r>
              <a:rPr lang="en-US" sz="1800" dirty="0"/>
              <a:t>equivalent to choosing a permutation. </a:t>
            </a:r>
          </a:p>
        </p:txBody>
      </p:sp>
    </p:spTree>
    <p:extLst>
      <p:ext uri="{BB962C8B-B14F-4D97-AF65-F5344CB8AC3E}">
        <p14:creationId xmlns:p14="http://schemas.microsoft.com/office/powerpoint/2010/main" val="349801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031 0.0821 0.04062 0.1642 0.05694 0.18766 C 0.07309 0.21142 0.07309 0.15031 0.0974 0.14167 C 0.12187 0.13303 0.1625 0.13457 0.2033 0.13581 " pathEditMode="relative" ptsTypes="AAAA">
                                      <p:cBhvr>
                                        <p:cTn id="32" dur="2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604 0.01729 0.05208 0.03488 0.07014 0.04259 C 0.08837 0.05062 0.09809 0.03735 0.10885 0.04722 C 0.11962 0.0571 0.11892 0.09229 0.13472 0.10247 C 0.15069 0.11266 0.1776 0.1105 0.20451 0.10803 " pathEditMode="relative" ptsTypes="AAAAA">
                                      <p:cBhvr>
                                        <p:cTn id="34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264 -0.04876 0.06528 -0.09753 0.08282 -0.10586 C 0.10035 -0.11419 0.09688 -0.10092 0.10556 -0.05061 C 0.11424 -0.00061 0.11841 0.15093 0.13473 0.19476 C 0.15087 0.23828 0.17691 0.225 0.20313 0.21142 " pathEditMode="relative" ptsTypes="AAAAA">
                                      <p:cBhvr>
                                        <p:cTn id="36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285 -0.08827 0.02569 -0.17623 0.03924 -0.26574 C 0.0526 -0.35555 0.05365 -0.4895 0.0809 -0.53796 C 0.10833 -0.58673 0.15573 -0.57191 0.2033 -0.5571 " pathEditMode="relative" ptsTypes="AAAA">
                                      <p:cBhvr>
                                        <p:cTn id="38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/>
      <p:bldP spid="262" grpId="0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61" grpId="0" animBg="1"/>
      <p:bldP spid="261" grpId="1" animBg="1"/>
      <p:bldP spid="27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4D008-F0D9-184B-8213-0F98945AD5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F5D1F-6A54-A841-AD98-E6EEE9492094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B9ED4-8C9C-4145-AA2B-9AD8159D1253}"/>
              </a:ext>
            </a:extLst>
          </p:cNvPr>
          <p:cNvSpPr txBox="1"/>
          <p:nvPr/>
        </p:nvSpPr>
        <p:spPr>
          <a:xfrm>
            <a:off x="1183447" y="795462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</a:t>
            </a:r>
            <a:r>
              <a:rPr lang="en-US" sz="1200" baseline="30000" dirty="0"/>
              <a:t>2 </a:t>
            </a:r>
            <a:r>
              <a:rPr lang="en-US" sz="1200" dirty="0"/>
              <a:t>VOQs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A8C3DF-243B-7747-A643-3EB71CD0713F}"/>
              </a:ext>
            </a:extLst>
          </p:cNvPr>
          <p:cNvGrpSpPr/>
          <p:nvPr/>
        </p:nvGrpSpPr>
        <p:grpSpPr>
          <a:xfrm>
            <a:off x="1130176" y="2484634"/>
            <a:ext cx="859132" cy="710531"/>
            <a:chOff x="6248400" y="2851819"/>
            <a:chExt cx="859132" cy="710531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682769-CDF3-A542-897E-7563F258D3A7}"/>
                </a:ext>
              </a:extLst>
            </p:cNvPr>
            <p:cNvSpPr/>
            <p:nvPr/>
          </p:nvSpPr>
          <p:spPr bwMode="auto">
            <a:xfrm>
              <a:off x="6248400" y="2851819"/>
              <a:ext cx="859132" cy="7105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BFA76B-7BFE-3E43-8725-77FC9CDA5EF1}"/>
                </a:ext>
              </a:extLst>
            </p:cNvPr>
            <p:cNvGrpSpPr/>
            <p:nvPr/>
          </p:nvGrpSpPr>
          <p:grpSpPr>
            <a:xfrm>
              <a:off x="6358242" y="2880646"/>
              <a:ext cx="666175" cy="140426"/>
              <a:chOff x="6364514" y="1389863"/>
              <a:chExt cx="666175" cy="140426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5EAFD6EA-B5C0-2A49-9319-03BB9E8243BB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43" name="Line 36">
                <a:extLst>
                  <a:ext uri="{FF2B5EF4-FFF2-40B4-BE49-F238E27FC236}">
                    <a16:creationId xmlns:a16="http://schemas.microsoft.com/office/drawing/2014/main" id="{D09D3FC9-F339-914A-B129-37EFAB2495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44" name="Line 37">
                <a:extLst>
                  <a:ext uri="{FF2B5EF4-FFF2-40B4-BE49-F238E27FC236}">
                    <a16:creationId xmlns:a16="http://schemas.microsoft.com/office/drawing/2014/main" id="{76EDA3FA-BCA6-9941-8C14-8B56A4E075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45" name="Line 38">
                <a:extLst>
                  <a:ext uri="{FF2B5EF4-FFF2-40B4-BE49-F238E27FC236}">
                    <a16:creationId xmlns:a16="http://schemas.microsoft.com/office/drawing/2014/main" id="{6CA3952A-BC2A-464F-8D61-4ABD28725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FEA53EED-AE61-EE48-B33E-BB6CBDBAB897}"/>
                </a:ext>
              </a:extLst>
            </p:cNvPr>
            <p:cNvGrpSpPr/>
            <p:nvPr/>
          </p:nvGrpSpPr>
          <p:grpSpPr>
            <a:xfrm>
              <a:off x="6359880" y="3045659"/>
              <a:ext cx="666175" cy="140426"/>
              <a:chOff x="6364514" y="1389863"/>
              <a:chExt cx="666175" cy="140426"/>
            </a:xfrm>
            <a:solidFill>
              <a:srgbClr val="92D050"/>
            </a:solidFill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23AD22AC-9633-6D47-A9FD-078210A17749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39" name="Line 36">
                <a:extLst>
                  <a:ext uri="{FF2B5EF4-FFF2-40B4-BE49-F238E27FC236}">
                    <a16:creationId xmlns:a16="http://schemas.microsoft.com/office/drawing/2014/main" id="{AFFC0F16-8FDA-9E48-879E-7891019054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40" name="Line 37">
                <a:extLst>
                  <a:ext uri="{FF2B5EF4-FFF2-40B4-BE49-F238E27FC236}">
                    <a16:creationId xmlns:a16="http://schemas.microsoft.com/office/drawing/2014/main" id="{26A5427E-9DD8-B448-B85F-ED2807187D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41" name="Line 38">
                <a:extLst>
                  <a:ext uri="{FF2B5EF4-FFF2-40B4-BE49-F238E27FC236}">
                    <a16:creationId xmlns:a16="http://schemas.microsoft.com/office/drawing/2014/main" id="{3BD9919D-4035-7049-9D7C-BECD9553CE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9CC5676F-32F8-0B44-AE3B-BAB9A406DE1F}"/>
                </a:ext>
              </a:extLst>
            </p:cNvPr>
            <p:cNvGrpSpPr/>
            <p:nvPr/>
          </p:nvGrpSpPr>
          <p:grpSpPr>
            <a:xfrm>
              <a:off x="6361518" y="3210672"/>
              <a:ext cx="666175" cy="140426"/>
              <a:chOff x="6364514" y="1389863"/>
              <a:chExt cx="666175" cy="140426"/>
            </a:xfrm>
            <a:solidFill>
              <a:srgbClr val="00B0F0"/>
            </a:solidFill>
          </p:grpSpPr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8C0C42D4-1154-DA49-A511-F6479D822F51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35" name="Line 36">
                <a:extLst>
                  <a:ext uri="{FF2B5EF4-FFF2-40B4-BE49-F238E27FC236}">
                    <a16:creationId xmlns:a16="http://schemas.microsoft.com/office/drawing/2014/main" id="{185D5E9D-DBC8-684D-B1DF-AF65CBADF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36" name="Line 37">
                <a:extLst>
                  <a:ext uri="{FF2B5EF4-FFF2-40B4-BE49-F238E27FC236}">
                    <a16:creationId xmlns:a16="http://schemas.microsoft.com/office/drawing/2014/main" id="{00633B2D-DA90-C44B-B038-9ED9AB5C3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37" name="Line 38">
                <a:extLst>
                  <a:ext uri="{FF2B5EF4-FFF2-40B4-BE49-F238E27FC236}">
                    <a16:creationId xmlns:a16="http://schemas.microsoft.com/office/drawing/2014/main" id="{1DE22918-F473-DE46-8929-AC59CF91DB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B14F81ED-A7CF-944A-ADC2-D84DDE47E150}"/>
                </a:ext>
              </a:extLst>
            </p:cNvPr>
            <p:cNvGrpSpPr/>
            <p:nvPr/>
          </p:nvGrpSpPr>
          <p:grpSpPr>
            <a:xfrm>
              <a:off x="6363156" y="3376733"/>
              <a:ext cx="666175" cy="140426"/>
              <a:chOff x="6364514" y="1389863"/>
              <a:chExt cx="666175" cy="140426"/>
            </a:xfrm>
            <a:solidFill>
              <a:srgbClr val="7030A0"/>
            </a:solidFill>
          </p:grpSpPr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5A2BC2B2-575D-A24D-B522-B342F6506BFA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31" name="Line 36">
                <a:extLst>
                  <a:ext uri="{FF2B5EF4-FFF2-40B4-BE49-F238E27FC236}">
                    <a16:creationId xmlns:a16="http://schemas.microsoft.com/office/drawing/2014/main" id="{71FAC930-D360-2F43-91A1-3AE5CB312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32" name="Line 37">
                <a:extLst>
                  <a:ext uri="{FF2B5EF4-FFF2-40B4-BE49-F238E27FC236}">
                    <a16:creationId xmlns:a16="http://schemas.microsoft.com/office/drawing/2014/main" id="{CF2E7F88-E260-F849-949B-6CF5A81273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33" name="Line 38">
                <a:extLst>
                  <a:ext uri="{FF2B5EF4-FFF2-40B4-BE49-F238E27FC236}">
                    <a16:creationId xmlns:a16="http://schemas.microsoft.com/office/drawing/2014/main" id="{F57C7919-395D-2B4E-8005-53815A7B26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7B8F93-F480-0746-AF97-FAB05B692282}"/>
              </a:ext>
            </a:extLst>
          </p:cNvPr>
          <p:cNvGrpSpPr/>
          <p:nvPr/>
        </p:nvGrpSpPr>
        <p:grpSpPr>
          <a:xfrm>
            <a:off x="1130176" y="1762699"/>
            <a:ext cx="859132" cy="710531"/>
            <a:chOff x="6248400" y="2129884"/>
            <a:chExt cx="859132" cy="710531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43B0DC9-3B63-0045-A019-979D8811B3E6}"/>
                </a:ext>
              </a:extLst>
            </p:cNvPr>
            <p:cNvSpPr/>
            <p:nvPr/>
          </p:nvSpPr>
          <p:spPr bwMode="auto">
            <a:xfrm>
              <a:off x="6248400" y="2129884"/>
              <a:ext cx="859132" cy="7105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0F261F1-043F-D049-A6E0-3B2A55C44C17}"/>
                </a:ext>
              </a:extLst>
            </p:cNvPr>
            <p:cNvGrpSpPr/>
            <p:nvPr/>
          </p:nvGrpSpPr>
          <p:grpSpPr>
            <a:xfrm>
              <a:off x="6361378" y="2154698"/>
              <a:ext cx="671089" cy="636513"/>
              <a:chOff x="6361378" y="2154698"/>
              <a:chExt cx="671089" cy="636513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0A3AC2CA-F86B-F542-B339-C2748FE18B1E}"/>
                  </a:ext>
                </a:extLst>
              </p:cNvPr>
              <p:cNvGrpSpPr/>
              <p:nvPr/>
            </p:nvGrpSpPr>
            <p:grpSpPr>
              <a:xfrm>
                <a:off x="6361378" y="2154698"/>
                <a:ext cx="666175" cy="140426"/>
                <a:chOff x="6364514" y="1389863"/>
                <a:chExt cx="666175" cy="140426"/>
              </a:xfrm>
            </p:grpSpPr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267F5D7A-824D-D041-B8F0-A81B9069F64F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122" name="Line 36">
                  <a:extLst>
                    <a:ext uri="{FF2B5EF4-FFF2-40B4-BE49-F238E27FC236}">
                      <a16:creationId xmlns:a16="http://schemas.microsoft.com/office/drawing/2014/main" id="{A10DAA8C-B739-9C48-8C95-D7DEC41BF8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3" name="Line 37">
                  <a:extLst>
                    <a:ext uri="{FF2B5EF4-FFF2-40B4-BE49-F238E27FC236}">
                      <a16:creationId xmlns:a16="http://schemas.microsoft.com/office/drawing/2014/main" id="{42548587-E620-F34A-BC25-DA6DAB91AD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4" name="Line 38">
                  <a:extLst>
                    <a:ext uri="{FF2B5EF4-FFF2-40B4-BE49-F238E27FC236}">
                      <a16:creationId xmlns:a16="http://schemas.microsoft.com/office/drawing/2014/main" id="{957446E7-7C49-8142-8E89-8134426D9E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D1626DEB-41D8-2248-A276-94B49E2F6BFC}"/>
                  </a:ext>
                </a:extLst>
              </p:cNvPr>
              <p:cNvGrpSpPr/>
              <p:nvPr/>
            </p:nvGrpSpPr>
            <p:grpSpPr>
              <a:xfrm>
                <a:off x="6363016" y="2319711"/>
                <a:ext cx="666175" cy="140426"/>
                <a:chOff x="6364514" y="1389863"/>
                <a:chExt cx="666175" cy="140426"/>
              </a:xfrm>
              <a:solidFill>
                <a:srgbClr val="92D050"/>
              </a:solidFill>
            </p:grpSpPr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5D7BCB43-77A0-B142-BB6E-F5013E6A6793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118" name="Line 36">
                  <a:extLst>
                    <a:ext uri="{FF2B5EF4-FFF2-40B4-BE49-F238E27FC236}">
                      <a16:creationId xmlns:a16="http://schemas.microsoft.com/office/drawing/2014/main" id="{C305E471-85CD-154D-8702-BB192B248F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19" name="Line 37">
                  <a:extLst>
                    <a:ext uri="{FF2B5EF4-FFF2-40B4-BE49-F238E27FC236}">
                      <a16:creationId xmlns:a16="http://schemas.microsoft.com/office/drawing/2014/main" id="{C3FF23D3-F2BD-224C-845E-B3DA9808BD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0" name="Line 38">
                  <a:extLst>
                    <a:ext uri="{FF2B5EF4-FFF2-40B4-BE49-F238E27FC236}">
                      <a16:creationId xmlns:a16="http://schemas.microsoft.com/office/drawing/2014/main" id="{8A71E52F-EEBA-B942-A607-5F23AE792B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EAB8C47F-90D1-5F48-924A-20E30E3E1A3E}"/>
                  </a:ext>
                </a:extLst>
              </p:cNvPr>
              <p:cNvGrpSpPr/>
              <p:nvPr/>
            </p:nvGrpSpPr>
            <p:grpSpPr>
              <a:xfrm>
                <a:off x="6364654" y="2484724"/>
                <a:ext cx="666175" cy="140426"/>
                <a:chOff x="6364514" y="1389863"/>
                <a:chExt cx="666175" cy="140426"/>
              </a:xfrm>
              <a:solidFill>
                <a:srgbClr val="00B0F0"/>
              </a:solidFill>
            </p:grpSpPr>
            <p:sp>
              <p:nvSpPr>
                <p:cNvPr id="113" name="Freeform 112">
                  <a:extLst>
                    <a:ext uri="{FF2B5EF4-FFF2-40B4-BE49-F238E27FC236}">
                      <a16:creationId xmlns:a16="http://schemas.microsoft.com/office/drawing/2014/main" id="{D147886E-6A91-5E4E-97D1-FD24FD5B5085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114" name="Line 36">
                  <a:extLst>
                    <a:ext uri="{FF2B5EF4-FFF2-40B4-BE49-F238E27FC236}">
                      <a16:creationId xmlns:a16="http://schemas.microsoft.com/office/drawing/2014/main" id="{48196938-F044-144B-B69E-833D538BF9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15" name="Line 37">
                  <a:extLst>
                    <a:ext uri="{FF2B5EF4-FFF2-40B4-BE49-F238E27FC236}">
                      <a16:creationId xmlns:a16="http://schemas.microsoft.com/office/drawing/2014/main" id="{2F6A62EA-8BCC-DF4B-BB9A-B90840843C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16" name="Line 38">
                  <a:extLst>
                    <a:ext uri="{FF2B5EF4-FFF2-40B4-BE49-F238E27FC236}">
                      <a16:creationId xmlns:a16="http://schemas.microsoft.com/office/drawing/2014/main" id="{52209742-7B60-CF42-8CBC-15EE3A75C8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CA0B5F56-0676-674C-B8AD-6763A722664B}"/>
                  </a:ext>
                </a:extLst>
              </p:cNvPr>
              <p:cNvGrpSpPr/>
              <p:nvPr/>
            </p:nvGrpSpPr>
            <p:grpSpPr>
              <a:xfrm>
                <a:off x="6366292" y="2650785"/>
                <a:ext cx="666175" cy="140426"/>
                <a:chOff x="6364514" y="1389863"/>
                <a:chExt cx="666175" cy="140426"/>
              </a:xfrm>
              <a:solidFill>
                <a:srgbClr val="7030A0"/>
              </a:solidFill>
            </p:grpSpPr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C01221B4-8837-4C45-AA08-FC990C131CD8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110" name="Line 36">
                  <a:extLst>
                    <a:ext uri="{FF2B5EF4-FFF2-40B4-BE49-F238E27FC236}">
                      <a16:creationId xmlns:a16="http://schemas.microsoft.com/office/drawing/2014/main" id="{BEB6B511-3514-BE45-8736-AB89D5A365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11" name="Line 37">
                  <a:extLst>
                    <a:ext uri="{FF2B5EF4-FFF2-40B4-BE49-F238E27FC236}">
                      <a16:creationId xmlns:a16="http://schemas.microsoft.com/office/drawing/2014/main" id="{72065805-AD13-9B4C-AC01-ABB433BA26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12" name="Line 38">
                  <a:extLst>
                    <a:ext uri="{FF2B5EF4-FFF2-40B4-BE49-F238E27FC236}">
                      <a16:creationId xmlns:a16="http://schemas.microsoft.com/office/drawing/2014/main" id="{68F89712-ACE2-9743-BDB2-A0CF92A699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CA82BC-7F57-BD4E-AE5B-6EA5AFDB6862}"/>
              </a:ext>
            </a:extLst>
          </p:cNvPr>
          <p:cNvGrpSpPr/>
          <p:nvPr/>
        </p:nvGrpSpPr>
        <p:grpSpPr>
          <a:xfrm>
            <a:off x="1137730" y="3939096"/>
            <a:ext cx="859132" cy="710531"/>
            <a:chOff x="6255954" y="4306281"/>
            <a:chExt cx="859132" cy="710531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A9B3FA4-C8DF-C441-811D-4776591E0A94}"/>
                </a:ext>
              </a:extLst>
            </p:cNvPr>
            <p:cNvSpPr/>
            <p:nvPr/>
          </p:nvSpPr>
          <p:spPr bwMode="auto">
            <a:xfrm>
              <a:off x="6255954" y="4306281"/>
              <a:ext cx="859132" cy="7105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13118B3-9F17-BA48-ABF7-AF1D2EBF54D4}"/>
                </a:ext>
              </a:extLst>
            </p:cNvPr>
            <p:cNvGrpSpPr/>
            <p:nvPr/>
          </p:nvGrpSpPr>
          <p:grpSpPr>
            <a:xfrm>
              <a:off x="6358242" y="4341399"/>
              <a:ext cx="671089" cy="636513"/>
              <a:chOff x="6358242" y="4341399"/>
              <a:chExt cx="671089" cy="636513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B367384-DC5D-1A4B-BECF-51E41399494D}"/>
                  </a:ext>
                </a:extLst>
              </p:cNvPr>
              <p:cNvGrpSpPr/>
              <p:nvPr/>
            </p:nvGrpSpPr>
            <p:grpSpPr>
              <a:xfrm>
                <a:off x="6358242" y="4341399"/>
                <a:ext cx="666175" cy="140426"/>
                <a:chOff x="6364514" y="1389863"/>
                <a:chExt cx="666175" cy="140426"/>
              </a:xfrm>
            </p:grpSpPr>
            <p:sp>
              <p:nvSpPr>
                <p:cNvPr id="99" name="Freeform 98">
                  <a:extLst>
                    <a:ext uri="{FF2B5EF4-FFF2-40B4-BE49-F238E27FC236}">
                      <a16:creationId xmlns:a16="http://schemas.microsoft.com/office/drawing/2014/main" id="{BFF14834-C0E4-9F45-9F14-FFC9F13A5730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100" name="Line 36">
                  <a:extLst>
                    <a:ext uri="{FF2B5EF4-FFF2-40B4-BE49-F238E27FC236}">
                      <a16:creationId xmlns:a16="http://schemas.microsoft.com/office/drawing/2014/main" id="{79C24473-01A4-6E4F-9671-F44A999B87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01" name="Line 37">
                  <a:extLst>
                    <a:ext uri="{FF2B5EF4-FFF2-40B4-BE49-F238E27FC236}">
                      <a16:creationId xmlns:a16="http://schemas.microsoft.com/office/drawing/2014/main" id="{4D883538-57B7-DB46-B06C-C972BD3869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02" name="Line 38">
                  <a:extLst>
                    <a:ext uri="{FF2B5EF4-FFF2-40B4-BE49-F238E27FC236}">
                      <a16:creationId xmlns:a16="http://schemas.microsoft.com/office/drawing/2014/main" id="{531BAF78-9BFD-5E49-9E5A-8CCD2E4499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84EAFE5C-4B43-F249-89CD-52208EABE2C3}"/>
                  </a:ext>
                </a:extLst>
              </p:cNvPr>
              <p:cNvGrpSpPr/>
              <p:nvPr/>
            </p:nvGrpSpPr>
            <p:grpSpPr>
              <a:xfrm>
                <a:off x="6359880" y="4506412"/>
                <a:ext cx="666175" cy="140426"/>
                <a:chOff x="6364514" y="1389863"/>
                <a:chExt cx="666175" cy="140426"/>
              </a:xfrm>
              <a:solidFill>
                <a:srgbClr val="92D050"/>
              </a:solidFill>
            </p:grpSpPr>
            <p:sp>
              <p:nvSpPr>
                <p:cNvPr id="95" name="Freeform 94">
                  <a:extLst>
                    <a:ext uri="{FF2B5EF4-FFF2-40B4-BE49-F238E27FC236}">
                      <a16:creationId xmlns:a16="http://schemas.microsoft.com/office/drawing/2014/main" id="{2A8D5EE9-0960-D147-AE2C-40225CEB7480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96" name="Line 36">
                  <a:extLst>
                    <a:ext uri="{FF2B5EF4-FFF2-40B4-BE49-F238E27FC236}">
                      <a16:creationId xmlns:a16="http://schemas.microsoft.com/office/drawing/2014/main" id="{C0F5CE1C-E1EC-F24A-BB21-6FDC3062F2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97" name="Line 37">
                  <a:extLst>
                    <a:ext uri="{FF2B5EF4-FFF2-40B4-BE49-F238E27FC236}">
                      <a16:creationId xmlns:a16="http://schemas.microsoft.com/office/drawing/2014/main" id="{9603E9B0-CBA7-1842-A445-5B59F561B7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98" name="Line 38">
                  <a:extLst>
                    <a:ext uri="{FF2B5EF4-FFF2-40B4-BE49-F238E27FC236}">
                      <a16:creationId xmlns:a16="http://schemas.microsoft.com/office/drawing/2014/main" id="{8D1F9887-3827-2443-8CF8-1332C9F763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8711096-53B9-2B4E-8237-76B3D994F4B2}"/>
                  </a:ext>
                </a:extLst>
              </p:cNvPr>
              <p:cNvGrpSpPr/>
              <p:nvPr/>
            </p:nvGrpSpPr>
            <p:grpSpPr>
              <a:xfrm>
                <a:off x="6361518" y="4671425"/>
                <a:ext cx="666175" cy="140426"/>
                <a:chOff x="6364514" y="1389863"/>
                <a:chExt cx="666175" cy="140426"/>
              </a:xfrm>
              <a:solidFill>
                <a:srgbClr val="00B0F0"/>
              </a:solidFill>
            </p:grpSpPr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165042BB-83A6-A244-AD2D-489B6F48EC0C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92" name="Line 36">
                  <a:extLst>
                    <a:ext uri="{FF2B5EF4-FFF2-40B4-BE49-F238E27FC236}">
                      <a16:creationId xmlns:a16="http://schemas.microsoft.com/office/drawing/2014/main" id="{EF14ABB6-14CD-8845-8FC6-B4724AEA6F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93" name="Line 37">
                  <a:extLst>
                    <a:ext uri="{FF2B5EF4-FFF2-40B4-BE49-F238E27FC236}">
                      <a16:creationId xmlns:a16="http://schemas.microsoft.com/office/drawing/2014/main" id="{99D79C8A-FC8A-2240-AD43-F1E27F510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94" name="Line 38">
                  <a:extLst>
                    <a:ext uri="{FF2B5EF4-FFF2-40B4-BE49-F238E27FC236}">
                      <a16:creationId xmlns:a16="http://schemas.microsoft.com/office/drawing/2014/main" id="{89F1B2CD-7688-B041-A96A-0557A6A55A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27A1D0D3-07C2-6A4E-8038-7EE49AB84295}"/>
                  </a:ext>
                </a:extLst>
              </p:cNvPr>
              <p:cNvGrpSpPr/>
              <p:nvPr/>
            </p:nvGrpSpPr>
            <p:grpSpPr>
              <a:xfrm>
                <a:off x="6363156" y="4837486"/>
                <a:ext cx="666175" cy="140426"/>
                <a:chOff x="6364514" y="1389863"/>
                <a:chExt cx="666175" cy="140426"/>
              </a:xfrm>
              <a:solidFill>
                <a:srgbClr val="7030A0"/>
              </a:solidFill>
            </p:grpSpPr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DB3C071C-18B5-8241-ABAA-EE1F2B8EBBD3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88" name="Line 36">
                  <a:extLst>
                    <a:ext uri="{FF2B5EF4-FFF2-40B4-BE49-F238E27FC236}">
                      <a16:creationId xmlns:a16="http://schemas.microsoft.com/office/drawing/2014/main" id="{6B057A30-D4A3-DB47-AC5F-AF429EFCE1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89" name="Line 37">
                  <a:extLst>
                    <a:ext uri="{FF2B5EF4-FFF2-40B4-BE49-F238E27FC236}">
                      <a16:creationId xmlns:a16="http://schemas.microsoft.com/office/drawing/2014/main" id="{0ED4365D-8C87-4C4F-BB03-10FA26DE19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90" name="Line 38">
                  <a:extLst>
                    <a:ext uri="{FF2B5EF4-FFF2-40B4-BE49-F238E27FC236}">
                      <a16:creationId xmlns:a16="http://schemas.microsoft.com/office/drawing/2014/main" id="{70E73A75-41FD-5140-A6F3-046726E08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34A961-CE13-694F-9B02-B6FA21F10764}"/>
              </a:ext>
            </a:extLst>
          </p:cNvPr>
          <p:cNvGrpSpPr/>
          <p:nvPr/>
        </p:nvGrpSpPr>
        <p:grpSpPr>
          <a:xfrm>
            <a:off x="1130176" y="1036834"/>
            <a:ext cx="859132" cy="710531"/>
            <a:chOff x="6248400" y="1404019"/>
            <a:chExt cx="859132" cy="71053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B0ACAD8-E17B-F24B-A082-3CB5D8D5D7F1}"/>
                </a:ext>
              </a:extLst>
            </p:cNvPr>
            <p:cNvSpPr/>
            <p:nvPr/>
          </p:nvSpPr>
          <p:spPr bwMode="auto">
            <a:xfrm>
              <a:off x="6248400" y="1404019"/>
              <a:ext cx="859132" cy="7105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3105EAD-57B8-9A4E-8A61-38195C1343D4}"/>
                </a:ext>
              </a:extLst>
            </p:cNvPr>
            <p:cNvGrpSpPr/>
            <p:nvPr/>
          </p:nvGrpSpPr>
          <p:grpSpPr>
            <a:xfrm>
              <a:off x="6364514" y="1428750"/>
              <a:ext cx="666175" cy="140426"/>
              <a:chOff x="6364514" y="1389863"/>
              <a:chExt cx="666175" cy="140426"/>
            </a:xfrm>
            <a:solidFill>
              <a:schemeClr val="bg1"/>
            </a:solidFill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B19439A1-0CB0-2044-8CF4-9B70BA5EE13A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78" name="Line 36">
                <a:extLst>
                  <a:ext uri="{FF2B5EF4-FFF2-40B4-BE49-F238E27FC236}">
                    <a16:creationId xmlns:a16="http://schemas.microsoft.com/office/drawing/2014/main" id="{0B3B822E-576B-1247-AEFE-A8A948BEB8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79" name="Line 37">
                <a:extLst>
                  <a:ext uri="{FF2B5EF4-FFF2-40B4-BE49-F238E27FC236}">
                    <a16:creationId xmlns:a16="http://schemas.microsoft.com/office/drawing/2014/main" id="{DF9E42D5-4DCA-C644-A10F-EF963F7C71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80" name="Line 38">
                <a:extLst>
                  <a:ext uri="{FF2B5EF4-FFF2-40B4-BE49-F238E27FC236}">
                    <a16:creationId xmlns:a16="http://schemas.microsoft.com/office/drawing/2014/main" id="{F2D48D8A-E4E8-A14A-B016-98FD65E34A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98CD868-9458-7146-860E-2DE85D04E922}"/>
                </a:ext>
              </a:extLst>
            </p:cNvPr>
            <p:cNvGrpSpPr/>
            <p:nvPr/>
          </p:nvGrpSpPr>
          <p:grpSpPr>
            <a:xfrm>
              <a:off x="6366152" y="1593763"/>
              <a:ext cx="666175" cy="140426"/>
              <a:chOff x="6364514" y="1389863"/>
              <a:chExt cx="666175" cy="140426"/>
            </a:xfrm>
            <a:solidFill>
              <a:schemeClr val="bg1"/>
            </a:solidFill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74EEDE61-67C6-244E-A4AD-8AEFB3635C9A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74" name="Line 36">
                <a:extLst>
                  <a:ext uri="{FF2B5EF4-FFF2-40B4-BE49-F238E27FC236}">
                    <a16:creationId xmlns:a16="http://schemas.microsoft.com/office/drawing/2014/main" id="{34450B3E-CC5D-0B41-B8EA-F1DE8DB799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75" name="Line 37">
                <a:extLst>
                  <a:ext uri="{FF2B5EF4-FFF2-40B4-BE49-F238E27FC236}">
                    <a16:creationId xmlns:a16="http://schemas.microsoft.com/office/drawing/2014/main" id="{20F628B9-4BD7-5C4D-A7C2-F8FD1C8526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76" name="Line 38">
                <a:extLst>
                  <a:ext uri="{FF2B5EF4-FFF2-40B4-BE49-F238E27FC236}">
                    <a16:creationId xmlns:a16="http://schemas.microsoft.com/office/drawing/2014/main" id="{5A5B7311-D373-8249-ACCF-9D6549D12E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126ABD6-E66A-9048-B17E-F50794ADE15F}"/>
                </a:ext>
              </a:extLst>
            </p:cNvPr>
            <p:cNvGrpSpPr/>
            <p:nvPr/>
          </p:nvGrpSpPr>
          <p:grpSpPr>
            <a:xfrm>
              <a:off x="6367790" y="1758776"/>
              <a:ext cx="666175" cy="140426"/>
              <a:chOff x="6364514" y="1389863"/>
              <a:chExt cx="666175" cy="140426"/>
            </a:xfrm>
            <a:solidFill>
              <a:schemeClr val="bg1"/>
            </a:solidFill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5E92349C-4855-DB40-BED1-9B6B2319F13F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70" name="Line 36">
                <a:extLst>
                  <a:ext uri="{FF2B5EF4-FFF2-40B4-BE49-F238E27FC236}">
                    <a16:creationId xmlns:a16="http://schemas.microsoft.com/office/drawing/2014/main" id="{EFB95CF7-5A2E-664F-8F51-9F5504722A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71" name="Line 37">
                <a:extLst>
                  <a:ext uri="{FF2B5EF4-FFF2-40B4-BE49-F238E27FC236}">
                    <a16:creationId xmlns:a16="http://schemas.microsoft.com/office/drawing/2014/main" id="{71B95210-5636-A64F-BB7D-1E3B99B2C7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72" name="Line 38">
                <a:extLst>
                  <a:ext uri="{FF2B5EF4-FFF2-40B4-BE49-F238E27FC236}">
                    <a16:creationId xmlns:a16="http://schemas.microsoft.com/office/drawing/2014/main" id="{D6C44D46-D660-684A-AA80-6141939C1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22F1BA6-29A8-4B4D-95FA-3EA482A32D76}"/>
                </a:ext>
              </a:extLst>
            </p:cNvPr>
            <p:cNvGrpSpPr/>
            <p:nvPr/>
          </p:nvGrpSpPr>
          <p:grpSpPr>
            <a:xfrm>
              <a:off x="6369428" y="1924837"/>
              <a:ext cx="666175" cy="140426"/>
              <a:chOff x="6364514" y="1389863"/>
              <a:chExt cx="666175" cy="140426"/>
            </a:xfrm>
            <a:solidFill>
              <a:schemeClr val="bg1"/>
            </a:solidFill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44C6F315-6597-764D-957F-F80E95ADDCC1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66" name="Line 36">
                <a:extLst>
                  <a:ext uri="{FF2B5EF4-FFF2-40B4-BE49-F238E27FC236}">
                    <a16:creationId xmlns:a16="http://schemas.microsoft.com/office/drawing/2014/main" id="{AC079EEE-67D2-A146-A652-2AE629F7B7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67" name="Line 37">
                <a:extLst>
                  <a:ext uri="{FF2B5EF4-FFF2-40B4-BE49-F238E27FC236}">
                    <a16:creationId xmlns:a16="http://schemas.microsoft.com/office/drawing/2014/main" id="{F699DCD5-AB94-3243-A54C-D53AB7EF9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68" name="Line 38">
                <a:extLst>
                  <a:ext uri="{FF2B5EF4-FFF2-40B4-BE49-F238E27FC236}">
                    <a16:creationId xmlns:a16="http://schemas.microsoft.com/office/drawing/2014/main" id="{4C82D27F-7BF0-154D-9167-FF4A654BC5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BA27F0D9-D491-1B49-96BD-D1DCDFB9E26D}"/>
              </a:ext>
            </a:extLst>
          </p:cNvPr>
          <p:cNvGrpSpPr/>
          <p:nvPr/>
        </p:nvGrpSpPr>
        <p:grpSpPr>
          <a:xfrm>
            <a:off x="7701830" y="2173574"/>
            <a:ext cx="772969" cy="944059"/>
            <a:chOff x="7701830" y="2173574"/>
            <a:chExt cx="772969" cy="9440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24DDEAB-1309-ED48-8D76-D42E1C4743A0}"/>
                </a:ext>
              </a:extLst>
            </p:cNvPr>
            <p:cNvGrpSpPr/>
            <p:nvPr/>
          </p:nvGrpSpPr>
          <p:grpSpPr>
            <a:xfrm>
              <a:off x="7830486" y="2283600"/>
              <a:ext cx="492329" cy="481347"/>
              <a:chOff x="7297810" y="2589597"/>
              <a:chExt cx="492329" cy="481347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8336DE5-F17F-EE4E-A596-B90DDE25419E}"/>
                  </a:ext>
                </a:extLst>
              </p:cNvPr>
              <p:cNvSpPr/>
              <p:nvPr/>
            </p:nvSpPr>
            <p:spPr bwMode="auto">
              <a:xfrm>
                <a:off x="7445520" y="2589597"/>
                <a:ext cx="45719" cy="59129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E733668-07E3-0340-BAD4-AD47F876256D}"/>
                  </a:ext>
                </a:extLst>
              </p:cNvPr>
              <p:cNvSpPr/>
              <p:nvPr/>
            </p:nvSpPr>
            <p:spPr bwMode="auto">
              <a:xfrm>
                <a:off x="7597920" y="2741997"/>
                <a:ext cx="45719" cy="5912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3B2B440-1350-1041-9BF9-2AA087555246}"/>
                  </a:ext>
                </a:extLst>
              </p:cNvPr>
              <p:cNvSpPr/>
              <p:nvPr/>
            </p:nvSpPr>
            <p:spPr bwMode="auto">
              <a:xfrm>
                <a:off x="7297810" y="3011815"/>
                <a:ext cx="45719" cy="59129"/>
              </a:xfrm>
              <a:prstGeom prst="ellipse">
                <a:avLst/>
              </a:prstGeom>
              <a:solidFill>
                <a:srgbClr val="F5B8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0BBA17C-962D-514B-AC61-C9D14482702B}"/>
                  </a:ext>
                </a:extLst>
              </p:cNvPr>
              <p:cNvSpPr/>
              <p:nvPr/>
            </p:nvSpPr>
            <p:spPr bwMode="auto">
              <a:xfrm>
                <a:off x="7744420" y="2875253"/>
                <a:ext cx="45719" cy="59129"/>
              </a:xfrm>
              <a:prstGeom prst="ellipse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D4AC80-99B0-2441-971B-62EC780B3E69}"/>
                </a:ext>
              </a:extLst>
            </p:cNvPr>
            <p:cNvSpPr txBox="1"/>
            <p:nvPr/>
          </p:nvSpPr>
          <p:spPr>
            <a:xfrm>
              <a:off x="7701830" y="2840634"/>
              <a:ext cx="7729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crossbar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B07E420-3749-D042-AA66-A46D83A6AA70}"/>
                </a:ext>
              </a:extLst>
            </p:cNvPr>
            <p:cNvGrpSpPr/>
            <p:nvPr/>
          </p:nvGrpSpPr>
          <p:grpSpPr>
            <a:xfrm>
              <a:off x="7747414" y="2173574"/>
              <a:ext cx="667940" cy="704850"/>
              <a:chOff x="7214738" y="2479571"/>
              <a:chExt cx="667940" cy="704850"/>
            </a:xfrm>
          </p:grpSpPr>
          <p:cxnSp>
            <p:nvCxnSpPr>
              <p:cNvPr id="35" name="Straight Connector 95">
                <a:extLst>
                  <a:ext uri="{FF2B5EF4-FFF2-40B4-BE49-F238E27FC236}">
                    <a16:creationId xmlns:a16="http://schemas.microsoft.com/office/drawing/2014/main" id="{F5426C0D-7628-9E41-96DD-84F055452C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214738" y="2762202"/>
                <a:ext cx="6679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6" name="Straight Connector 96">
                <a:extLst>
                  <a:ext uri="{FF2B5EF4-FFF2-40B4-BE49-F238E27FC236}">
                    <a16:creationId xmlns:a16="http://schemas.microsoft.com/office/drawing/2014/main" id="{BE127969-26C0-B440-9D13-1803155ACE4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214738" y="2901791"/>
                <a:ext cx="6679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7" name="Straight Connector 97">
                <a:extLst>
                  <a:ext uri="{FF2B5EF4-FFF2-40B4-BE49-F238E27FC236}">
                    <a16:creationId xmlns:a16="http://schemas.microsoft.com/office/drawing/2014/main" id="{4B805A80-0875-574C-8991-D942588D037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214738" y="3041380"/>
                <a:ext cx="6679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8" name="Straight Connector 95">
                <a:extLst>
                  <a:ext uri="{FF2B5EF4-FFF2-40B4-BE49-F238E27FC236}">
                    <a16:creationId xmlns:a16="http://schemas.microsoft.com/office/drawing/2014/main" id="{02AFD992-2093-0A42-8E0F-C7EDAA1B954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214738" y="2622613"/>
                <a:ext cx="6679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9" name="Straight Connector 99">
                <a:extLst>
                  <a:ext uri="{FF2B5EF4-FFF2-40B4-BE49-F238E27FC236}">
                    <a16:creationId xmlns:a16="http://schemas.microsoft.com/office/drawing/2014/main" id="{A3F2D120-005B-3D42-8BCC-DB1AD0A9E12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422277" y="2831996"/>
                <a:ext cx="7048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0" name="Straight Connector 100">
                <a:extLst>
                  <a:ext uri="{FF2B5EF4-FFF2-40B4-BE49-F238E27FC236}">
                    <a16:creationId xmlns:a16="http://schemas.microsoft.com/office/drawing/2014/main" id="{FDA669C8-67FD-C24E-9D83-6D4D0E3B5BB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271615" y="2831996"/>
                <a:ext cx="7048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1" name="Straight Connector 101">
                <a:extLst>
                  <a:ext uri="{FF2B5EF4-FFF2-40B4-BE49-F238E27FC236}">
                    <a16:creationId xmlns:a16="http://schemas.microsoft.com/office/drawing/2014/main" id="{0D55738C-FF69-6249-9D9B-E28ADB0EAF9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120952" y="2831996"/>
                <a:ext cx="7048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2" name="Straight Connector 101">
                <a:extLst>
                  <a:ext uri="{FF2B5EF4-FFF2-40B4-BE49-F238E27FC236}">
                    <a16:creationId xmlns:a16="http://schemas.microsoft.com/office/drawing/2014/main" id="{AC3257D5-C118-0147-8A5A-D881855853B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70289" y="2831996"/>
                <a:ext cx="7048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CDF8CA1-04FC-F747-AF47-CC3AAF9D0AE3}"/>
              </a:ext>
            </a:extLst>
          </p:cNvPr>
          <p:cNvSpPr/>
          <p:nvPr/>
        </p:nvSpPr>
        <p:spPr bwMode="auto">
          <a:xfrm>
            <a:off x="1780267" y="3045337"/>
            <a:ext cx="96489" cy="76009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BAF7AFA-6DE8-F24D-91CB-F52E4ED6F403}"/>
              </a:ext>
            </a:extLst>
          </p:cNvPr>
          <p:cNvSpPr/>
          <p:nvPr/>
        </p:nvSpPr>
        <p:spPr bwMode="auto">
          <a:xfrm>
            <a:off x="1780267" y="2157980"/>
            <a:ext cx="96489" cy="76009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BD6AE00-875E-5547-BA12-58AE640A51CD}"/>
              </a:ext>
            </a:extLst>
          </p:cNvPr>
          <p:cNvSpPr/>
          <p:nvPr/>
        </p:nvSpPr>
        <p:spPr bwMode="auto">
          <a:xfrm>
            <a:off x="1780267" y="1262505"/>
            <a:ext cx="96489" cy="7600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9174447-F292-1C48-A3FA-7E53A86AA420}"/>
              </a:ext>
            </a:extLst>
          </p:cNvPr>
          <p:cNvSpPr/>
          <p:nvPr/>
        </p:nvSpPr>
        <p:spPr bwMode="auto">
          <a:xfrm>
            <a:off x="1780267" y="4008239"/>
            <a:ext cx="96489" cy="76009"/>
          </a:xfrm>
          <a:prstGeom prst="rect">
            <a:avLst/>
          </a:prstGeom>
          <a:solidFill>
            <a:srgbClr val="F5B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4E3B4FE-F396-4642-94BC-0C0A49092ECB}"/>
              </a:ext>
            </a:extLst>
          </p:cNvPr>
          <p:cNvSpPr/>
          <p:nvPr/>
        </p:nvSpPr>
        <p:spPr bwMode="auto">
          <a:xfrm>
            <a:off x="1780266" y="1992415"/>
            <a:ext cx="96489" cy="7600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E4BFE77-CA01-A54A-A821-21A0C42E32CC}"/>
              </a:ext>
            </a:extLst>
          </p:cNvPr>
          <p:cNvSpPr/>
          <p:nvPr/>
        </p:nvSpPr>
        <p:spPr bwMode="auto">
          <a:xfrm>
            <a:off x="1780265" y="2722325"/>
            <a:ext cx="96489" cy="7600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8815BDB-F36D-4C41-9992-FBABFED5B250}"/>
              </a:ext>
            </a:extLst>
          </p:cNvPr>
          <p:cNvSpPr/>
          <p:nvPr/>
        </p:nvSpPr>
        <p:spPr bwMode="auto">
          <a:xfrm>
            <a:off x="1632895" y="2717180"/>
            <a:ext cx="96489" cy="7600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57A104A-CD6E-A34F-8A88-8A4C5F5470D0}"/>
              </a:ext>
            </a:extLst>
          </p:cNvPr>
          <p:cNvSpPr/>
          <p:nvPr/>
        </p:nvSpPr>
        <p:spPr bwMode="auto">
          <a:xfrm>
            <a:off x="1485525" y="2712035"/>
            <a:ext cx="96489" cy="7600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1AA62C92-0157-1740-A94C-96C4BCE659AA}"/>
              </a:ext>
            </a:extLst>
          </p:cNvPr>
          <p:cNvSpPr/>
          <p:nvPr/>
        </p:nvSpPr>
        <p:spPr bwMode="auto">
          <a:xfrm>
            <a:off x="1630680" y="1258266"/>
            <a:ext cx="96489" cy="7600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FA4CD60-3B08-194F-99B6-679D253FFF90}"/>
              </a:ext>
            </a:extLst>
          </p:cNvPr>
          <p:cNvSpPr/>
          <p:nvPr/>
        </p:nvSpPr>
        <p:spPr bwMode="auto">
          <a:xfrm>
            <a:off x="1788241" y="1429403"/>
            <a:ext cx="96489" cy="76009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F96EB10-D840-0D4B-B5AE-2A20206ED523}"/>
              </a:ext>
            </a:extLst>
          </p:cNvPr>
          <p:cNvSpPr/>
          <p:nvPr/>
        </p:nvSpPr>
        <p:spPr bwMode="auto">
          <a:xfrm>
            <a:off x="1632895" y="1427427"/>
            <a:ext cx="96489" cy="76009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9F3FD40-291A-1945-85AF-D4054F2D14C7}"/>
              </a:ext>
            </a:extLst>
          </p:cNvPr>
          <p:cNvSpPr/>
          <p:nvPr/>
        </p:nvSpPr>
        <p:spPr bwMode="auto">
          <a:xfrm>
            <a:off x="1477549" y="1425451"/>
            <a:ext cx="96489" cy="76009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51CA982-A3F4-1646-BEC1-E4F7B5189D3D}"/>
              </a:ext>
            </a:extLst>
          </p:cNvPr>
          <p:cNvSpPr/>
          <p:nvPr/>
        </p:nvSpPr>
        <p:spPr bwMode="auto">
          <a:xfrm>
            <a:off x="1776690" y="4340257"/>
            <a:ext cx="96489" cy="76009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2B90C21-6055-504D-A656-1EFDFA90583B}"/>
              </a:ext>
            </a:extLst>
          </p:cNvPr>
          <p:cNvSpPr/>
          <p:nvPr/>
        </p:nvSpPr>
        <p:spPr bwMode="auto">
          <a:xfrm>
            <a:off x="1623120" y="4008239"/>
            <a:ext cx="96489" cy="76009"/>
          </a:xfrm>
          <a:prstGeom prst="rect">
            <a:avLst/>
          </a:prstGeom>
          <a:solidFill>
            <a:srgbClr val="F5B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2AD4363-42C7-4F4C-B810-8ABEC8B22C5F}"/>
              </a:ext>
            </a:extLst>
          </p:cNvPr>
          <p:cNvSpPr/>
          <p:nvPr/>
        </p:nvSpPr>
        <p:spPr bwMode="auto">
          <a:xfrm>
            <a:off x="1465973" y="4008239"/>
            <a:ext cx="96489" cy="76009"/>
          </a:xfrm>
          <a:prstGeom prst="rect">
            <a:avLst/>
          </a:prstGeom>
          <a:solidFill>
            <a:srgbClr val="F5B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E558625-89F6-DC48-854A-6B0D652CAA5A}"/>
              </a:ext>
            </a:extLst>
          </p:cNvPr>
          <p:cNvSpPr/>
          <p:nvPr/>
        </p:nvSpPr>
        <p:spPr bwMode="auto">
          <a:xfrm>
            <a:off x="1784234" y="1097494"/>
            <a:ext cx="96489" cy="76009"/>
          </a:xfrm>
          <a:prstGeom prst="rect">
            <a:avLst/>
          </a:prstGeom>
          <a:solidFill>
            <a:srgbClr val="F5B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C86B32F5-07E9-A44E-A35A-700D8175AF68}"/>
              </a:ext>
            </a:extLst>
          </p:cNvPr>
          <p:cNvSpPr/>
          <p:nvPr/>
        </p:nvSpPr>
        <p:spPr bwMode="auto">
          <a:xfrm>
            <a:off x="1784532" y="1590138"/>
            <a:ext cx="96489" cy="76009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8A1456D6-3C3B-824C-BAE5-CF464B8A65D3}"/>
              </a:ext>
            </a:extLst>
          </p:cNvPr>
          <p:cNvSpPr/>
          <p:nvPr/>
        </p:nvSpPr>
        <p:spPr bwMode="auto">
          <a:xfrm>
            <a:off x="3232058" y="2051667"/>
            <a:ext cx="76200" cy="83371"/>
          </a:xfrm>
          <a:prstGeom prst="ellipse">
            <a:avLst/>
          </a:prstGeom>
          <a:solidFill>
            <a:srgbClr val="8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EFD7C4CF-6239-A24F-9E2B-57E6D4CC7135}"/>
              </a:ext>
            </a:extLst>
          </p:cNvPr>
          <p:cNvSpPr/>
          <p:nvPr/>
        </p:nvSpPr>
        <p:spPr bwMode="auto">
          <a:xfrm>
            <a:off x="3234795" y="2469571"/>
            <a:ext cx="76200" cy="83371"/>
          </a:xfrm>
          <a:prstGeom prst="ellipse">
            <a:avLst/>
          </a:prstGeom>
          <a:solidFill>
            <a:srgbClr val="8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63E2AFF6-27AC-8B44-B65A-8EFEBC492E37}"/>
              </a:ext>
            </a:extLst>
          </p:cNvPr>
          <p:cNvSpPr/>
          <p:nvPr/>
        </p:nvSpPr>
        <p:spPr bwMode="auto">
          <a:xfrm>
            <a:off x="3234795" y="2887474"/>
            <a:ext cx="76200" cy="83371"/>
          </a:xfrm>
          <a:prstGeom prst="ellipse">
            <a:avLst/>
          </a:prstGeom>
          <a:solidFill>
            <a:srgbClr val="8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D92063C8-E585-5346-A9C3-FC4618287ECC}"/>
              </a:ext>
            </a:extLst>
          </p:cNvPr>
          <p:cNvSpPr/>
          <p:nvPr/>
        </p:nvSpPr>
        <p:spPr bwMode="auto">
          <a:xfrm>
            <a:off x="3228118" y="3544762"/>
            <a:ext cx="76200" cy="83371"/>
          </a:xfrm>
          <a:prstGeom prst="ellipse">
            <a:avLst/>
          </a:prstGeom>
          <a:solidFill>
            <a:srgbClr val="8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0908805E-DB12-6C47-92FD-E8CF6DB558F0}"/>
              </a:ext>
            </a:extLst>
          </p:cNvPr>
          <p:cNvSpPr/>
          <p:nvPr/>
        </p:nvSpPr>
        <p:spPr bwMode="auto">
          <a:xfrm>
            <a:off x="4035727" y="2044519"/>
            <a:ext cx="76200" cy="8337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839658A-8FED-2546-81DB-2F8BDD90E078}"/>
              </a:ext>
            </a:extLst>
          </p:cNvPr>
          <p:cNvSpPr/>
          <p:nvPr/>
        </p:nvSpPr>
        <p:spPr bwMode="auto">
          <a:xfrm>
            <a:off x="4035607" y="2465996"/>
            <a:ext cx="76200" cy="83371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8AE8F1F-AE4B-0B43-B93F-7DAC3668CA61}"/>
              </a:ext>
            </a:extLst>
          </p:cNvPr>
          <p:cNvSpPr/>
          <p:nvPr/>
        </p:nvSpPr>
        <p:spPr bwMode="auto">
          <a:xfrm>
            <a:off x="4034857" y="2887473"/>
            <a:ext cx="76200" cy="83371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C39A4E9-F85D-9240-9F57-3F21FF8A2A15}"/>
              </a:ext>
            </a:extLst>
          </p:cNvPr>
          <p:cNvSpPr/>
          <p:nvPr/>
        </p:nvSpPr>
        <p:spPr bwMode="auto">
          <a:xfrm>
            <a:off x="4035727" y="3544761"/>
            <a:ext cx="76200" cy="83371"/>
          </a:xfrm>
          <a:prstGeom prst="ellipse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8D3CFE9-9405-7148-B83B-48B48CB57112}"/>
              </a:ext>
            </a:extLst>
          </p:cNvPr>
          <p:cNvCxnSpPr>
            <a:cxnSpLocks/>
            <a:stCxn id="164" idx="6"/>
            <a:endCxn id="168" idx="2"/>
          </p:cNvCxnSpPr>
          <p:nvPr/>
        </p:nvCxnSpPr>
        <p:spPr bwMode="auto">
          <a:xfrm flipV="1">
            <a:off x="3308258" y="2086205"/>
            <a:ext cx="727469" cy="7148"/>
          </a:xfrm>
          <a:prstGeom prst="straightConnector1">
            <a:avLst/>
          </a:prstGeom>
          <a:solidFill>
            <a:srgbClr val="808080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E9FDC2B-040A-5644-915A-C78F22BE3F4A}"/>
              </a:ext>
            </a:extLst>
          </p:cNvPr>
          <p:cNvCxnSpPr>
            <a:cxnSpLocks/>
            <a:stCxn id="167" idx="7"/>
            <a:endCxn id="168" idx="2"/>
          </p:cNvCxnSpPr>
          <p:nvPr/>
        </p:nvCxnSpPr>
        <p:spPr bwMode="auto">
          <a:xfrm flipV="1">
            <a:off x="3293159" y="2086205"/>
            <a:ext cx="742568" cy="1470766"/>
          </a:xfrm>
          <a:prstGeom prst="straightConnector1">
            <a:avLst/>
          </a:prstGeom>
          <a:solidFill>
            <a:srgbClr val="808080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42E4F638-8572-804E-A244-F8FE5729CA6B}"/>
              </a:ext>
            </a:extLst>
          </p:cNvPr>
          <p:cNvCxnSpPr>
            <a:cxnSpLocks/>
            <a:stCxn id="167" idx="6"/>
            <a:endCxn id="170" idx="2"/>
          </p:cNvCxnSpPr>
          <p:nvPr/>
        </p:nvCxnSpPr>
        <p:spPr bwMode="auto">
          <a:xfrm flipV="1">
            <a:off x="3304318" y="2929159"/>
            <a:ext cx="730539" cy="657289"/>
          </a:xfrm>
          <a:prstGeom prst="straightConnector1">
            <a:avLst/>
          </a:prstGeom>
          <a:solidFill>
            <a:srgbClr val="808080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5426FE75-EA3B-C147-8D29-D9C5A1A0A8F3}"/>
              </a:ext>
            </a:extLst>
          </p:cNvPr>
          <p:cNvCxnSpPr>
            <a:cxnSpLocks/>
            <a:stCxn id="165" idx="6"/>
            <a:endCxn id="169" idx="2"/>
          </p:cNvCxnSpPr>
          <p:nvPr/>
        </p:nvCxnSpPr>
        <p:spPr bwMode="auto">
          <a:xfrm flipV="1">
            <a:off x="3310995" y="2507682"/>
            <a:ext cx="724612" cy="3575"/>
          </a:xfrm>
          <a:prstGeom prst="straightConnector1">
            <a:avLst/>
          </a:prstGeom>
          <a:solidFill>
            <a:srgbClr val="808080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92731F88-985B-0F45-BD45-7469D92869FF}"/>
              </a:ext>
            </a:extLst>
          </p:cNvPr>
          <p:cNvCxnSpPr>
            <a:cxnSpLocks/>
            <a:stCxn id="165" idx="6"/>
            <a:endCxn id="170" idx="2"/>
          </p:cNvCxnSpPr>
          <p:nvPr/>
        </p:nvCxnSpPr>
        <p:spPr bwMode="auto">
          <a:xfrm>
            <a:off x="3310995" y="2511257"/>
            <a:ext cx="723862" cy="417902"/>
          </a:xfrm>
          <a:prstGeom prst="straightConnector1">
            <a:avLst/>
          </a:prstGeom>
          <a:solidFill>
            <a:srgbClr val="808080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1DE07D73-AF4F-5A4D-BE45-C893C088A661}"/>
              </a:ext>
            </a:extLst>
          </p:cNvPr>
          <p:cNvCxnSpPr>
            <a:cxnSpLocks/>
            <a:stCxn id="166" idx="6"/>
            <a:endCxn id="171" idx="2"/>
          </p:cNvCxnSpPr>
          <p:nvPr/>
        </p:nvCxnSpPr>
        <p:spPr bwMode="auto">
          <a:xfrm>
            <a:off x="3310995" y="2929160"/>
            <a:ext cx="724732" cy="657287"/>
          </a:xfrm>
          <a:prstGeom prst="straightConnector1">
            <a:avLst/>
          </a:prstGeom>
          <a:solidFill>
            <a:srgbClr val="808080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08D508FC-B504-6C45-B801-FE4400377D71}"/>
              </a:ext>
            </a:extLst>
          </p:cNvPr>
          <p:cNvCxnSpPr>
            <a:cxnSpLocks/>
            <a:stCxn id="164" idx="6"/>
            <a:endCxn id="169" idx="2"/>
          </p:cNvCxnSpPr>
          <p:nvPr/>
        </p:nvCxnSpPr>
        <p:spPr bwMode="auto">
          <a:xfrm>
            <a:off x="3308258" y="2093353"/>
            <a:ext cx="727349" cy="414329"/>
          </a:xfrm>
          <a:prstGeom prst="straightConnector1">
            <a:avLst/>
          </a:prstGeom>
          <a:solidFill>
            <a:srgbClr val="808080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A55A68F1-7C6C-5B46-9E7B-FFE1883BC84D}"/>
              </a:ext>
            </a:extLst>
          </p:cNvPr>
          <p:cNvCxnSpPr>
            <a:cxnSpLocks/>
            <a:stCxn id="164" idx="6"/>
            <a:endCxn id="170" idx="2"/>
          </p:cNvCxnSpPr>
          <p:nvPr/>
        </p:nvCxnSpPr>
        <p:spPr bwMode="auto">
          <a:xfrm>
            <a:off x="3308258" y="2093353"/>
            <a:ext cx="726599" cy="835806"/>
          </a:xfrm>
          <a:prstGeom prst="straightConnector1">
            <a:avLst/>
          </a:prstGeom>
          <a:solidFill>
            <a:srgbClr val="808080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77082F4F-EB6A-4944-94F5-570EA675BB43}"/>
              </a:ext>
            </a:extLst>
          </p:cNvPr>
          <p:cNvCxnSpPr>
            <a:cxnSpLocks/>
            <a:stCxn id="164" idx="6"/>
            <a:endCxn id="171" idx="2"/>
          </p:cNvCxnSpPr>
          <p:nvPr/>
        </p:nvCxnSpPr>
        <p:spPr bwMode="auto">
          <a:xfrm>
            <a:off x="3308258" y="2093353"/>
            <a:ext cx="727469" cy="1493094"/>
          </a:xfrm>
          <a:prstGeom prst="straightConnector1">
            <a:avLst/>
          </a:prstGeom>
          <a:solidFill>
            <a:srgbClr val="808080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DA9E4DDB-25B8-1D46-9731-D6F4E5AA21F3}"/>
              </a:ext>
            </a:extLst>
          </p:cNvPr>
          <p:cNvCxnSpPr>
            <a:cxnSpLocks/>
            <a:stCxn id="166" idx="6"/>
            <a:endCxn id="169" idx="2"/>
          </p:cNvCxnSpPr>
          <p:nvPr/>
        </p:nvCxnSpPr>
        <p:spPr bwMode="auto">
          <a:xfrm flipV="1">
            <a:off x="3310995" y="2507682"/>
            <a:ext cx="724612" cy="421478"/>
          </a:xfrm>
          <a:prstGeom prst="straightConnector1">
            <a:avLst/>
          </a:prstGeom>
          <a:solidFill>
            <a:srgbClr val="808080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B7B2C360-6164-904C-8C21-9B94B9BFAD06}"/>
              </a:ext>
            </a:extLst>
          </p:cNvPr>
          <p:cNvSpPr txBox="1"/>
          <p:nvPr/>
        </p:nvSpPr>
        <p:spPr>
          <a:xfrm>
            <a:off x="3234795" y="1174128"/>
            <a:ext cx="914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bipartite</a:t>
            </a:r>
          </a:p>
          <a:p>
            <a:pPr algn="ctr"/>
            <a:r>
              <a:rPr lang="en-US" sz="1600" dirty="0"/>
              <a:t>request</a:t>
            </a:r>
          </a:p>
          <a:p>
            <a:pPr algn="ctr"/>
            <a:r>
              <a:rPr lang="en-US" sz="1600" dirty="0"/>
              <a:t>graph</a:t>
            </a:r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5B5E7200-AAA4-EF4A-B626-2E4D0F47EEE7}"/>
              </a:ext>
            </a:extLst>
          </p:cNvPr>
          <p:cNvGrpSpPr/>
          <p:nvPr/>
        </p:nvGrpSpPr>
        <p:grpSpPr>
          <a:xfrm>
            <a:off x="5215368" y="1300037"/>
            <a:ext cx="2029723" cy="2708347"/>
            <a:chOff x="5215368" y="1300037"/>
            <a:chExt cx="2029723" cy="2708347"/>
          </a:xfrm>
        </p:grpSpPr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4D5BDFE8-9B41-4444-9B84-E73DC379CF4B}"/>
                </a:ext>
              </a:extLst>
            </p:cNvPr>
            <p:cNvSpPr/>
            <p:nvPr/>
          </p:nvSpPr>
          <p:spPr bwMode="auto">
            <a:xfrm>
              <a:off x="5623804" y="2052674"/>
              <a:ext cx="76200" cy="83371"/>
            </a:xfrm>
            <a:prstGeom prst="ellipse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F0522BF5-D01B-204E-AFDF-B067313545FA}"/>
                </a:ext>
              </a:extLst>
            </p:cNvPr>
            <p:cNvSpPr/>
            <p:nvPr/>
          </p:nvSpPr>
          <p:spPr bwMode="auto">
            <a:xfrm>
              <a:off x="5626541" y="2470578"/>
              <a:ext cx="76200" cy="83371"/>
            </a:xfrm>
            <a:prstGeom prst="ellipse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B9C368F-055A-6144-903B-AACAF7572C8F}"/>
                </a:ext>
              </a:extLst>
            </p:cNvPr>
            <p:cNvSpPr/>
            <p:nvPr/>
          </p:nvSpPr>
          <p:spPr bwMode="auto">
            <a:xfrm>
              <a:off x="5626541" y="2888481"/>
              <a:ext cx="76200" cy="83371"/>
            </a:xfrm>
            <a:prstGeom prst="ellipse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61B10D26-EB73-4240-8B15-3C417E92B139}"/>
                </a:ext>
              </a:extLst>
            </p:cNvPr>
            <p:cNvSpPr/>
            <p:nvPr/>
          </p:nvSpPr>
          <p:spPr bwMode="auto">
            <a:xfrm>
              <a:off x="5619864" y="3545769"/>
              <a:ext cx="76200" cy="83371"/>
            </a:xfrm>
            <a:prstGeom prst="ellipse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C61E9A5D-6DA1-4D44-96A7-457B1AD5762B}"/>
                </a:ext>
              </a:extLst>
            </p:cNvPr>
            <p:cNvSpPr/>
            <p:nvPr/>
          </p:nvSpPr>
          <p:spPr bwMode="auto">
            <a:xfrm>
              <a:off x="6427473" y="2045526"/>
              <a:ext cx="76200" cy="8337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A61B2DFA-0764-8448-AACA-1EA2C22610EA}"/>
                </a:ext>
              </a:extLst>
            </p:cNvPr>
            <p:cNvSpPr/>
            <p:nvPr/>
          </p:nvSpPr>
          <p:spPr bwMode="auto">
            <a:xfrm>
              <a:off x="6427353" y="2467003"/>
              <a:ext cx="76200" cy="83371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DC7A9975-C427-7B44-AF6D-815ACC968E35}"/>
                </a:ext>
              </a:extLst>
            </p:cNvPr>
            <p:cNvSpPr/>
            <p:nvPr/>
          </p:nvSpPr>
          <p:spPr bwMode="auto">
            <a:xfrm>
              <a:off x="6426603" y="2888480"/>
              <a:ext cx="76200" cy="83371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5DEBD8C6-3033-A84E-96A7-732AE14132ED}"/>
                </a:ext>
              </a:extLst>
            </p:cNvPr>
            <p:cNvSpPr/>
            <p:nvPr/>
          </p:nvSpPr>
          <p:spPr bwMode="auto">
            <a:xfrm>
              <a:off x="6427473" y="3545768"/>
              <a:ext cx="76200" cy="83371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3C120F02-6086-F143-B09D-39B6707C9D82}"/>
                </a:ext>
              </a:extLst>
            </p:cNvPr>
            <p:cNvCxnSpPr>
              <a:cxnSpLocks/>
              <a:stCxn id="234" idx="7"/>
              <a:endCxn id="235" idx="2"/>
            </p:cNvCxnSpPr>
            <p:nvPr/>
          </p:nvCxnSpPr>
          <p:spPr bwMode="auto">
            <a:xfrm flipV="1">
              <a:off x="5684905" y="2087212"/>
              <a:ext cx="742568" cy="1470766"/>
            </a:xfrm>
            <a:prstGeom prst="straightConnector1">
              <a:avLst/>
            </a:prstGeom>
            <a:solidFill>
              <a:srgbClr val="808080"/>
            </a:solidFill>
            <a:ln w="63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E093AC50-F514-394F-928E-7C101B81AE2D}"/>
                </a:ext>
              </a:extLst>
            </p:cNvPr>
            <p:cNvCxnSpPr>
              <a:cxnSpLocks/>
              <a:stCxn id="232" idx="6"/>
              <a:endCxn id="237" idx="2"/>
            </p:cNvCxnSpPr>
            <p:nvPr/>
          </p:nvCxnSpPr>
          <p:spPr bwMode="auto">
            <a:xfrm>
              <a:off x="5702741" y="2512264"/>
              <a:ext cx="723862" cy="417902"/>
            </a:xfrm>
            <a:prstGeom prst="straightConnector1">
              <a:avLst/>
            </a:prstGeom>
            <a:solidFill>
              <a:srgbClr val="808080"/>
            </a:solidFill>
            <a:ln w="63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555DB9A1-D5FF-F546-BEC8-0891A720AB2E}"/>
                </a:ext>
              </a:extLst>
            </p:cNvPr>
            <p:cNvCxnSpPr>
              <a:cxnSpLocks/>
              <a:stCxn id="233" idx="6"/>
              <a:endCxn id="238" idx="2"/>
            </p:cNvCxnSpPr>
            <p:nvPr/>
          </p:nvCxnSpPr>
          <p:spPr bwMode="auto">
            <a:xfrm>
              <a:off x="5702741" y="2930167"/>
              <a:ext cx="724732" cy="657287"/>
            </a:xfrm>
            <a:prstGeom prst="straightConnector1">
              <a:avLst/>
            </a:prstGeom>
            <a:solidFill>
              <a:srgbClr val="808080"/>
            </a:solidFill>
            <a:ln w="63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A575F215-7A5A-6B4D-8773-C782C694776A}"/>
                </a:ext>
              </a:extLst>
            </p:cNvPr>
            <p:cNvCxnSpPr>
              <a:cxnSpLocks/>
              <a:stCxn id="231" idx="6"/>
              <a:endCxn id="236" idx="2"/>
            </p:cNvCxnSpPr>
            <p:nvPr/>
          </p:nvCxnSpPr>
          <p:spPr bwMode="auto">
            <a:xfrm>
              <a:off x="5700004" y="2094360"/>
              <a:ext cx="727349" cy="414329"/>
            </a:xfrm>
            <a:prstGeom prst="straightConnector1">
              <a:avLst/>
            </a:prstGeom>
            <a:solidFill>
              <a:srgbClr val="808080"/>
            </a:solidFill>
            <a:ln w="63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4E21E857-3EB5-4A47-9A6F-C9942755A167}"/>
                </a:ext>
              </a:extLst>
            </p:cNvPr>
            <p:cNvSpPr txBox="1"/>
            <p:nvPr/>
          </p:nvSpPr>
          <p:spPr>
            <a:xfrm>
              <a:off x="5623333" y="1300037"/>
              <a:ext cx="9140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bipartite</a:t>
              </a:r>
            </a:p>
            <a:p>
              <a:pPr algn="ctr"/>
              <a:r>
                <a:rPr lang="en-US" sz="1600" dirty="0"/>
                <a:t>match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83BF8148-6206-CF46-8013-34B7A8F69E9F}"/>
                </a:ext>
              </a:extLst>
            </p:cNvPr>
            <p:cNvSpPr txBox="1"/>
            <p:nvPr/>
          </p:nvSpPr>
          <p:spPr>
            <a:xfrm>
              <a:off x="5215368" y="3731385"/>
              <a:ext cx="20297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e.g. “maximum size match”</a:t>
              </a:r>
            </a:p>
          </p:txBody>
        </p: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80D515FE-CA18-954A-8C80-5D4756E3D7F9}"/>
              </a:ext>
            </a:extLst>
          </p:cNvPr>
          <p:cNvSpPr/>
          <p:nvPr/>
        </p:nvSpPr>
        <p:spPr bwMode="auto">
          <a:xfrm>
            <a:off x="4572000" y="2416960"/>
            <a:ext cx="685800" cy="311503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252" name="Right Arrow 251">
            <a:extLst>
              <a:ext uri="{FF2B5EF4-FFF2-40B4-BE49-F238E27FC236}">
                <a16:creationId xmlns:a16="http://schemas.microsoft.com/office/drawing/2014/main" id="{84AA0C89-B477-CE43-AA15-F84562C14DED}"/>
              </a:ext>
            </a:extLst>
          </p:cNvPr>
          <p:cNvSpPr/>
          <p:nvPr/>
        </p:nvSpPr>
        <p:spPr bwMode="auto">
          <a:xfrm>
            <a:off x="2361478" y="2416960"/>
            <a:ext cx="685800" cy="311503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253" name="Right Arrow 252">
            <a:extLst>
              <a:ext uri="{FF2B5EF4-FFF2-40B4-BE49-F238E27FC236}">
                <a16:creationId xmlns:a16="http://schemas.microsoft.com/office/drawing/2014/main" id="{10497AEC-917B-614C-9B71-96131201131A}"/>
              </a:ext>
            </a:extLst>
          </p:cNvPr>
          <p:cNvSpPr/>
          <p:nvPr/>
        </p:nvSpPr>
        <p:spPr bwMode="auto">
          <a:xfrm>
            <a:off x="6742112" y="2421910"/>
            <a:ext cx="685800" cy="311503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01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EA258937-1374-A947-BDE3-DF5547026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Context</a:t>
            </a:r>
          </a:p>
        </p:txBody>
      </p:sp>
      <p:pic>
        <p:nvPicPr>
          <p:cNvPr id="47106" name="Content Placeholder 4">
            <a:extLst>
              <a:ext uri="{FF2B5EF4-FFF2-40B4-BE49-F238E27FC236}">
                <a16:creationId xmlns:a16="http://schemas.microsoft.com/office/drawing/2014/main" id="{24328A0E-DC5F-4A4E-BC98-DD3DF587A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5509" y="2035462"/>
            <a:ext cx="760809" cy="1080439"/>
          </a:xfrm>
        </p:spPr>
      </p:pic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49477E3B-6B88-7649-9BA0-48DC507D69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algn="ctr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algn="ctr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algn="ctr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algn="ctr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algn="ct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algn="ct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algn="ct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algn="ct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CEDEEC8D-99F3-424C-9027-5FBA76F6AA52}" type="slidenum">
              <a:rPr lang="en-US" altLang="en-US" sz="1050"/>
              <a:pPr algn="r"/>
              <a:t>2</a:t>
            </a:fld>
            <a:endParaRPr lang="en-US" altLang="en-US" sz="1050"/>
          </a:p>
        </p:txBody>
      </p:sp>
      <p:pic>
        <p:nvPicPr>
          <p:cNvPr id="47108" name="Picture 5">
            <a:extLst>
              <a:ext uri="{FF2B5EF4-FFF2-40B4-BE49-F238E27FC236}">
                <a16:creationId xmlns:a16="http://schemas.microsoft.com/office/drawing/2014/main" id="{147E3174-4948-D741-B7A6-BA15F829A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09" y="1067936"/>
            <a:ext cx="772715" cy="92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TextBox 6">
            <a:extLst>
              <a:ext uri="{FF2B5EF4-FFF2-40B4-BE49-F238E27FC236}">
                <a16:creationId xmlns:a16="http://schemas.microsoft.com/office/drawing/2014/main" id="{1735AAC3-C964-2C42-95E3-4C02C05DC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8224" y="1060807"/>
            <a:ext cx="304833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altLang="en-US" sz="1600" dirty="0"/>
              <a:t>Tom Anderson </a:t>
            </a:r>
          </a:p>
          <a:p>
            <a:pPr algn="l" eaLnBrk="1" hangingPunct="1"/>
            <a:r>
              <a:rPr lang="en-US" altLang="en-US" sz="1200" dirty="0"/>
              <a:t>At the time: DEC SRC (Palo Alto)</a:t>
            </a:r>
          </a:p>
          <a:p>
            <a:pPr algn="l" eaLnBrk="1" hangingPunct="1"/>
            <a:r>
              <a:rPr lang="en-US" altLang="en-US" sz="1200" dirty="0"/>
              <a:t>Professor of CS, University of Washington</a:t>
            </a:r>
          </a:p>
          <a:p>
            <a:pPr algn="l" eaLnBrk="1" hangingPunct="1"/>
            <a:r>
              <a:rPr lang="en-US" altLang="en-US" sz="1200" dirty="0"/>
              <a:t>Previously: UC Berkeley, EECS</a:t>
            </a:r>
          </a:p>
        </p:txBody>
      </p:sp>
      <p:sp>
        <p:nvSpPr>
          <p:cNvPr id="47110" name="TextBox 7">
            <a:extLst>
              <a:ext uri="{FF2B5EF4-FFF2-40B4-BE49-F238E27FC236}">
                <a16:creationId xmlns:a16="http://schemas.microsoft.com/office/drawing/2014/main" id="{51D33021-91BD-764D-BE81-38409CF66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6318" y="2033881"/>
            <a:ext cx="345056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altLang="en-US" sz="1500" dirty="0"/>
              <a:t>Susan </a:t>
            </a:r>
            <a:r>
              <a:rPr lang="en-US" altLang="en-US" sz="1500" dirty="0" err="1"/>
              <a:t>Owicki</a:t>
            </a:r>
            <a:endParaRPr lang="en-US" altLang="en-US" sz="1500" dirty="0"/>
          </a:p>
          <a:p>
            <a:pPr algn="l" eaLnBrk="1" hangingPunct="1"/>
            <a:r>
              <a:rPr lang="en-US" altLang="en-US" sz="1200" dirty="0"/>
              <a:t>At the time: DEC SRC (Palo Alto)</a:t>
            </a:r>
          </a:p>
          <a:p>
            <a:pPr algn="l" eaLnBrk="1" hangingPunct="1"/>
            <a:r>
              <a:rPr lang="en-US" altLang="en-US" sz="1200" dirty="0"/>
              <a:t>Before that: Prof of EE &amp; CS, Stanford</a:t>
            </a:r>
          </a:p>
          <a:p>
            <a:pPr algn="l" eaLnBrk="1" hangingPunct="1"/>
            <a:r>
              <a:rPr lang="en-US" altLang="en-US" sz="1200" dirty="0"/>
              <a:t>Today: Marriage and Family Therapist, Palo Alto</a:t>
            </a:r>
          </a:p>
          <a:p>
            <a:pPr algn="l" eaLnBrk="1" hangingPunct="1"/>
            <a:r>
              <a:rPr lang="en-US" altLang="en-US" sz="1500" dirty="0"/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73E9AB-3963-2D43-805E-5E70B57C8735}"/>
              </a:ext>
            </a:extLst>
          </p:cNvPr>
          <p:cNvGrpSpPr/>
          <p:nvPr/>
        </p:nvGrpSpPr>
        <p:grpSpPr>
          <a:xfrm>
            <a:off x="4958017" y="1074462"/>
            <a:ext cx="3219651" cy="2068996"/>
            <a:chOff x="4958017" y="1074462"/>
            <a:chExt cx="3219651" cy="2068996"/>
          </a:xfrm>
        </p:grpSpPr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00950428-B209-8A45-8253-A06E33198D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2701" y="1074462"/>
              <a:ext cx="2454967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 eaLnBrk="1" hangingPunct="1"/>
              <a:r>
                <a:rPr lang="en-US" altLang="en-US" sz="1500" dirty="0"/>
                <a:t>James B. Saxe</a:t>
              </a:r>
            </a:p>
            <a:p>
              <a:pPr algn="l" eaLnBrk="1" hangingPunct="1"/>
              <a:r>
                <a:rPr lang="en-US" altLang="en-US" sz="1200" dirty="0"/>
                <a:t>At the time: DEC SRC (Palo Alto)</a:t>
              </a:r>
            </a:p>
            <a:p>
              <a:pPr algn="l" eaLnBrk="1" hangingPunct="1"/>
              <a:r>
                <a:rPr lang="en-US" altLang="en-US" sz="1200" dirty="0"/>
                <a:t>After that: Compaq and HP Labs</a:t>
              </a:r>
              <a:r>
                <a:rPr lang="en-US" altLang="en-US" sz="1500" dirty="0"/>
                <a:t> 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4697618-1F68-384A-AF9D-2A478274E773}"/>
                </a:ext>
              </a:extLst>
            </p:cNvPr>
            <p:cNvSpPr/>
            <p:nvPr/>
          </p:nvSpPr>
          <p:spPr bwMode="auto">
            <a:xfrm>
              <a:off x="4958017" y="1074462"/>
              <a:ext cx="760809" cy="923433"/>
            </a:xfrm>
            <a:prstGeom prst="rect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rPr>
                <a:t>?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481D74CB-2F0F-C547-AF9B-47E6A89A52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8826" y="2035462"/>
              <a:ext cx="244926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 eaLnBrk="1" hangingPunct="1"/>
              <a:r>
                <a:rPr lang="en-US" altLang="en-US" sz="1500" dirty="0"/>
                <a:t>Chuck Thacker (d. 2017)</a:t>
              </a:r>
            </a:p>
            <a:p>
              <a:pPr algn="l" eaLnBrk="1" hangingPunct="1"/>
              <a:r>
                <a:rPr lang="en-US" altLang="en-US" sz="1200" dirty="0"/>
                <a:t>At the time: DEC SRC (Palo Alto)</a:t>
              </a:r>
            </a:p>
            <a:p>
              <a:pPr algn="l" eaLnBrk="1" hangingPunct="1"/>
              <a:r>
                <a:rPr lang="en-US" altLang="en-US" sz="1200" dirty="0"/>
                <a:t>Before that: Xerox PARC</a:t>
              </a:r>
              <a:r>
                <a:rPr lang="en-US" altLang="en-US" sz="1500" dirty="0"/>
                <a:t> </a:t>
              </a:r>
              <a:r>
                <a:rPr lang="en-US" altLang="en-US" sz="1200" dirty="0"/>
                <a:t>(“Alto”)</a:t>
              </a:r>
            </a:p>
            <a:p>
              <a:pPr algn="l" eaLnBrk="1" hangingPunct="1"/>
              <a:r>
                <a:rPr lang="en-US" altLang="en-US" sz="1200" dirty="0"/>
                <a:t>After that: Microsoft</a:t>
              </a:r>
            </a:p>
            <a:p>
              <a:pPr algn="l" eaLnBrk="1" hangingPunct="1"/>
              <a:r>
                <a:rPr lang="en-US" altLang="en-US" sz="1200" dirty="0"/>
                <a:t>2010 Turing Award Winner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95CB02-06C7-814D-B111-2A175C07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8017" y="2077718"/>
              <a:ext cx="767149" cy="102743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45C30B1-376F-9545-8DBB-B5129F285B2B}"/>
              </a:ext>
            </a:extLst>
          </p:cNvPr>
          <p:cNvSpPr txBox="1"/>
          <p:nvPr/>
        </p:nvSpPr>
        <p:spPr>
          <a:xfrm>
            <a:off x="975913" y="3463175"/>
            <a:ext cx="6775124" cy="15081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At the time the paper was written…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</a:rPr>
              <a:t>WWW was new, and Internet traffic was growing fast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</a:rPr>
              <a:t>Fastest Ethernet networks ran at 100Mb/s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</a:rPr>
              <a:t>Lots of interest in building faster switches and routers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</a:rPr>
              <a:t>Lively debate about an alternative to the Internet, called “ATM”</a:t>
            </a:r>
          </a:p>
        </p:txBody>
      </p:sp>
    </p:spTree>
    <p:extLst>
      <p:ext uri="{BB962C8B-B14F-4D97-AF65-F5344CB8AC3E}">
        <p14:creationId xmlns:p14="http://schemas.microsoft.com/office/powerpoint/2010/main" val="289127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FDF97-3063-5344-B774-60C4F2A9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Crossbar schedule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1B144-B477-8742-A0A9-0AA69F5969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63000" y="4857750"/>
            <a:ext cx="381000" cy="357187"/>
          </a:xfrm>
        </p:spPr>
        <p:txBody>
          <a:bodyPr/>
          <a:lstStyle/>
          <a:p>
            <a:fld id="{5362F1D9-FE34-B347-A00E-420F037BCE0D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34FAF94-F8BC-A84E-89E7-9A589F33AAAF}"/>
              </a:ext>
            </a:extLst>
          </p:cNvPr>
          <p:cNvGrpSpPr/>
          <p:nvPr/>
        </p:nvGrpSpPr>
        <p:grpSpPr>
          <a:xfrm>
            <a:off x="2100431" y="3881570"/>
            <a:ext cx="772969" cy="944059"/>
            <a:chOff x="2100431" y="3881570"/>
            <a:chExt cx="772969" cy="94405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9A4AC58-33A8-BC4B-BCF6-19BA69A574E2}"/>
                </a:ext>
              </a:extLst>
            </p:cNvPr>
            <p:cNvGrpSpPr/>
            <p:nvPr/>
          </p:nvGrpSpPr>
          <p:grpSpPr>
            <a:xfrm>
              <a:off x="2229087" y="3991596"/>
              <a:ext cx="492329" cy="481347"/>
              <a:chOff x="7297810" y="2589597"/>
              <a:chExt cx="492329" cy="48134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C070A37-490B-464C-8ADC-77FB07D084E7}"/>
                  </a:ext>
                </a:extLst>
              </p:cNvPr>
              <p:cNvSpPr/>
              <p:nvPr/>
            </p:nvSpPr>
            <p:spPr bwMode="auto">
              <a:xfrm>
                <a:off x="7445520" y="2589597"/>
                <a:ext cx="45719" cy="59129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5DA816-D927-C94E-851B-8DAEA494B57A}"/>
                  </a:ext>
                </a:extLst>
              </p:cNvPr>
              <p:cNvSpPr/>
              <p:nvPr/>
            </p:nvSpPr>
            <p:spPr bwMode="auto">
              <a:xfrm>
                <a:off x="7597920" y="2741997"/>
                <a:ext cx="45719" cy="5912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E3BF4C8-5927-414B-B7AE-2E6CB35AFEE5}"/>
                  </a:ext>
                </a:extLst>
              </p:cNvPr>
              <p:cNvSpPr/>
              <p:nvPr/>
            </p:nvSpPr>
            <p:spPr bwMode="auto">
              <a:xfrm>
                <a:off x="7297810" y="3011815"/>
                <a:ext cx="45719" cy="59129"/>
              </a:xfrm>
              <a:prstGeom prst="ellipse">
                <a:avLst/>
              </a:prstGeom>
              <a:solidFill>
                <a:srgbClr val="F5B8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74A90D5-CFA2-7342-A9C2-6D2165C771F3}"/>
                  </a:ext>
                </a:extLst>
              </p:cNvPr>
              <p:cNvSpPr/>
              <p:nvPr/>
            </p:nvSpPr>
            <p:spPr bwMode="auto">
              <a:xfrm>
                <a:off x="7744420" y="2875253"/>
                <a:ext cx="45719" cy="59129"/>
              </a:xfrm>
              <a:prstGeom prst="ellipse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724BD8-8B41-F541-94CC-7F062DF31C3E}"/>
                </a:ext>
              </a:extLst>
            </p:cNvPr>
            <p:cNvSpPr txBox="1"/>
            <p:nvPr/>
          </p:nvSpPr>
          <p:spPr>
            <a:xfrm>
              <a:off x="2100431" y="4548630"/>
              <a:ext cx="7729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crossbar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F2BF688-AB49-0E40-B7CC-83FC37D63DEB}"/>
                </a:ext>
              </a:extLst>
            </p:cNvPr>
            <p:cNvGrpSpPr/>
            <p:nvPr/>
          </p:nvGrpSpPr>
          <p:grpSpPr>
            <a:xfrm>
              <a:off x="2146015" y="3881570"/>
              <a:ext cx="667940" cy="704850"/>
              <a:chOff x="7214738" y="2479571"/>
              <a:chExt cx="667940" cy="704850"/>
            </a:xfrm>
          </p:grpSpPr>
          <p:cxnSp>
            <p:nvCxnSpPr>
              <p:cNvPr id="8" name="Straight Connector 95">
                <a:extLst>
                  <a:ext uri="{FF2B5EF4-FFF2-40B4-BE49-F238E27FC236}">
                    <a16:creationId xmlns:a16="http://schemas.microsoft.com/office/drawing/2014/main" id="{5667BCE0-E046-304B-8ADD-DCE66C12DAC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214738" y="2762202"/>
                <a:ext cx="6679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9" name="Straight Connector 96">
                <a:extLst>
                  <a:ext uri="{FF2B5EF4-FFF2-40B4-BE49-F238E27FC236}">
                    <a16:creationId xmlns:a16="http://schemas.microsoft.com/office/drawing/2014/main" id="{5B579492-08E3-3C49-888E-A357DB62E4E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214738" y="2901791"/>
                <a:ext cx="6679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0" name="Straight Connector 97">
                <a:extLst>
                  <a:ext uri="{FF2B5EF4-FFF2-40B4-BE49-F238E27FC236}">
                    <a16:creationId xmlns:a16="http://schemas.microsoft.com/office/drawing/2014/main" id="{3B6CA02E-2D95-9A43-A673-0AD3BB572ED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214738" y="3041380"/>
                <a:ext cx="6679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" name="Straight Connector 95">
                <a:extLst>
                  <a:ext uri="{FF2B5EF4-FFF2-40B4-BE49-F238E27FC236}">
                    <a16:creationId xmlns:a16="http://schemas.microsoft.com/office/drawing/2014/main" id="{28B480BF-1AE3-2647-A126-CA603CC36B0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214738" y="2622613"/>
                <a:ext cx="6679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2" name="Straight Connector 99">
                <a:extLst>
                  <a:ext uri="{FF2B5EF4-FFF2-40B4-BE49-F238E27FC236}">
                    <a16:creationId xmlns:a16="http://schemas.microsoft.com/office/drawing/2014/main" id="{4C43F623-EFCA-374C-8C88-91885CE9AF8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422277" y="2831996"/>
                <a:ext cx="7048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3" name="Straight Connector 100">
                <a:extLst>
                  <a:ext uri="{FF2B5EF4-FFF2-40B4-BE49-F238E27FC236}">
                    <a16:creationId xmlns:a16="http://schemas.microsoft.com/office/drawing/2014/main" id="{0A640557-25E5-5249-9B06-E40A4C4E727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271615" y="2831996"/>
                <a:ext cx="7048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4" name="Straight Connector 101">
                <a:extLst>
                  <a:ext uri="{FF2B5EF4-FFF2-40B4-BE49-F238E27FC236}">
                    <a16:creationId xmlns:a16="http://schemas.microsoft.com/office/drawing/2014/main" id="{9ABDC725-6917-8A42-A5E5-77283F561DC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120952" y="2831996"/>
                <a:ext cx="7048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5" name="Straight Connector 101">
                <a:extLst>
                  <a:ext uri="{FF2B5EF4-FFF2-40B4-BE49-F238E27FC236}">
                    <a16:creationId xmlns:a16="http://schemas.microsoft.com/office/drawing/2014/main" id="{2C0D6969-B711-9C4F-8DBE-63890B86D3B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70289" y="2831996"/>
                <a:ext cx="7048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041AA6-7B4C-5D43-8168-A938C4D9D9FB}"/>
              </a:ext>
            </a:extLst>
          </p:cNvPr>
          <p:cNvGrpSpPr/>
          <p:nvPr/>
        </p:nvGrpSpPr>
        <p:grpSpPr>
          <a:xfrm>
            <a:off x="421760" y="1895164"/>
            <a:ext cx="883809" cy="1583614"/>
            <a:chOff x="5619864" y="2045526"/>
            <a:chExt cx="883809" cy="158361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BE32434-A0C8-F44B-9412-5C97AC30BE7E}"/>
                </a:ext>
              </a:extLst>
            </p:cNvPr>
            <p:cNvSpPr/>
            <p:nvPr/>
          </p:nvSpPr>
          <p:spPr bwMode="auto">
            <a:xfrm>
              <a:off x="5623804" y="2052674"/>
              <a:ext cx="76200" cy="83371"/>
            </a:xfrm>
            <a:prstGeom prst="ellipse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874CF9-9A5C-2048-ACE2-BB6AB18B0A3E}"/>
                </a:ext>
              </a:extLst>
            </p:cNvPr>
            <p:cNvSpPr/>
            <p:nvPr/>
          </p:nvSpPr>
          <p:spPr bwMode="auto">
            <a:xfrm>
              <a:off x="5626541" y="2470578"/>
              <a:ext cx="76200" cy="83371"/>
            </a:xfrm>
            <a:prstGeom prst="ellipse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1C9F92-18B1-E949-BE03-52E7100C630C}"/>
                </a:ext>
              </a:extLst>
            </p:cNvPr>
            <p:cNvSpPr/>
            <p:nvPr/>
          </p:nvSpPr>
          <p:spPr bwMode="auto">
            <a:xfrm>
              <a:off x="5626541" y="2888481"/>
              <a:ext cx="76200" cy="83371"/>
            </a:xfrm>
            <a:prstGeom prst="ellipse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3ECDB4-2C87-B642-A6E9-BD2C1AA73111}"/>
                </a:ext>
              </a:extLst>
            </p:cNvPr>
            <p:cNvSpPr/>
            <p:nvPr/>
          </p:nvSpPr>
          <p:spPr bwMode="auto">
            <a:xfrm>
              <a:off x="5619864" y="3545769"/>
              <a:ext cx="76200" cy="83371"/>
            </a:xfrm>
            <a:prstGeom prst="ellipse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985F03E-DFCE-C849-B67F-2CED0CAF7B63}"/>
                </a:ext>
              </a:extLst>
            </p:cNvPr>
            <p:cNvSpPr/>
            <p:nvPr/>
          </p:nvSpPr>
          <p:spPr bwMode="auto">
            <a:xfrm>
              <a:off x="6427473" y="2045526"/>
              <a:ext cx="76200" cy="8337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C14D433-DFFB-BE46-B9C5-E6D00977B306}"/>
                </a:ext>
              </a:extLst>
            </p:cNvPr>
            <p:cNvSpPr/>
            <p:nvPr/>
          </p:nvSpPr>
          <p:spPr bwMode="auto">
            <a:xfrm>
              <a:off x="6427353" y="2467003"/>
              <a:ext cx="76200" cy="83371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B8CEA06-38EB-C34C-8B09-7A01EE2BACE9}"/>
                </a:ext>
              </a:extLst>
            </p:cNvPr>
            <p:cNvSpPr/>
            <p:nvPr/>
          </p:nvSpPr>
          <p:spPr bwMode="auto">
            <a:xfrm>
              <a:off x="6426603" y="2888480"/>
              <a:ext cx="76200" cy="83371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82B63B-0FA7-5D4F-8FCD-F4AF8A64D5B6}"/>
                </a:ext>
              </a:extLst>
            </p:cNvPr>
            <p:cNvSpPr/>
            <p:nvPr/>
          </p:nvSpPr>
          <p:spPr bwMode="auto">
            <a:xfrm>
              <a:off x="6427473" y="3545768"/>
              <a:ext cx="76200" cy="83371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6BCDDEF-2CA1-6C40-ACAA-3A6420E48598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 bwMode="auto">
            <a:xfrm flipV="1">
              <a:off x="5696064" y="3587454"/>
              <a:ext cx="731409" cy="1"/>
            </a:xfrm>
            <a:prstGeom prst="straightConnector1">
              <a:avLst/>
            </a:prstGeom>
            <a:solidFill>
              <a:srgbClr val="808080"/>
            </a:solidFill>
            <a:ln w="63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DE55C69-36E8-3A41-940B-97945AB610AD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 bwMode="auto">
            <a:xfrm flipV="1">
              <a:off x="5702741" y="2508689"/>
              <a:ext cx="724612" cy="3575"/>
            </a:xfrm>
            <a:prstGeom prst="straightConnector1">
              <a:avLst/>
            </a:prstGeom>
            <a:solidFill>
              <a:srgbClr val="808080"/>
            </a:solidFill>
            <a:ln w="63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76EB803-8A6D-2347-9416-AD00A4A2AC45}"/>
                </a:ext>
              </a:extLst>
            </p:cNvPr>
            <p:cNvCxnSpPr>
              <a:cxnSpLocks/>
              <a:stCxn id="23" idx="6"/>
              <a:endCxn id="27" idx="2"/>
            </p:cNvCxnSpPr>
            <p:nvPr/>
          </p:nvCxnSpPr>
          <p:spPr bwMode="auto">
            <a:xfrm flipV="1">
              <a:off x="5702741" y="2930166"/>
              <a:ext cx="723862" cy="1"/>
            </a:xfrm>
            <a:prstGeom prst="straightConnector1">
              <a:avLst/>
            </a:prstGeom>
            <a:solidFill>
              <a:srgbClr val="808080"/>
            </a:solidFill>
            <a:ln w="63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C1BE1D3-0B42-154D-98AB-995A6EE41A40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 bwMode="auto">
            <a:xfrm flipV="1">
              <a:off x="5700004" y="2087212"/>
              <a:ext cx="727469" cy="7148"/>
            </a:xfrm>
            <a:prstGeom prst="straightConnector1">
              <a:avLst/>
            </a:prstGeom>
            <a:solidFill>
              <a:srgbClr val="808080"/>
            </a:solidFill>
            <a:ln w="63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80AA2C-5BAA-D540-8D41-828D6750E256}"/>
              </a:ext>
            </a:extLst>
          </p:cNvPr>
          <p:cNvGrpSpPr/>
          <p:nvPr/>
        </p:nvGrpSpPr>
        <p:grpSpPr>
          <a:xfrm>
            <a:off x="2028561" y="1936849"/>
            <a:ext cx="883809" cy="1583614"/>
            <a:chOff x="5619864" y="2045526"/>
            <a:chExt cx="883809" cy="158361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7D23B29-6AF1-7C4C-B13D-2DE69B9DE452}"/>
                </a:ext>
              </a:extLst>
            </p:cNvPr>
            <p:cNvSpPr/>
            <p:nvPr/>
          </p:nvSpPr>
          <p:spPr bwMode="auto">
            <a:xfrm>
              <a:off x="5623804" y="2052674"/>
              <a:ext cx="76200" cy="83371"/>
            </a:xfrm>
            <a:prstGeom prst="ellipse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48E8996-ED68-324A-98E6-0E06B6B81986}"/>
                </a:ext>
              </a:extLst>
            </p:cNvPr>
            <p:cNvSpPr/>
            <p:nvPr/>
          </p:nvSpPr>
          <p:spPr bwMode="auto">
            <a:xfrm>
              <a:off x="5626541" y="2470578"/>
              <a:ext cx="76200" cy="83371"/>
            </a:xfrm>
            <a:prstGeom prst="ellipse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4C96C3-FCD7-2C46-B524-18EF2BF16E72}"/>
                </a:ext>
              </a:extLst>
            </p:cNvPr>
            <p:cNvSpPr/>
            <p:nvPr/>
          </p:nvSpPr>
          <p:spPr bwMode="auto">
            <a:xfrm>
              <a:off x="5626541" y="2888481"/>
              <a:ext cx="76200" cy="83371"/>
            </a:xfrm>
            <a:prstGeom prst="ellipse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681DBF2-1515-8748-9982-047F12798162}"/>
                </a:ext>
              </a:extLst>
            </p:cNvPr>
            <p:cNvSpPr/>
            <p:nvPr/>
          </p:nvSpPr>
          <p:spPr bwMode="auto">
            <a:xfrm>
              <a:off x="5619864" y="3545769"/>
              <a:ext cx="76200" cy="83371"/>
            </a:xfrm>
            <a:prstGeom prst="ellipse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1E42D48-27FD-C04B-9A7C-CE9306557A49}"/>
                </a:ext>
              </a:extLst>
            </p:cNvPr>
            <p:cNvSpPr/>
            <p:nvPr/>
          </p:nvSpPr>
          <p:spPr bwMode="auto">
            <a:xfrm>
              <a:off x="6427473" y="2045526"/>
              <a:ext cx="76200" cy="8337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8A2DE32-541C-4F40-878A-EB74DABA03F4}"/>
                </a:ext>
              </a:extLst>
            </p:cNvPr>
            <p:cNvSpPr/>
            <p:nvPr/>
          </p:nvSpPr>
          <p:spPr bwMode="auto">
            <a:xfrm>
              <a:off x="6427353" y="2467003"/>
              <a:ext cx="76200" cy="83371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A12ABC2-AABB-DC42-B347-E3515FC1708B}"/>
                </a:ext>
              </a:extLst>
            </p:cNvPr>
            <p:cNvSpPr/>
            <p:nvPr/>
          </p:nvSpPr>
          <p:spPr bwMode="auto">
            <a:xfrm>
              <a:off x="6426603" y="2888480"/>
              <a:ext cx="76200" cy="83371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2C0EB12-4289-8948-8636-2CD59EE7E25F}"/>
                </a:ext>
              </a:extLst>
            </p:cNvPr>
            <p:cNvSpPr/>
            <p:nvPr/>
          </p:nvSpPr>
          <p:spPr bwMode="auto">
            <a:xfrm>
              <a:off x="6427473" y="3545768"/>
              <a:ext cx="76200" cy="83371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6DE7BC9-589F-0C42-BE39-9FD9A7B97C63}"/>
                </a:ext>
              </a:extLst>
            </p:cNvPr>
            <p:cNvCxnSpPr>
              <a:cxnSpLocks/>
              <a:stCxn id="40" idx="7"/>
              <a:endCxn id="41" idx="2"/>
            </p:cNvCxnSpPr>
            <p:nvPr/>
          </p:nvCxnSpPr>
          <p:spPr bwMode="auto">
            <a:xfrm flipV="1">
              <a:off x="5684905" y="2087212"/>
              <a:ext cx="742568" cy="1470766"/>
            </a:xfrm>
            <a:prstGeom prst="straightConnector1">
              <a:avLst/>
            </a:prstGeom>
            <a:solidFill>
              <a:srgbClr val="808080"/>
            </a:solidFill>
            <a:ln w="63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9E1BA29-2D56-F642-822D-95BD65925CD7}"/>
                </a:ext>
              </a:extLst>
            </p:cNvPr>
            <p:cNvCxnSpPr>
              <a:cxnSpLocks/>
              <a:stCxn id="38" idx="6"/>
              <a:endCxn id="43" idx="2"/>
            </p:cNvCxnSpPr>
            <p:nvPr/>
          </p:nvCxnSpPr>
          <p:spPr bwMode="auto">
            <a:xfrm>
              <a:off x="5702741" y="2512264"/>
              <a:ext cx="723862" cy="417902"/>
            </a:xfrm>
            <a:prstGeom prst="straightConnector1">
              <a:avLst/>
            </a:prstGeom>
            <a:solidFill>
              <a:srgbClr val="808080"/>
            </a:solidFill>
            <a:ln w="63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CCC6263-6CAC-224A-B07E-2023D4D2247C}"/>
                </a:ext>
              </a:extLst>
            </p:cNvPr>
            <p:cNvCxnSpPr>
              <a:cxnSpLocks/>
              <a:stCxn id="39" idx="6"/>
              <a:endCxn id="44" idx="2"/>
            </p:cNvCxnSpPr>
            <p:nvPr/>
          </p:nvCxnSpPr>
          <p:spPr bwMode="auto">
            <a:xfrm>
              <a:off x="5702741" y="2930167"/>
              <a:ext cx="724732" cy="657287"/>
            </a:xfrm>
            <a:prstGeom prst="straightConnector1">
              <a:avLst/>
            </a:prstGeom>
            <a:solidFill>
              <a:srgbClr val="808080"/>
            </a:solidFill>
            <a:ln w="63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236F575-479F-C440-8DF4-4BEE0D55EE50}"/>
                </a:ext>
              </a:extLst>
            </p:cNvPr>
            <p:cNvCxnSpPr>
              <a:cxnSpLocks/>
              <a:stCxn id="37" idx="6"/>
              <a:endCxn id="42" idx="2"/>
            </p:cNvCxnSpPr>
            <p:nvPr/>
          </p:nvCxnSpPr>
          <p:spPr bwMode="auto">
            <a:xfrm>
              <a:off x="5700004" y="2094360"/>
              <a:ext cx="727349" cy="414329"/>
            </a:xfrm>
            <a:prstGeom prst="straightConnector1">
              <a:avLst/>
            </a:prstGeom>
            <a:solidFill>
              <a:srgbClr val="808080"/>
            </a:solidFill>
            <a:ln w="63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E2F733E-F48B-4D4C-8CF3-13F40EE0BB79}"/>
              </a:ext>
            </a:extLst>
          </p:cNvPr>
          <p:cNvGrpSpPr/>
          <p:nvPr/>
        </p:nvGrpSpPr>
        <p:grpSpPr>
          <a:xfrm>
            <a:off x="3635362" y="1978534"/>
            <a:ext cx="883809" cy="1583614"/>
            <a:chOff x="5619864" y="2045526"/>
            <a:chExt cx="883809" cy="158361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08A5876-D6DF-DB43-8841-16069BC3E508}"/>
                </a:ext>
              </a:extLst>
            </p:cNvPr>
            <p:cNvSpPr/>
            <p:nvPr/>
          </p:nvSpPr>
          <p:spPr bwMode="auto">
            <a:xfrm>
              <a:off x="5623804" y="2052674"/>
              <a:ext cx="76200" cy="83371"/>
            </a:xfrm>
            <a:prstGeom prst="ellipse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B5AF537-74EF-C945-B17A-871BA50B9D25}"/>
                </a:ext>
              </a:extLst>
            </p:cNvPr>
            <p:cNvSpPr/>
            <p:nvPr/>
          </p:nvSpPr>
          <p:spPr bwMode="auto">
            <a:xfrm>
              <a:off x="5626541" y="2470578"/>
              <a:ext cx="76200" cy="83371"/>
            </a:xfrm>
            <a:prstGeom prst="ellipse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43650E4-8521-D64B-B4E1-6CF312CC7014}"/>
                </a:ext>
              </a:extLst>
            </p:cNvPr>
            <p:cNvSpPr/>
            <p:nvPr/>
          </p:nvSpPr>
          <p:spPr bwMode="auto">
            <a:xfrm>
              <a:off x="5626541" y="2888481"/>
              <a:ext cx="76200" cy="83371"/>
            </a:xfrm>
            <a:prstGeom prst="ellipse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0253A23-A6D6-8641-B30E-0A00F8EF59AC}"/>
                </a:ext>
              </a:extLst>
            </p:cNvPr>
            <p:cNvSpPr/>
            <p:nvPr/>
          </p:nvSpPr>
          <p:spPr bwMode="auto">
            <a:xfrm>
              <a:off x="5619864" y="3545769"/>
              <a:ext cx="76200" cy="83371"/>
            </a:xfrm>
            <a:prstGeom prst="ellipse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81BA37A-E962-B74D-BD54-27F2923D300C}"/>
                </a:ext>
              </a:extLst>
            </p:cNvPr>
            <p:cNvSpPr/>
            <p:nvPr/>
          </p:nvSpPr>
          <p:spPr bwMode="auto">
            <a:xfrm>
              <a:off x="6427473" y="2045526"/>
              <a:ext cx="76200" cy="8337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A8EAE13-BD11-9248-8243-017C17E7176B}"/>
                </a:ext>
              </a:extLst>
            </p:cNvPr>
            <p:cNvSpPr/>
            <p:nvPr/>
          </p:nvSpPr>
          <p:spPr bwMode="auto">
            <a:xfrm>
              <a:off x="6427353" y="2467003"/>
              <a:ext cx="76200" cy="83371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3EF09F4-4C26-A144-A640-9E0D03242DF4}"/>
                </a:ext>
              </a:extLst>
            </p:cNvPr>
            <p:cNvSpPr/>
            <p:nvPr/>
          </p:nvSpPr>
          <p:spPr bwMode="auto">
            <a:xfrm>
              <a:off x="6426603" y="2888480"/>
              <a:ext cx="76200" cy="83371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412484A-8734-784C-9C3D-0EF8574C34C3}"/>
                </a:ext>
              </a:extLst>
            </p:cNvPr>
            <p:cNvSpPr/>
            <p:nvPr/>
          </p:nvSpPr>
          <p:spPr bwMode="auto">
            <a:xfrm>
              <a:off x="6427473" y="3545768"/>
              <a:ext cx="76200" cy="83371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35F815E-2887-FC4C-8BBA-8A610944E91C}"/>
                </a:ext>
              </a:extLst>
            </p:cNvPr>
            <p:cNvCxnSpPr>
              <a:cxnSpLocks/>
              <a:stCxn id="53" idx="7"/>
              <a:endCxn id="55" idx="2"/>
            </p:cNvCxnSpPr>
            <p:nvPr/>
          </p:nvCxnSpPr>
          <p:spPr bwMode="auto">
            <a:xfrm flipV="1">
              <a:off x="5684905" y="2508689"/>
              <a:ext cx="742448" cy="1049289"/>
            </a:xfrm>
            <a:prstGeom prst="straightConnector1">
              <a:avLst/>
            </a:prstGeom>
            <a:solidFill>
              <a:srgbClr val="808080"/>
            </a:solidFill>
            <a:ln w="63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F3AD47B-1075-D649-B949-38FF841E2208}"/>
                </a:ext>
              </a:extLst>
            </p:cNvPr>
            <p:cNvCxnSpPr>
              <a:cxnSpLocks/>
              <a:stCxn id="51" idx="6"/>
              <a:endCxn id="57" idx="3"/>
            </p:cNvCxnSpPr>
            <p:nvPr/>
          </p:nvCxnSpPr>
          <p:spPr bwMode="auto">
            <a:xfrm>
              <a:off x="5702741" y="2512264"/>
              <a:ext cx="735891" cy="1104666"/>
            </a:xfrm>
            <a:prstGeom prst="straightConnector1">
              <a:avLst/>
            </a:prstGeom>
            <a:solidFill>
              <a:srgbClr val="808080"/>
            </a:solidFill>
            <a:ln w="63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CB009DB-C278-6849-8EEA-B5DFEC433026}"/>
                </a:ext>
              </a:extLst>
            </p:cNvPr>
            <p:cNvCxnSpPr>
              <a:cxnSpLocks/>
              <a:stCxn id="52" idx="6"/>
              <a:endCxn id="54" idx="2"/>
            </p:cNvCxnSpPr>
            <p:nvPr/>
          </p:nvCxnSpPr>
          <p:spPr bwMode="auto">
            <a:xfrm flipV="1">
              <a:off x="5702741" y="2087212"/>
              <a:ext cx="724732" cy="842955"/>
            </a:xfrm>
            <a:prstGeom prst="straightConnector1">
              <a:avLst/>
            </a:prstGeom>
            <a:solidFill>
              <a:srgbClr val="808080"/>
            </a:solidFill>
            <a:ln w="63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1EB7DCA-2969-2049-85F5-3D86D918BE32}"/>
                </a:ext>
              </a:extLst>
            </p:cNvPr>
            <p:cNvCxnSpPr>
              <a:cxnSpLocks/>
              <a:stCxn id="50" idx="6"/>
              <a:endCxn id="56" idx="2"/>
            </p:cNvCxnSpPr>
            <p:nvPr/>
          </p:nvCxnSpPr>
          <p:spPr bwMode="auto">
            <a:xfrm>
              <a:off x="5700004" y="2094360"/>
              <a:ext cx="726599" cy="835806"/>
            </a:xfrm>
            <a:prstGeom prst="straightConnector1">
              <a:avLst/>
            </a:prstGeom>
            <a:solidFill>
              <a:srgbClr val="808080"/>
            </a:solidFill>
            <a:ln w="63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62E1238-4541-D24A-8C8F-26EC092BAF7E}"/>
              </a:ext>
            </a:extLst>
          </p:cNvPr>
          <p:cNvGrpSpPr/>
          <p:nvPr/>
        </p:nvGrpSpPr>
        <p:grpSpPr>
          <a:xfrm>
            <a:off x="5242163" y="2020219"/>
            <a:ext cx="883809" cy="1583614"/>
            <a:chOff x="5619864" y="2045526"/>
            <a:chExt cx="883809" cy="1583614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17C07BC-C570-2544-B28E-9B160301725F}"/>
                </a:ext>
              </a:extLst>
            </p:cNvPr>
            <p:cNvSpPr/>
            <p:nvPr/>
          </p:nvSpPr>
          <p:spPr bwMode="auto">
            <a:xfrm>
              <a:off x="5623804" y="2052674"/>
              <a:ext cx="76200" cy="83371"/>
            </a:xfrm>
            <a:prstGeom prst="ellipse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728847C-AEF6-0F4B-82FF-1BCD6F1F4606}"/>
                </a:ext>
              </a:extLst>
            </p:cNvPr>
            <p:cNvSpPr/>
            <p:nvPr/>
          </p:nvSpPr>
          <p:spPr bwMode="auto">
            <a:xfrm>
              <a:off x="5626541" y="2470578"/>
              <a:ext cx="76200" cy="83371"/>
            </a:xfrm>
            <a:prstGeom prst="ellipse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C65069C-EA5A-E242-8E58-5398187CA250}"/>
                </a:ext>
              </a:extLst>
            </p:cNvPr>
            <p:cNvSpPr/>
            <p:nvPr/>
          </p:nvSpPr>
          <p:spPr bwMode="auto">
            <a:xfrm>
              <a:off x="5626541" y="2888481"/>
              <a:ext cx="76200" cy="83371"/>
            </a:xfrm>
            <a:prstGeom prst="ellipse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27D1160-8FB8-2D43-B191-8EA1F571127D}"/>
                </a:ext>
              </a:extLst>
            </p:cNvPr>
            <p:cNvSpPr/>
            <p:nvPr/>
          </p:nvSpPr>
          <p:spPr bwMode="auto">
            <a:xfrm>
              <a:off x="5619864" y="3545769"/>
              <a:ext cx="76200" cy="83371"/>
            </a:xfrm>
            <a:prstGeom prst="ellipse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0BE27AB-9CFD-784F-96F1-E4D2194FF1A4}"/>
                </a:ext>
              </a:extLst>
            </p:cNvPr>
            <p:cNvSpPr/>
            <p:nvPr/>
          </p:nvSpPr>
          <p:spPr bwMode="auto">
            <a:xfrm>
              <a:off x="6427473" y="2045526"/>
              <a:ext cx="76200" cy="8337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66DF476-2FEB-6041-8872-733701DC859B}"/>
                </a:ext>
              </a:extLst>
            </p:cNvPr>
            <p:cNvSpPr/>
            <p:nvPr/>
          </p:nvSpPr>
          <p:spPr bwMode="auto">
            <a:xfrm>
              <a:off x="6427353" y="2467003"/>
              <a:ext cx="76200" cy="83371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D609749-6B87-F94F-8D70-4F273C7692EE}"/>
                </a:ext>
              </a:extLst>
            </p:cNvPr>
            <p:cNvSpPr/>
            <p:nvPr/>
          </p:nvSpPr>
          <p:spPr bwMode="auto">
            <a:xfrm>
              <a:off x="6426603" y="2888480"/>
              <a:ext cx="76200" cy="83371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574A4F9-A7E2-884E-AE6D-BC6130DE487C}"/>
                </a:ext>
              </a:extLst>
            </p:cNvPr>
            <p:cNvSpPr/>
            <p:nvPr/>
          </p:nvSpPr>
          <p:spPr bwMode="auto">
            <a:xfrm>
              <a:off x="6427473" y="3545768"/>
              <a:ext cx="76200" cy="83371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75DF173-3C14-8340-8F58-DC444B3F0300}"/>
                </a:ext>
              </a:extLst>
            </p:cNvPr>
            <p:cNvCxnSpPr>
              <a:cxnSpLocks/>
              <a:stCxn id="66" idx="7"/>
              <a:endCxn id="69" idx="2"/>
            </p:cNvCxnSpPr>
            <p:nvPr/>
          </p:nvCxnSpPr>
          <p:spPr bwMode="auto">
            <a:xfrm flipV="1">
              <a:off x="5684905" y="2930166"/>
              <a:ext cx="741698" cy="627812"/>
            </a:xfrm>
            <a:prstGeom prst="straightConnector1">
              <a:avLst/>
            </a:prstGeom>
            <a:solidFill>
              <a:srgbClr val="808080"/>
            </a:solidFill>
            <a:ln w="63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D8764DF-E566-684A-BDD6-B264A9D2599C}"/>
                </a:ext>
              </a:extLst>
            </p:cNvPr>
            <p:cNvCxnSpPr>
              <a:cxnSpLocks/>
              <a:stCxn id="64" idx="6"/>
              <a:endCxn id="67" idx="3"/>
            </p:cNvCxnSpPr>
            <p:nvPr/>
          </p:nvCxnSpPr>
          <p:spPr bwMode="auto">
            <a:xfrm flipV="1">
              <a:off x="5702741" y="2116688"/>
              <a:ext cx="735891" cy="395576"/>
            </a:xfrm>
            <a:prstGeom prst="straightConnector1">
              <a:avLst/>
            </a:prstGeom>
            <a:solidFill>
              <a:srgbClr val="808080"/>
            </a:solidFill>
            <a:ln w="63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9C790F5-74B2-5746-8C5E-15CEC63477DE}"/>
                </a:ext>
              </a:extLst>
            </p:cNvPr>
            <p:cNvCxnSpPr>
              <a:cxnSpLocks/>
              <a:stCxn id="65" idx="6"/>
              <a:endCxn id="68" idx="2"/>
            </p:cNvCxnSpPr>
            <p:nvPr/>
          </p:nvCxnSpPr>
          <p:spPr bwMode="auto">
            <a:xfrm flipV="1">
              <a:off x="5702741" y="2508689"/>
              <a:ext cx="724612" cy="421478"/>
            </a:xfrm>
            <a:prstGeom prst="straightConnector1">
              <a:avLst/>
            </a:prstGeom>
            <a:solidFill>
              <a:srgbClr val="808080"/>
            </a:solidFill>
            <a:ln w="63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8560EBA-F1E8-7043-8BC8-68D6F5CD11C7}"/>
                </a:ext>
              </a:extLst>
            </p:cNvPr>
            <p:cNvCxnSpPr>
              <a:cxnSpLocks/>
              <a:stCxn id="63" idx="6"/>
              <a:endCxn id="70" idx="2"/>
            </p:cNvCxnSpPr>
            <p:nvPr/>
          </p:nvCxnSpPr>
          <p:spPr bwMode="auto">
            <a:xfrm>
              <a:off x="5700004" y="2094360"/>
              <a:ext cx="727469" cy="1493094"/>
            </a:xfrm>
            <a:prstGeom prst="straightConnector1">
              <a:avLst/>
            </a:prstGeom>
            <a:solidFill>
              <a:srgbClr val="808080"/>
            </a:solidFill>
            <a:ln w="63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A401106-07A0-7B4C-BD8D-396B15327D00}"/>
              </a:ext>
            </a:extLst>
          </p:cNvPr>
          <p:cNvSpPr txBox="1"/>
          <p:nvPr/>
        </p:nvSpPr>
        <p:spPr>
          <a:xfrm>
            <a:off x="112728" y="1290246"/>
            <a:ext cx="3445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cycle of permutations: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B232DC8-3054-AE45-B5A4-55A9D97EDC6C}"/>
              </a:ext>
            </a:extLst>
          </p:cNvPr>
          <p:cNvGrpSpPr/>
          <p:nvPr/>
        </p:nvGrpSpPr>
        <p:grpSpPr>
          <a:xfrm>
            <a:off x="5349312" y="3882573"/>
            <a:ext cx="772969" cy="944059"/>
            <a:chOff x="5349312" y="3882573"/>
            <a:chExt cx="772969" cy="944059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0AADE56-E218-0D40-A490-60620C611929}"/>
                </a:ext>
              </a:extLst>
            </p:cNvPr>
            <p:cNvSpPr/>
            <p:nvPr/>
          </p:nvSpPr>
          <p:spPr bwMode="auto">
            <a:xfrm>
              <a:off x="5625678" y="3992599"/>
              <a:ext cx="45719" cy="59129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82CEFB0-F5F8-DC4E-8D9A-40EA916493E7}"/>
                </a:ext>
              </a:extLst>
            </p:cNvPr>
            <p:cNvSpPr/>
            <p:nvPr/>
          </p:nvSpPr>
          <p:spPr bwMode="auto">
            <a:xfrm>
              <a:off x="5778078" y="4144999"/>
              <a:ext cx="45719" cy="5912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2FCC674-FBFC-7945-A9C7-42840E8409D3}"/>
                </a:ext>
              </a:extLst>
            </p:cNvPr>
            <p:cNvSpPr/>
            <p:nvPr/>
          </p:nvSpPr>
          <p:spPr bwMode="auto">
            <a:xfrm>
              <a:off x="5477968" y="4414817"/>
              <a:ext cx="45719" cy="59129"/>
            </a:xfrm>
            <a:prstGeom prst="ellipse">
              <a:avLst/>
            </a:prstGeom>
            <a:solidFill>
              <a:srgbClr val="F5B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0D04425-501B-F54F-8EE0-79FC707C02BE}"/>
                </a:ext>
              </a:extLst>
            </p:cNvPr>
            <p:cNvSpPr/>
            <p:nvPr/>
          </p:nvSpPr>
          <p:spPr bwMode="auto">
            <a:xfrm>
              <a:off x="5924578" y="4278255"/>
              <a:ext cx="45719" cy="59129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A281CDB-73C4-9A4A-9F6B-6B22EA39F03C}"/>
                </a:ext>
              </a:extLst>
            </p:cNvPr>
            <p:cNvSpPr txBox="1"/>
            <p:nvPr/>
          </p:nvSpPr>
          <p:spPr>
            <a:xfrm>
              <a:off x="5349312" y="4549633"/>
              <a:ext cx="7729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crossbar</a:t>
              </a:r>
            </a:p>
          </p:txBody>
        </p:sp>
        <p:cxnSp>
          <p:nvCxnSpPr>
            <p:cNvPr id="127" name="Straight Connector 95">
              <a:extLst>
                <a:ext uri="{FF2B5EF4-FFF2-40B4-BE49-F238E27FC236}">
                  <a16:creationId xmlns:a16="http://schemas.microsoft.com/office/drawing/2014/main" id="{FE66DA0D-54D8-1E46-9F49-3AE0A023560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94896" y="4165204"/>
              <a:ext cx="6679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28" name="Straight Connector 96">
              <a:extLst>
                <a:ext uri="{FF2B5EF4-FFF2-40B4-BE49-F238E27FC236}">
                  <a16:creationId xmlns:a16="http://schemas.microsoft.com/office/drawing/2014/main" id="{B076EE6F-38AE-C84E-9B33-9D48C1F0863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94896" y="4304793"/>
              <a:ext cx="6679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29" name="Straight Connector 97">
              <a:extLst>
                <a:ext uri="{FF2B5EF4-FFF2-40B4-BE49-F238E27FC236}">
                  <a16:creationId xmlns:a16="http://schemas.microsoft.com/office/drawing/2014/main" id="{AF7DAC7B-8B57-9C40-A615-F9EB70763A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94896" y="4444382"/>
              <a:ext cx="6679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0" name="Straight Connector 95">
              <a:extLst>
                <a:ext uri="{FF2B5EF4-FFF2-40B4-BE49-F238E27FC236}">
                  <a16:creationId xmlns:a16="http://schemas.microsoft.com/office/drawing/2014/main" id="{4BD85C8B-A4EF-7647-83FD-B4271E8E066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94896" y="4025615"/>
              <a:ext cx="6679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1" name="Straight Connector 99">
              <a:extLst>
                <a:ext uri="{FF2B5EF4-FFF2-40B4-BE49-F238E27FC236}">
                  <a16:creationId xmlns:a16="http://schemas.microsoft.com/office/drawing/2014/main" id="{F5DC0F83-A0E9-5447-8605-677054FD50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602435" y="4234998"/>
              <a:ext cx="704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2" name="Straight Connector 100">
              <a:extLst>
                <a:ext uri="{FF2B5EF4-FFF2-40B4-BE49-F238E27FC236}">
                  <a16:creationId xmlns:a16="http://schemas.microsoft.com/office/drawing/2014/main" id="{9A6F2873-AB0D-D84A-8B42-25879F260CB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451773" y="4234998"/>
              <a:ext cx="704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3" name="Straight Connector 101">
              <a:extLst>
                <a:ext uri="{FF2B5EF4-FFF2-40B4-BE49-F238E27FC236}">
                  <a16:creationId xmlns:a16="http://schemas.microsoft.com/office/drawing/2014/main" id="{071CD7EC-8951-B14F-9F38-920F455F56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301110" y="4234998"/>
              <a:ext cx="704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8C0EDD5-FAE0-BD45-8564-2B6A84A8A8D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150447" y="4234998"/>
              <a:ext cx="704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BF043AA-E06D-4A40-A4A0-73BBD36E9F8E}"/>
              </a:ext>
            </a:extLst>
          </p:cNvPr>
          <p:cNvGrpSpPr/>
          <p:nvPr/>
        </p:nvGrpSpPr>
        <p:grpSpPr>
          <a:xfrm>
            <a:off x="466537" y="3883220"/>
            <a:ext cx="772969" cy="944059"/>
            <a:chOff x="466537" y="3883220"/>
            <a:chExt cx="772969" cy="944059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9A5CC3E-EB28-0A43-8AC2-C76E64FF1DE6}"/>
                </a:ext>
              </a:extLst>
            </p:cNvPr>
            <p:cNvSpPr txBox="1"/>
            <p:nvPr/>
          </p:nvSpPr>
          <p:spPr>
            <a:xfrm>
              <a:off x="466537" y="4550280"/>
              <a:ext cx="7729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crossbar</a:t>
              </a:r>
            </a:p>
          </p:txBody>
        </p:sp>
        <p:cxnSp>
          <p:nvCxnSpPr>
            <p:cNvPr id="95" name="Straight Connector 95">
              <a:extLst>
                <a:ext uri="{FF2B5EF4-FFF2-40B4-BE49-F238E27FC236}">
                  <a16:creationId xmlns:a16="http://schemas.microsoft.com/office/drawing/2014/main" id="{49EA9AE9-A774-7841-A926-88B089E5CB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2121" y="4165851"/>
              <a:ext cx="6679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6" name="Straight Connector 96">
              <a:extLst>
                <a:ext uri="{FF2B5EF4-FFF2-40B4-BE49-F238E27FC236}">
                  <a16:creationId xmlns:a16="http://schemas.microsoft.com/office/drawing/2014/main" id="{7CA2505F-8772-DF47-941C-4EB61CA64FD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2121" y="4305440"/>
              <a:ext cx="6679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" name="Straight Connector 97">
              <a:extLst>
                <a:ext uri="{FF2B5EF4-FFF2-40B4-BE49-F238E27FC236}">
                  <a16:creationId xmlns:a16="http://schemas.microsoft.com/office/drawing/2014/main" id="{8BB3D568-8B29-BC47-9A0C-CE7DB17F25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2121" y="4445029"/>
              <a:ext cx="6679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8" name="Straight Connector 95">
              <a:extLst>
                <a:ext uri="{FF2B5EF4-FFF2-40B4-BE49-F238E27FC236}">
                  <a16:creationId xmlns:a16="http://schemas.microsoft.com/office/drawing/2014/main" id="{9E866E66-2E3E-4C45-8CFA-96986674AD6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2121" y="4026262"/>
              <a:ext cx="6679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" name="Straight Connector 99">
              <a:extLst>
                <a:ext uri="{FF2B5EF4-FFF2-40B4-BE49-F238E27FC236}">
                  <a16:creationId xmlns:a16="http://schemas.microsoft.com/office/drawing/2014/main" id="{FD9DE40D-F7DB-DF4B-8C65-7CF02AB5BB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19660" y="4235645"/>
              <a:ext cx="704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0" name="Straight Connector 100">
              <a:extLst>
                <a:ext uri="{FF2B5EF4-FFF2-40B4-BE49-F238E27FC236}">
                  <a16:creationId xmlns:a16="http://schemas.microsoft.com/office/drawing/2014/main" id="{79D6EFE5-F582-0846-AE21-881552A37E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68998" y="4235645"/>
              <a:ext cx="704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" name="Straight Connector 101">
              <a:extLst>
                <a:ext uri="{FF2B5EF4-FFF2-40B4-BE49-F238E27FC236}">
                  <a16:creationId xmlns:a16="http://schemas.microsoft.com/office/drawing/2014/main" id="{9E225AD9-5487-EF47-80ED-87B2A0553DF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18335" y="4235645"/>
              <a:ext cx="704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E47641E-E01C-D74F-9EA1-8E4212A9579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67672" y="4235645"/>
              <a:ext cx="704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D024C76-D21D-1745-8EF1-95754810D004}"/>
                </a:ext>
              </a:extLst>
            </p:cNvPr>
            <p:cNvSpPr/>
            <p:nvPr/>
          </p:nvSpPr>
          <p:spPr bwMode="auto">
            <a:xfrm>
              <a:off x="741609" y="4135157"/>
              <a:ext cx="45719" cy="59129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E93DE49-D353-CB4F-A4FC-90273E9A2B08}"/>
                </a:ext>
              </a:extLst>
            </p:cNvPr>
            <p:cNvSpPr/>
            <p:nvPr/>
          </p:nvSpPr>
          <p:spPr bwMode="auto">
            <a:xfrm>
              <a:off x="900609" y="4277252"/>
              <a:ext cx="45719" cy="5912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0F6E2B-7822-D745-97AD-01A94BA09E9D}"/>
                </a:ext>
              </a:extLst>
            </p:cNvPr>
            <p:cNvSpPr/>
            <p:nvPr/>
          </p:nvSpPr>
          <p:spPr bwMode="auto">
            <a:xfrm>
              <a:off x="603340" y="3996950"/>
              <a:ext cx="45719" cy="59129"/>
            </a:xfrm>
            <a:prstGeom prst="ellipse">
              <a:avLst/>
            </a:prstGeom>
            <a:solidFill>
              <a:srgbClr val="F5B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FE76B78-77F0-C24C-A6D1-DF8C986643C2}"/>
                </a:ext>
              </a:extLst>
            </p:cNvPr>
            <p:cNvSpPr/>
            <p:nvPr/>
          </p:nvSpPr>
          <p:spPr bwMode="auto">
            <a:xfrm>
              <a:off x="1051272" y="4413813"/>
              <a:ext cx="45719" cy="59129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B0DFCB-8EEF-E848-B0BA-7497F62766F7}"/>
              </a:ext>
            </a:extLst>
          </p:cNvPr>
          <p:cNvGrpSpPr/>
          <p:nvPr/>
        </p:nvGrpSpPr>
        <p:grpSpPr>
          <a:xfrm>
            <a:off x="3683446" y="3883061"/>
            <a:ext cx="772969" cy="944059"/>
            <a:chOff x="3683446" y="3883061"/>
            <a:chExt cx="772969" cy="944059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A1F618E-FA37-CE42-8C3C-97B6F99A6BB5}"/>
                </a:ext>
              </a:extLst>
            </p:cNvPr>
            <p:cNvSpPr txBox="1"/>
            <p:nvPr/>
          </p:nvSpPr>
          <p:spPr>
            <a:xfrm>
              <a:off x="3683446" y="4550121"/>
              <a:ext cx="7729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crossbar</a:t>
              </a:r>
            </a:p>
          </p:txBody>
        </p:sp>
        <p:cxnSp>
          <p:nvCxnSpPr>
            <p:cNvPr id="111" name="Straight Connector 95">
              <a:extLst>
                <a:ext uri="{FF2B5EF4-FFF2-40B4-BE49-F238E27FC236}">
                  <a16:creationId xmlns:a16="http://schemas.microsoft.com/office/drawing/2014/main" id="{C36EF380-2603-7746-88BF-35A075AE512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729030" y="4165692"/>
              <a:ext cx="6679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12" name="Straight Connector 96">
              <a:extLst>
                <a:ext uri="{FF2B5EF4-FFF2-40B4-BE49-F238E27FC236}">
                  <a16:creationId xmlns:a16="http://schemas.microsoft.com/office/drawing/2014/main" id="{071EA509-3D14-6E4D-8E77-09938C323F0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729030" y="4305281"/>
              <a:ext cx="6679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13" name="Straight Connector 97">
              <a:extLst>
                <a:ext uri="{FF2B5EF4-FFF2-40B4-BE49-F238E27FC236}">
                  <a16:creationId xmlns:a16="http://schemas.microsoft.com/office/drawing/2014/main" id="{DA2717EB-3F2B-5A4C-B569-C9F40A9186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729030" y="4444870"/>
              <a:ext cx="6679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14" name="Straight Connector 95">
              <a:extLst>
                <a:ext uri="{FF2B5EF4-FFF2-40B4-BE49-F238E27FC236}">
                  <a16:creationId xmlns:a16="http://schemas.microsoft.com/office/drawing/2014/main" id="{AB316CBF-52B7-D24C-8C0D-731A8790B5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729030" y="4026103"/>
              <a:ext cx="6679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15" name="Straight Connector 99">
              <a:extLst>
                <a:ext uri="{FF2B5EF4-FFF2-40B4-BE49-F238E27FC236}">
                  <a16:creationId xmlns:a16="http://schemas.microsoft.com/office/drawing/2014/main" id="{E4609640-63C5-CA4D-8513-9809E6FCCE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936569" y="4235486"/>
              <a:ext cx="704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16" name="Straight Connector 100">
              <a:extLst>
                <a:ext uri="{FF2B5EF4-FFF2-40B4-BE49-F238E27FC236}">
                  <a16:creationId xmlns:a16="http://schemas.microsoft.com/office/drawing/2014/main" id="{98C4131E-FCC9-0F46-B29E-A32ACA668DC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785907" y="4235486"/>
              <a:ext cx="704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17" name="Straight Connector 101">
              <a:extLst>
                <a:ext uri="{FF2B5EF4-FFF2-40B4-BE49-F238E27FC236}">
                  <a16:creationId xmlns:a16="http://schemas.microsoft.com/office/drawing/2014/main" id="{9FCB6599-C8D5-6343-93B5-1DFDCC20C71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635244" y="4235486"/>
              <a:ext cx="704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C4C4F80-756B-6A4E-88B7-01C13C719A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484581" y="4235486"/>
              <a:ext cx="704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FFAE862-34E2-6D41-A5C5-0CAE61380660}"/>
                </a:ext>
              </a:extLst>
            </p:cNvPr>
            <p:cNvSpPr/>
            <p:nvPr/>
          </p:nvSpPr>
          <p:spPr bwMode="auto">
            <a:xfrm>
              <a:off x="3959812" y="3993087"/>
              <a:ext cx="45719" cy="59129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136BDE0-3034-2C49-AA70-EA2DB8F993C3}"/>
                </a:ext>
              </a:extLst>
            </p:cNvPr>
            <p:cNvSpPr/>
            <p:nvPr/>
          </p:nvSpPr>
          <p:spPr bwMode="auto">
            <a:xfrm>
              <a:off x="4112212" y="4145487"/>
              <a:ext cx="45719" cy="5912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B459BB7-A16E-3E4B-BEA9-C2D35C325A0D}"/>
                </a:ext>
              </a:extLst>
            </p:cNvPr>
            <p:cNvSpPr/>
            <p:nvPr/>
          </p:nvSpPr>
          <p:spPr bwMode="auto">
            <a:xfrm>
              <a:off x="3812102" y="4415305"/>
              <a:ext cx="45719" cy="59129"/>
            </a:xfrm>
            <a:prstGeom prst="ellipse">
              <a:avLst/>
            </a:prstGeom>
            <a:solidFill>
              <a:srgbClr val="F5B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3290830-C8CA-B34F-A851-820622A94B97}"/>
                </a:ext>
              </a:extLst>
            </p:cNvPr>
            <p:cNvSpPr/>
            <p:nvPr/>
          </p:nvSpPr>
          <p:spPr bwMode="auto">
            <a:xfrm>
              <a:off x="4258712" y="4278743"/>
              <a:ext cx="45719" cy="59129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426E8F1-EA2E-BC46-9C4F-3CBE11779F91}"/>
              </a:ext>
            </a:extLst>
          </p:cNvPr>
          <p:cNvGrpSpPr/>
          <p:nvPr/>
        </p:nvGrpSpPr>
        <p:grpSpPr>
          <a:xfrm>
            <a:off x="6752589" y="2504601"/>
            <a:ext cx="2315211" cy="1901399"/>
            <a:chOff x="6752589" y="2504601"/>
            <a:chExt cx="2315211" cy="190139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9B324F-2C84-684D-A266-AC77113D68D6}"/>
                </a:ext>
              </a:extLst>
            </p:cNvPr>
            <p:cNvSpPr/>
            <p:nvPr/>
          </p:nvSpPr>
          <p:spPr bwMode="auto">
            <a:xfrm>
              <a:off x="6752589" y="2504601"/>
              <a:ext cx="2315211" cy="19013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A2F4D9BA-233E-F44C-A235-550418F9E942}"/>
                </a:ext>
              </a:extLst>
            </p:cNvPr>
            <p:cNvSpPr/>
            <p:nvPr/>
          </p:nvSpPr>
          <p:spPr bwMode="auto">
            <a:xfrm>
              <a:off x="7480608" y="3795258"/>
              <a:ext cx="410575" cy="3900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7641F5B2-7031-FD49-8C0B-058FCD42597F}"/>
                </a:ext>
              </a:extLst>
            </p:cNvPr>
            <p:cNvGrpSpPr/>
            <p:nvPr/>
          </p:nvGrpSpPr>
          <p:grpSpPr>
            <a:xfrm>
              <a:off x="7533101" y="3816356"/>
              <a:ext cx="318362" cy="102778"/>
              <a:chOff x="6364514" y="1389863"/>
              <a:chExt cx="666175" cy="140426"/>
            </a:xfrm>
          </p:grpSpPr>
          <p:sp>
            <p:nvSpPr>
              <p:cNvPr id="272" name="Freeform 271">
                <a:extLst>
                  <a:ext uri="{FF2B5EF4-FFF2-40B4-BE49-F238E27FC236}">
                    <a16:creationId xmlns:a16="http://schemas.microsoft.com/office/drawing/2014/main" id="{59D6C3E2-1085-7349-9CD2-D840673F16AB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73" name="Line 36">
                <a:extLst>
                  <a:ext uri="{FF2B5EF4-FFF2-40B4-BE49-F238E27FC236}">
                    <a16:creationId xmlns:a16="http://schemas.microsoft.com/office/drawing/2014/main" id="{4A6F4A09-ABD7-664C-9C22-AA1DB37786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74" name="Line 37">
                <a:extLst>
                  <a:ext uri="{FF2B5EF4-FFF2-40B4-BE49-F238E27FC236}">
                    <a16:creationId xmlns:a16="http://schemas.microsoft.com/office/drawing/2014/main" id="{6215A71F-AE5A-1E47-AAE5-CDB9AADBBC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75" name="Line 38">
                <a:extLst>
                  <a:ext uri="{FF2B5EF4-FFF2-40B4-BE49-F238E27FC236}">
                    <a16:creationId xmlns:a16="http://schemas.microsoft.com/office/drawing/2014/main" id="{A89D5851-2F2F-9243-8C86-72204A4D08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3431F03C-C61D-B242-B8F5-9FECAEF71CAD}"/>
                </a:ext>
              </a:extLst>
            </p:cNvPr>
            <p:cNvGrpSpPr/>
            <p:nvPr/>
          </p:nvGrpSpPr>
          <p:grpSpPr>
            <a:xfrm>
              <a:off x="7533884" y="3937129"/>
              <a:ext cx="318362" cy="102778"/>
              <a:chOff x="6364514" y="1389863"/>
              <a:chExt cx="666175" cy="140426"/>
            </a:xfrm>
            <a:solidFill>
              <a:srgbClr val="92D050"/>
            </a:solidFill>
          </p:grpSpPr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1D68CA89-9494-F743-96AF-4543BDB64299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69" name="Line 36">
                <a:extLst>
                  <a:ext uri="{FF2B5EF4-FFF2-40B4-BE49-F238E27FC236}">
                    <a16:creationId xmlns:a16="http://schemas.microsoft.com/office/drawing/2014/main" id="{6B78469E-3DB8-7A4F-B4FD-4C53342EE5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70" name="Line 37">
                <a:extLst>
                  <a:ext uri="{FF2B5EF4-FFF2-40B4-BE49-F238E27FC236}">
                    <a16:creationId xmlns:a16="http://schemas.microsoft.com/office/drawing/2014/main" id="{AD869C7F-5E16-5649-A5C2-BB40B378BF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71" name="Line 38">
                <a:extLst>
                  <a:ext uri="{FF2B5EF4-FFF2-40B4-BE49-F238E27FC236}">
                    <a16:creationId xmlns:a16="http://schemas.microsoft.com/office/drawing/2014/main" id="{54160232-BEC8-E54A-879F-67823594E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B340C1CC-9C87-F34B-9772-B255539E7E26}"/>
                </a:ext>
              </a:extLst>
            </p:cNvPr>
            <p:cNvGrpSpPr/>
            <p:nvPr/>
          </p:nvGrpSpPr>
          <p:grpSpPr>
            <a:xfrm>
              <a:off x="7534667" y="4057903"/>
              <a:ext cx="318362" cy="102778"/>
              <a:chOff x="6364514" y="1389863"/>
              <a:chExt cx="666175" cy="140426"/>
            </a:xfrm>
            <a:solidFill>
              <a:srgbClr val="00B0F0"/>
            </a:solidFill>
          </p:grpSpPr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02323AC9-3CAE-4445-A3FC-BE1DCC6D5ABA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65" name="Line 36">
                <a:extLst>
                  <a:ext uri="{FF2B5EF4-FFF2-40B4-BE49-F238E27FC236}">
                    <a16:creationId xmlns:a16="http://schemas.microsoft.com/office/drawing/2014/main" id="{0F70C6D9-A6B4-234D-AD09-BBF5349CEB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66" name="Line 37">
                <a:extLst>
                  <a:ext uri="{FF2B5EF4-FFF2-40B4-BE49-F238E27FC236}">
                    <a16:creationId xmlns:a16="http://schemas.microsoft.com/office/drawing/2014/main" id="{E9B1BB0F-8C0E-8E4C-B415-D25EF437CF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67" name="Line 38">
                <a:extLst>
                  <a:ext uri="{FF2B5EF4-FFF2-40B4-BE49-F238E27FC236}">
                    <a16:creationId xmlns:a16="http://schemas.microsoft.com/office/drawing/2014/main" id="{0647648B-72D1-7943-AF6A-E49095BD5A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81431C6-F6E7-F242-BB8E-242580195573}"/>
                </a:ext>
              </a:extLst>
            </p:cNvPr>
            <p:cNvSpPr/>
            <p:nvPr/>
          </p:nvSpPr>
          <p:spPr bwMode="auto">
            <a:xfrm>
              <a:off x="7480608" y="3207408"/>
              <a:ext cx="410575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EA3153C8-560A-FB40-8E0B-8FE1FF0C27E1}"/>
                </a:ext>
              </a:extLst>
            </p:cNvPr>
            <p:cNvGrpSpPr/>
            <p:nvPr/>
          </p:nvGrpSpPr>
          <p:grpSpPr>
            <a:xfrm>
              <a:off x="7534600" y="3225568"/>
              <a:ext cx="318362" cy="102778"/>
              <a:chOff x="6364514" y="1389863"/>
              <a:chExt cx="666175" cy="140426"/>
            </a:xfrm>
          </p:grpSpPr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id="{4714177C-996F-9E48-BFBD-FACFC9584B58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52" name="Line 36">
                <a:extLst>
                  <a:ext uri="{FF2B5EF4-FFF2-40B4-BE49-F238E27FC236}">
                    <a16:creationId xmlns:a16="http://schemas.microsoft.com/office/drawing/2014/main" id="{DF88CD1B-CC44-7644-A097-3E262A0378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53" name="Line 37">
                <a:extLst>
                  <a:ext uri="{FF2B5EF4-FFF2-40B4-BE49-F238E27FC236}">
                    <a16:creationId xmlns:a16="http://schemas.microsoft.com/office/drawing/2014/main" id="{7E5354A8-CD1E-5F48-ABB4-158D37BACB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54" name="Line 38">
                <a:extLst>
                  <a:ext uri="{FF2B5EF4-FFF2-40B4-BE49-F238E27FC236}">
                    <a16:creationId xmlns:a16="http://schemas.microsoft.com/office/drawing/2014/main" id="{BE3E0C54-3130-F744-BDF6-91020E026D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65525669-7813-F748-A28E-3A974D882D14}"/>
                </a:ext>
              </a:extLst>
            </p:cNvPr>
            <p:cNvGrpSpPr/>
            <p:nvPr/>
          </p:nvGrpSpPr>
          <p:grpSpPr>
            <a:xfrm>
              <a:off x="7535383" y="3346342"/>
              <a:ext cx="318362" cy="102778"/>
              <a:chOff x="6364514" y="1389863"/>
              <a:chExt cx="666175" cy="140426"/>
            </a:xfrm>
            <a:solidFill>
              <a:srgbClr val="92D050"/>
            </a:solidFill>
          </p:grpSpPr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CD1B499C-B3D8-9C4E-A8D4-1AC4375D9047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48" name="Line 36">
                <a:extLst>
                  <a:ext uri="{FF2B5EF4-FFF2-40B4-BE49-F238E27FC236}">
                    <a16:creationId xmlns:a16="http://schemas.microsoft.com/office/drawing/2014/main" id="{61EC5172-4E31-C540-8A96-92C1AA2A1C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49" name="Line 37">
                <a:extLst>
                  <a:ext uri="{FF2B5EF4-FFF2-40B4-BE49-F238E27FC236}">
                    <a16:creationId xmlns:a16="http://schemas.microsoft.com/office/drawing/2014/main" id="{8E5D7588-900D-1B4B-AD2D-DE85F7C8C3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50" name="Line 38">
                <a:extLst>
                  <a:ext uri="{FF2B5EF4-FFF2-40B4-BE49-F238E27FC236}">
                    <a16:creationId xmlns:a16="http://schemas.microsoft.com/office/drawing/2014/main" id="{E8699474-991A-1849-89C5-59C57FBBE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8BA82C9B-2862-4840-B2E0-8C96A209BE46}"/>
                </a:ext>
              </a:extLst>
            </p:cNvPr>
            <p:cNvGrpSpPr/>
            <p:nvPr/>
          </p:nvGrpSpPr>
          <p:grpSpPr>
            <a:xfrm>
              <a:off x="7536166" y="3467116"/>
              <a:ext cx="318362" cy="102778"/>
              <a:chOff x="6364514" y="1389863"/>
              <a:chExt cx="666175" cy="140426"/>
            </a:xfrm>
            <a:solidFill>
              <a:srgbClr val="00B0F0"/>
            </a:solidFill>
          </p:grpSpPr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id="{EDE51BE2-15C3-124F-9201-C04CEF7F2D10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44" name="Line 36">
                <a:extLst>
                  <a:ext uri="{FF2B5EF4-FFF2-40B4-BE49-F238E27FC236}">
                    <a16:creationId xmlns:a16="http://schemas.microsoft.com/office/drawing/2014/main" id="{AB522713-4A4D-AE49-8FAF-432B85A9AE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45" name="Line 37">
                <a:extLst>
                  <a:ext uri="{FF2B5EF4-FFF2-40B4-BE49-F238E27FC236}">
                    <a16:creationId xmlns:a16="http://schemas.microsoft.com/office/drawing/2014/main" id="{45A448EE-5FE4-434C-90DC-A80659619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46" name="Line 38">
                <a:extLst>
                  <a:ext uri="{FF2B5EF4-FFF2-40B4-BE49-F238E27FC236}">
                    <a16:creationId xmlns:a16="http://schemas.microsoft.com/office/drawing/2014/main" id="{B5642253-8E4F-C548-9FF6-945FD07878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243E1CC1-4AC6-DF4C-A3D3-6B9EC0B79E58}"/>
                </a:ext>
              </a:extLst>
            </p:cNvPr>
            <p:cNvSpPr/>
            <p:nvPr/>
          </p:nvSpPr>
          <p:spPr bwMode="auto">
            <a:xfrm>
              <a:off x="7480608" y="2638899"/>
              <a:ext cx="410575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12EDA0B8-1664-6848-B85C-9E0D256612FA}"/>
                </a:ext>
              </a:extLst>
            </p:cNvPr>
            <p:cNvGrpSpPr/>
            <p:nvPr/>
          </p:nvGrpSpPr>
          <p:grpSpPr>
            <a:xfrm>
              <a:off x="7536098" y="2656999"/>
              <a:ext cx="318362" cy="102778"/>
              <a:chOff x="6364514" y="1389863"/>
              <a:chExt cx="666175" cy="140426"/>
            </a:xfrm>
            <a:solidFill>
              <a:schemeClr val="bg1"/>
            </a:solidFill>
          </p:grpSpPr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E31A6899-9D4B-DB4C-8DCC-16517B72BCB4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08" name="Line 36">
                <a:extLst>
                  <a:ext uri="{FF2B5EF4-FFF2-40B4-BE49-F238E27FC236}">
                    <a16:creationId xmlns:a16="http://schemas.microsoft.com/office/drawing/2014/main" id="{9105B86C-1ABD-BB48-892B-2BB49B953D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09" name="Line 37">
                <a:extLst>
                  <a:ext uri="{FF2B5EF4-FFF2-40B4-BE49-F238E27FC236}">
                    <a16:creationId xmlns:a16="http://schemas.microsoft.com/office/drawing/2014/main" id="{3B3926F9-8ACC-B24E-AB67-15DAFA6C7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10" name="Line 38">
                <a:extLst>
                  <a:ext uri="{FF2B5EF4-FFF2-40B4-BE49-F238E27FC236}">
                    <a16:creationId xmlns:a16="http://schemas.microsoft.com/office/drawing/2014/main" id="{24E05AFE-CC67-1849-9732-2A6AAF8B96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D568C049-5834-144E-82B0-533CFA041E3C}"/>
                </a:ext>
              </a:extLst>
            </p:cNvPr>
            <p:cNvGrpSpPr/>
            <p:nvPr/>
          </p:nvGrpSpPr>
          <p:grpSpPr>
            <a:xfrm>
              <a:off x="7536881" y="2777773"/>
              <a:ext cx="318362" cy="102778"/>
              <a:chOff x="6364514" y="1389863"/>
              <a:chExt cx="666175" cy="140426"/>
            </a:xfrm>
            <a:solidFill>
              <a:schemeClr val="bg1"/>
            </a:solidFill>
          </p:grpSpPr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5780CEA9-CA47-8A4C-BA13-7F27A463241E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04" name="Line 36">
                <a:extLst>
                  <a:ext uri="{FF2B5EF4-FFF2-40B4-BE49-F238E27FC236}">
                    <a16:creationId xmlns:a16="http://schemas.microsoft.com/office/drawing/2014/main" id="{576CD114-0026-F141-A078-24EC1EF098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05" name="Line 37">
                <a:extLst>
                  <a:ext uri="{FF2B5EF4-FFF2-40B4-BE49-F238E27FC236}">
                    <a16:creationId xmlns:a16="http://schemas.microsoft.com/office/drawing/2014/main" id="{45716ACA-8E46-ED4B-B557-0E232409E9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06" name="Line 38">
                <a:extLst>
                  <a:ext uri="{FF2B5EF4-FFF2-40B4-BE49-F238E27FC236}">
                    <a16:creationId xmlns:a16="http://schemas.microsoft.com/office/drawing/2014/main" id="{1F18D47E-F956-8446-BAD4-53E4F5BB21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4BB522D9-A4C9-4244-8222-8BC07898933F}"/>
                </a:ext>
              </a:extLst>
            </p:cNvPr>
            <p:cNvGrpSpPr/>
            <p:nvPr/>
          </p:nvGrpSpPr>
          <p:grpSpPr>
            <a:xfrm>
              <a:off x="7537664" y="2898546"/>
              <a:ext cx="318362" cy="102778"/>
              <a:chOff x="6364514" y="1389863"/>
              <a:chExt cx="666175" cy="140426"/>
            </a:xfrm>
            <a:solidFill>
              <a:schemeClr val="bg1"/>
            </a:solidFill>
          </p:grpSpPr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90C34742-D801-CE4B-979E-A73A6E3A5871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00" name="Line 36">
                <a:extLst>
                  <a:ext uri="{FF2B5EF4-FFF2-40B4-BE49-F238E27FC236}">
                    <a16:creationId xmlns:a16="http://schemas.microsoft.com/office/drawing/2014/main" id="{E7042167-D119-5A46-9894-1BFA3E555F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01" name="Line 37">
                <a:extLst>
                  <a:ext uri="{FF2B5EF4-FFF2-40B4-BE49-F238E27FC236}">
                    <a16:creationId xmlns:a16="http://schemas.microsoft.com/office/drawing/2014/main" id="{EE5BA15A-1D50-174E-9D2D-EB0F2DFDE6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02" name="Line 38">
                <a:extLst>
                  <a:ext uri="{FF2B5EF4-FFF2-40B4-BE49-F238E27FC236}">
                    <a16:creationId xmlns:a16="http://schemas.microsoft.com/office/drawing/2014/main" id="{91332D00-8F2F-B84A-87F0-65F30259DC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174" name="Straight Arrow Connector 17">
              <a:extLst>
                <a:ext uri="{FF2B5EF4-FFF2-40B4-BE49-F238E27FC236}">
                  <a16:creationId xmlns:a16="http://schemas.microsoft.com/office/drawing/2014/main" id="{2CCDCCD6-8D1E-9748-A967-65130F48155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471208" y="2810946"/>
              <a:ext cx="38441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7" name="Straight Arrow Connector 17">
              <a:extLst>
                <a:ext uri="{FF2B5EF4-FFF2-40B4-BE49-F238E27FC236}">
                  <a16:creationId xmlns:a16="http://schemas.microsoft.com/office/drawing/2014/main" id="{93E7F455-6250-4046-8AA0-C6D27DF84E2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471208" y="3381566"/>
              <a:ext cx="38441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0" name="Straight Arrow Connector 17">
              <a:extLst>
                <a:ext uri="{FF2B5EF4-FFF2-40B4-BE49-F238E27FC236}">
                  <a16:creationId xmlns:a16="http://schemas.microsoft.com/office/drawing/2014/main" id="{BB010ECF-5D53-DE40-B1F1-A1842A44D0D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471208" y="3974402"/>
              <a:ext cx="38441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5" name="Straight Connector 95">
              <a:extLst>
                <a:ext uri="{FF2B5EF4-FFF2-40B4-BE49-F238E27FC236}">
                  <a16:creationId xmlns:a16="http://schemas.microsoft.com/office/drawing/2014/main" id="{2E8D8DA7-2A73-C347-A62D-E66C010A608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42805" y="3338066"/>
              <a:ext cx="3192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6" name="Straight Connector 96">
              <a:extLst>
                <a:ext uri="{FF2B5EF4-FFF2-40B4-BE49-F238E27FC236}">
                  <a16:creationId xmlns:a16="http://schemas.microsoft.com/office/drawing/2014/main" id="{1571BB74-98CC-FF4E-87E1-33201230C6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42805" y="3440232"/>
              <a:ext cx="3192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7" name="Straight Connector 97">
              <a:extLst>
                <a:ext uri="{FF2B5EF4-FFF2-40B4-BE49-F238E27FC236}">
                  <a16:creationId xmlns:a16="http://schemas.microsoft.com/office/drawing/2014/main" id="{17830E9F-6E3A-6B41-A3F4-9FDFC89BD22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42805" y="3542398"/>
              <a:ext cx="3192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8" name="Straight Connector 95">
              <a:extLst>
                <a:ext uri="{FF2B5EF4-FFF2-40B4-BE49-F238E27FC236}">
                  <a16:creationId xmlns:a16="http://schemas.microsoft.com/office/drawing/2014/main" id="{0606F44E-A57A-6647-8F69-307714F77B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42805" y="3235900"/>
              <a:ext cx="3192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9" name="Straight Connector 99">
              <a:extLst>
                <a:ext uri="{FF2B5EF4-FFF2-40B4-BE49-F238E27FC236}">
                  <a16:creationId xmlns:a16="http://schemas.microsoft.com/office/drawing/2014/main" id="{0EA2B334-E892-C545-BBCA-ADF2A16F81B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8052467" y="3389149"/>
              <a:ext cx="51588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70" name="Straight Connector 100">
              <a:extLst>
                <a:ext uri="{FF2B5EF4-FFF2-40B4-BE49-F238E27FC236}">
                  <a16:creationId xmlns:a16="http://schemas.microsoft.com/office/drawing/2014/main" id="{7850555C-191A-EE46-92C5-8AA0DF7489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980467" y="3389149"/>
              <a:ext cx="51588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71" name="Straight Connector 101">
              <a:extLst>
                <a:ext uri="{FF2B5EF4-FFF2-40B4-BE49-F238E27FC236}">
                  <a16:creationId xmlns:a16="http://schemas.microsoft.com/office/drawing/2014/main" id="{24599AB1-39D2-A74A-9F4B-979215A578C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908466" y="3389149"/>
              <a:ext cx="51588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72" name="Straight Connector 101">
              <a:extLst>
                <a:ext uri="{FF2B5EF4-FFF2-40B4-BE49-F238E27FC236}">
                  <a16:creationId xmlns:a16="http://schemas.microsoft.com/office/drawing/2014/main" id="{50DE449D-4205-D545-BAFF-523D7CE7FEE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836465" y="3389149"/>
              <a:ext cx="51588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8" name="Straight Arrow Connector 15">
              <a:extLst>
                <a:ext uri="{FF2B5EF4-FFF2-40B4-BE49-F238E27FC236}">
                  <a16:creationId xmlns:a16="http://schemas.microsoft.com/office/drawing/2014/main" id="{7ADDE0EC-238F-2C41-9EAD-D625CFA453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71008" y="2810946"/>
              <a:ext cx="600857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2" name="Straight Arrow Connector 15">
              <a:extLst>
                <a:ext uri="{FF2B5EF4-FFF2-40B4-BE49-F238E27FC236}">
                  <a16:creationId xmlns:a16="http://schemas.microsoft.com/office/drawing/2014/main" id="{1F5D5C5B-285B-784C-B4F7-D7920CE9E44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71008" y="3381566"/>
              <a:ext cx="600857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5" name="Straight Arrow Connector 15">
              <a:extLst>
                <a:ext uri="{FF2B5EF4-FFF2-40B4-BE49-F238E27FC236}">
                  <a16:creationId xmlns:a16="http://schemas.microsoft.com/office/drawing/2014/main" id="{B71057D4-D066-CF48-B874-8FD2258CB7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71008" y="3974402"/>
              <a:ext cx="600857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3DD5A97-9C0F-404D-909B-71915C50966E}"/>
              </a:ext>
            </a:extLst>
          </p:cNvPr>
          <p:cNvGrpSpPr/>
          <p:nvPr/>
        </p:nvGrpSpPr>
        <p:grpSpPr>
          <a:xfrm>
            <a:off x="7023408" y="1862974"/>
            <a:ext cx="1580795" cy="443936"/>
            <a:chOff x="7023408" y="1862974"/>
            <a:chExt cx="1580795" cy="4439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5A5572C-E290-5649-8FC2-B0152579E37A}"/>
                    </a:ext>
                  </a:extLst>
                </p:cNvPr>
                <p:cNvSpPr txBox="1"/>
                <p:nvPr/>
              </p:nvSpPr>
              <p:spPr>
                <a:xfrm>
                  <a:off x="7023408" y="1862974"/>
                  <a:ext cx="468590" cy="417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1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5A5572C-E290-5649-8FC2-B0152579E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408" y="1862974"/>
                  <a:ext cx="468590" cy="41735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26D2A9DD-3728-5547-AF44-DB913E9A0913}"/>
                </a:ext>
              </a:extLst>
            </p:cNvPr>
            <p:cNvGrpSpPr/>
            <p:nvPr/>
          </p:nvGrpSpPr>
          <p:grpSpPr>
            <a:xfrm>
              <a:off x="7685895" y="2204132"/>
              <a:ext cx="318362" cy="102778"/>
              <a:chOff x="6364514" y="1389863"/>
              <a:chExt cx="666175" cy="140426"/>
            </a:xfrm>
            <a:solidFill>
              <a:schemeClr val="bg1"/>
            </a:solidFill>
          </p:grpSpPr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id="{4DE6C3F4-8617-744D-8BAD-87955A190BD5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78" name="Line 36">
                <a:extLst>
                  <a:ext uri="{FF2B5EF4-FFF2-40B4-BE49-F238E27FC236}">
                    <a16:creationId xmlns:a16="http://schemas.microsoft.com/office/drawing/2014/main" id="{9986F032-B392-5542-9027-4F3C27711A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79" name="Line 37">
                <a:extLst>
                  <a:ext uri="{FF2B5EF4-FFF2-40B4-BE49-F238E27FC236}">
                    <a16:creationId xmlns:a16="http://schemas.microsoft.com/office/drawing/2014/main" id="{04C805D7-211E-FE44-8B24-7640DFC038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80" name="Line 38">
                <a:extLst>
                  <a:ext uri="{FF2B5EF4-FFF2-40B4-BE49-F238E27FC236}">
                    <a16:creationId xmlns:a16="http://schemas.microsoft.com/office/drawing/2014/main" id="{A986302B-4A13-6249-B875-12715E2575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281" name="Straight Arrow Connector 15">
              <a:extLst>
                <a:ext uri="{FF2B5EF4-FFF2-40B4-BE49-F238E27FC236}">
                  <a16:creationId xmlns:a16="http://schemas.microsoft.com/office/drawing/2014/main" id="{06F69CB6-F834-4346-AC11-580A31D5E93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085038" y="2255521"/>
              <a:ext cx="60085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AE8B4-3304-1143-A9D8-BE6EE99CD4A6}"/>
                </a:ext>
              </a:extLst>
            </p:cNvPr>
            <p:cNvSpPr txBox="1"/>
            <p:nvPr/>
          </p:nvSpPr>
          <p:spPr>
            <a:xfrm>
              <a:off x="7289733" y="1933153"/>
              <a:ext cx="243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7030A0"/>
                  </a:solidFill>
                </a:rPr>
                <a:t>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9876D9B7-4D6F-5743-B414-00513251D2AD}"/>
                    </a:ext>
                  </a:extLst>
                </p:cNvPr>
                <p:cNvSpPr txBox="1"/>
                <p:nvPr/>
              </p:nvSpPr>
              <p:spPr>
                <a:xfrm>
                  <a:off x="7941716" y="1862974"/>
                  <a:ext cx="468590" cy="417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1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9876D9B7-4D6F-5743-B414-00513251D2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1716" y="1862974"/>
                  <a:ext cx="468590" cy="41735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3" name="Straight Arrow Connector 15">
              <a:extLst>
                <a:ext uri="{FF2B5EF4-FFF2-40B4-BE49-F238E27FC236}">
                  <a16:creationId xmlns:a16="http://schemas.microsoft.com/office/drawing/2014/main" id="{DCA55A96-06DE-8745-BE10-F933AF047F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03346" y="2255521"/>
              <a:ext cx="60085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B5B762F9-1A97-3248-96EE-8140748F7D67}"/>
                </a:ext>
              </a:extLst>
            </p:cNvPr>
            <p:cNvSpPr txBox="1"/>
            <p:nvPr/>
          </p:nvSpPr>
          <p:spPr>
            <a:xfrm>
              <a:off x="8208041" y="1933153"/>
              <a:ext cx="243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7030A0"/>
                  </a:solidFill>
                </a:rPr>
                <a:t>R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1E9CDC6-5E42-4544-B09C-69010A6CB0DB}"/>
              </a:ext>
            </a:extLst>
          </p:cNvPr>
          <p:cNvGrpSpPr/>
          <p:nvPr/>
        </p:nvGrpSpPr>
        <p:grpSpPr>
          <a:xfrm>
            <a:off x="7458380" y="2394396"/>
            <a:ext cx="479428" cy="417358"/>
            <a:chOff x="7458380" y="2394396"/>
            <a:chExt cx="479428" cy="41735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1157ACC-D82A-F840-B6A5-45C591E3EFE5}"/>
                </a:ext>
              </a:extLst>
            </p:cNvPr>
            <p:cNvSpPr/>
            <p:nvPr/>
          </p:nvSpPr>
          <p:spPr bwMode="auto">
            <a:xfrm>
              <a:off x="7458380" y="2585132"/>
              <a:ext cx="479428" cy="226622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16EA4A5-67E5-3B4A-B0E3-3866C1171BC8}"/>
                </a:ext>
              </a:extLst>
            </p:cNvPr>
            <p:cNvCxnSpPr>
              <a:stCxn id="34" idx="0"/>
            </p:cNvCxnSpPr>
            <p:nvPr/>
          </p:nvCxnSpPr>
          <p:spPr bwMode="auto">
            <a:xfrm flipV="1">
              <a:off x="7698094" y="2394396"/>
              <a:ext cx="87314" cy="190736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EAE408C-973E-6149-BC70-2DF85B2A54B5}"/>
                  </a:ext>
                </a:extLst>
              </p:cNvPr>
              <p:cNvSpPr txBox="1"/>
              <p:nvPr/>
            </p:nvSpPr>
            <p:spPr>
              <a:xfrm>
                <a:off x="6705600" y="1055007"/>
                <a:ext cx="2207785" cy="738664"/>
              </a:xfrm>
              <a:prstGeom prst="rect">
                <a:avLst/>
              </a:prstGeom>
              <a:solidFill>
                <a:srgbClr val="F5B800">
                  <a:alpha val="47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200" dirty="0"/>
                  <a:t>, therefore </a:t>
                </a:r>
              </a:p>
              <a:p>
                <a:pPr algn="ctr"/>
                <a:r>
                  <a:rPr lang="en-US" sz="1200" dirty="0"/>
                  <a:t>arrival rate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200" dirty="0"/>
                  <a:t> departure rate.</a:t>
                </a:r>
              </a:p>
              <a:p>
                <a:pPr algn="ctr"/>
                <a:r>
                  <a:rPr lang="en-US" sz="1200" dirty="0"/>
                  <a:t>True for all VOQs, therefore</a:t>
                </a:r>
              </a:p>
              <a:p>
                <a:pPr algn="ctr"/>
                <a:r>
                  <a:rPr lang="en-US" sz="1200" dirty="0"/>
                  <a:t>100% throughput for uniform TM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EAE408C-973E-6149-BC70-2DF85B2A5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1055007"/>
                <a:ext cx="2207785" cy="738664"/>
              </a:xfrm>
              <a:prstGeom prst="rect">
                <a:avLst/>
              </a:prstGeom>
              <a:blipFill>
                <a:blip r:embed="rId5"/>
                <a:stretch>
                  <a:fillRect l="-4023" t="-5085" r="-3448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0D9E8F7-136F-0D4C-9D1B-558E38F3CCA0}"/>
              </a:ext>
            </a:extLst>
          </p:cNvPr>
          <p:cNvGrpSpPr/>
          <p:nvPr/>
        </p:nvGrpSpPr>
        <p:grpSpPr>
          <a:xfrm>
            <a:off x="6190201" y="1811912"/>
            <a:ext cx="923613" cy="321276"/>
            <a:chOff x="6190201" y="1811912"/>
            <a:chExt cx="923613" cy="321276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C11FE82-C223-6D4B-AC23-ED7E1EE6769D}"/>
                </a:ext>
              </a:extLst>
            </p:cNvPr>
            <p:cNvSpPr txBox="1"/>
            <p:nvPr/>
          </p:nvSpPr>
          <p:spPr>
            <a:xfrm>
              <a:off x="6190201" y="1811912"/>
              <a:ext cx="8963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</a:rPr>
                <a:t>uniform TM</a:t>
              </a: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03ADA53-F539-7B4E-8D3D-EDE09D60EF0B}"/>
                </a:ext>
              </a:extLst>
            </p:cNvPr>
            <p:cNvSpPr/>
            <p:nvPr/>
          </p:nvSpPr>
          <p:spPr bwMode="auto">
            <a:xfrm>
              <a:off x="6613071" y="2013857"/>
              <a:ext cx="500743" cy="119331"/>
            </a:xfrm>
            <a:custGeom>
              <a:avLst/>
              <a:gdLst>
                <a:gd name="connsiteX0" fmla="*/ 0 w 500743"/>
                <a:gd name="connsiteY0" fmla="*/ 0 h 119331"/>
                <a:gd name="connsiteX1" fmla="*/ 157843 w 500743"/>
                <a:gd name="connsiteY1" fmla="*/ 108857 h 119331"/>
                <a:gd name="connsiteX2" fmla="*/ 500743 w 500743"/>
                <a:gd name="connsiteY2" fmla="*/ 108857 h 11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0743" h="119331">
                  <a:moveTo>
                    <a:pt x="0" y="0"/>
                  </a:moveTo>
                  <a:cubicBezTo>
                    <a:pt x="37193" y="45357"/>
                    <a:pt x="74386" y="90714"/>
                    <a:pt x="157843" y="108857"/>
                  </a:cubicBezTo>
                  <a:cubicBezTo>
                    <a:pt x="241300" y="127000"/>
                    <a:pt x="371021" y="117928"/>
                    <a:pt x="500743" y="108857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0283C07-5466-5848-B44F-018EFC291004}"/>
              </a:ext>
            </a:extLst>
          </p:cNvPr>
          <p:cNvGrpSpPr/>
          <p:nvPr/>
        </p:nvGrpSpPr>
        <p:grpSpPr>
          <a:xfrm>
            <a:off x="8458201" y="1811912"/>
            <a:ext cx="726481" cy="297209"/>
            <a:chOff x="8458201" y="1811912"/>
            <a:chExt cx="726481" cy="297209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51F588-1100-234C-BBB4-BA56C0481302}"/>
                </a:ext>
              </a:extLst>
            </p:cNvPr>
            <p:cNvSpPr txBox="1"/>
            <p:nvPr/>
          </p:nvSpPr>
          <p:spPr>
            <a:xfrm>
              <a:off x="8458201" y="1811912"/>
              <a:ext cx="7264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</a:rPr>
                <a:t>schedule</a:t>
              </a:r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1B3AC20B-0302-5141-985C-58873E0D4C27}"/>
                </a:ext>
              </a:extLst>
            </p:cNvPr>
            <p:cNvSpPr/>
            <p:nvPr/>
          </p:nvSpPr>
          <p:spPr bwMode="auto">
            <a:xfrm flipH="1">
              <a:off x="8458201" y="2041761"/>
              <a:ext cx="279470" cy="67360"/>
            </a:xfrm>
            <a:custGeom>
              <a:avLst/>
              <a:gdLst>
                <a:gd name="connsiteX0" fmla="*/ 0 w 500743"/>
                <a:gd name="connsiteY0" fmla="*/ 0 h 119331"/>
                <a:gd name="connsiteX1" fmla="*/ 157843 w 500743"/>
                <a:gd name="connsiteY1" fmla="*/ 108857 h 119331"/>
                <a:gd name="connsiteX2" fmla="*/ 500743 w 500743"/>
                <a:gd name="connsiteY2" fmla="*/ 108857 h 11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0743" h="119331">
                  <a:moveTo>
                    <a:pt x="0" y="0"/>
                  </a:moveTo>
                  <a:cubicBezTo>
                    <a:pt x="37193" y="45357"/>
                    <a:pt x="74386" y="90714"/>
                    <a:pt x="157843" y="108857"/>
                  </a:cubicBezTo>
                  <a:cubicBezTo>
                    <a:pt x="241300" y="127000"/>
                    <a:pt x="371021" y="117928"/>
                    <a:pt x="500743" y="108857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721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A52419D6-31A7-5A48-9DAB-A6F0BF00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100% throughput for uniform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D81D-9792-0F48-AFAB-78EAFDBD0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578032"/>
            <a:ext cx="7391400" cy="339447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/>
              <a:t>Four (trivial) algorithms for a uniform traffic matrix:</a:t>
            </a:r>
          </a:p>
          <a:p>
            <a:pPr marL="385763" indent="-385763">
              <a:buSzPct val="100000"/>
              <a:buFont typeface="+mj-lt"/>
              <a:buAutoNum type="arabicPeriod"/>
              <a:defRPr/>
            </a:pPr>
            <a:r>
              <a:rPr lang="en-US" sz="1800" dirty="0"/>
              <a:t>Cycle through permutations in “round-robin” (i.e. previous slide).</a:t>
            </a:r>
          </a:p>
          <a:p>
            <a:pPr marL="385763" indent="-385763">
              <a:buSzPct val="100000"/>
              <a:buFont typeface="+mj-lt"/>
              <a:buAutoNum type="arabicPeriod"/>
              <a:defRPr/>
            </a:pPr>
            <a:r>
              <a:rPr lang="en-US" sz="1800" dirty="0"/>
              <a:t>Each time, randomly pick one of the permutations in (1).</a:t>
            </a:r>
          </a:p>
          <a:p>
            <a:pPr marL="385763" indent="-385763">
              <a:buSzPct val="100000"/>
              <a:buFont typeface="+mj-lt"/>
              <a:buAutoNum type="arabicPeriod"/>
              <a:defRPr/>
            </a:pPr>
            <a:r>
              <a:rPr lang="en-US" sz="1800" dirty="0"/>
              <a:t>Each time, pick a permutation uniformly and at random from all possible N! permutations.</a:t>
            </a:r>
          </a:p>
          <a:p>
            <a:pPr marL="385763" indent="-385763">
              <a:buSzPct val="100000"/>
              <a:buFont typeface="+mj-lt"/>
              <a:buAutoNum type="arabicPeriod"/>
              <a:defRPr/>
            </a:pPr>
            <a:r>
              <a:rPr lang="en-US" sz="1800" dirty="0"/>
              <a:t>Wait until all VOQs are non-empty, then pick any algorithm above.</a:t>
            </a: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668000E5-7581-3046-B614-8A68BC92A9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10400" y="4857750"/>
            <a:ext cx="2133600" cy="3571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SzPct val="75000"/>
              <a:buFont typeface="Wingdings" pitchFamily="2" charset="2"/>
              <a:buChar char="Ø"/>
              <a:defRPr sz="21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24AB25-F39D-1F45-B771-7E0F9399821D}" type="slidenum">
              <a:rPr lang="en-US" altLang="en-US" sz="105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04764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5EE9A-68A7-3B4A-B85F-0F7D31A722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Quick recap so far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8F6B9-8D9D-A748-BB5B-4BE9D0356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33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E7C5-22A6-E94D-B360-5C3C1D20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input-queued (IQ) switch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7BB513-B3C7-2D42-B6D1-1B05367BB1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2F1D9-FE34-B347-A00E-420F037BCE0D}" type="slidenum">
              <a:rPr lang="en-US" altLang="en-US" smtClean="0"/>
              <a:pPr/>
              <a:t>23</a:t>
            </a:fld>
            <a:endParaRPr lang="en-US" altLang="en-US"/>
          </a:p>
        </p:txBody>
      </p: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44007926-C66D-8548-99B0-41887661CF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9600" y="1751634"/>
            <a:ext cx="12573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17">
            <a:extLst>
              <a:ext uri="{FF2B5EF4-FFF2-40B4-BE49-F238E27FC236}">
                <a16:creationId xmlns:a16="http://schemas.microsoft.com/office/drawing/2014/main" id="{62423B91-25B0-754D-8521-A32D74E3E77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0169" y="1754058"/>
            <a:ext cx="80438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9546F591-E5D4-7A4C-B1FC-3055EC706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2344" y="1438921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9" name="Straight Connector 34">
            <a:extLst>
              <a:ext uri="{FF2B5EF4-FFF2-40B4-BE49-F238E27FC236}">
                <a16:creationId xmlns:a16="http://schemas.microsoft.com/office/drawing/2014/main" id="{13C9C8FA-50B7-AD4C-85DC-B7DD700ED25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72349" y="1637377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TextBox 36">
            <a:extLst>
              <a:ext uri="{FF2B5EF4-FFF2-40B4-BE49-F238E27FC236}">
                <a16:creationId xmlns:a16="http://schemas.microsoft.com/office/drawing/2014/main" id="{08B02079-13FF-9D47-954E-078286F1A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07" y="1457863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11" name="Straight Connector 37">
            <a:extLst>
              <a:ext uri="{FF2B5EF4-FFF2-40B4-BE49-F238E27FC236}">
                <a16:creationId xmlns:a16="http://schemas.microsoft.com/office/drawing/2014/main" id="{588FC506-8D40-F04A-AEA4-53EC5A521ED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57288" y="1634953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B6C752E-D007-CE46-9CA8-339D88947ED1}"/>
              </a:ext>
            </a:extLst>
          </p:cNvPr>
          <p:cNvGrpSpPr/>
          <p:nvPr/>
        </p:nvGrpSpPr>
        <p:grpSpPr>
          <a:xfrm>
            <a:off x="2576618" y="1752026"/>
            <a:ext cx="995723" cy="2914208"/>
            <a:chOff x="1853908" y="1742240"/>
            <a:chExt cx="995723" cy="291420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D11C34B-38F6-CE49-A4DA-96303842D1E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5002" y="1743208"/>
              <a:ext cx="980833" cy="8335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638BAC8-8FEA-EF43-9F34-238B278F360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5002" y="1747375"/>
              <a:ext cx="973876" cy="735432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B0B4B8-0D85-AA4E-BFA9-9C3BB0F0A9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3104" y="1751542"/>
              <a:ext cx="975774" cy="1475784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D4A518C-AE65-3F4D-BCA9-2664E048697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1206" y="1747374"/>
              <a:ext cx="984629" cy="290665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F52646-44A2-F84E-A510-D6AD6F33D5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621" y="2477866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D50998-4FC1-9149-A4CE-0A7E042E21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56240" y="3212524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69CD93D-630A-104C-A4C1-4A88858F89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53908" y="4642087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37B1FEB-3184-954A-9295-85EBA775EC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621" y="1754058"/>
              <a:ext cx="984970" cy="72293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6AE6B8-C2FA-BE45-8F70-364E3AA9396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377" y="1748149"/>
              <a:ext cx="982297" cy="146776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8F152A2-83CB-2842-AA4A-EF2B23C0BD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133" y="1742240"/>
              <a:ext cx="963567" cy="290324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65DC140-424A-9142-9043-9827D9BE0E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78130" y="2473989"/>
              <a:ext cx="966133" cy="74192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5CDD4A3-9095-224A-99CE-D26FA17D5E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7758" y="3199921"/>
              <a:ext cx="955942" cy="144150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43615-7AC4-A14C-8B79-29B4DACEE4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73125" y="2482029"/>
              <a:ext cx="957127" cy="217441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D01C5B4-3FCC-7142-AEBA-2BD259F6368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6900" y="2488716"/>
              <a:ext cx="976208" cy="727202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64753EE-D9A4-2345-B810-C73AFCCB2CB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6900" y="2482029"/>
              <a:ext cx="982731" cy="2172475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071D95-9732-1D43-A296-C04745523B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6900" y="3207475"/>
              <a:ext cx="971978" cy="1440343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18EC87D-9754-A64A-B8B6-1D81DCE36FEA}"/>
              </a:ext>
            </a:extLst>
          </p:cNvPr>
          <p:cNvSpPr txBox="1"/>
          <p:nvPr/>
        </p:nvSpPr>
        <p:spPr>
          <a:xfrm>
            <a:off x="291071" y="151529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cxnSp>
        <p:nvCxnSpPr>
          <p:cNvPr id="65" name="Straight Arrow Connector 15">
            <a:extLst>
              <a:ext uri="{FF2B5EF4-FFF2-40B4-BE49-F238E27FC236}">
                <a16:creationId xmlns:a16="http://schemas.microsoft.com/office/drawing/2014/main" id="{6AA21E4B-1DE9-4F4E-B545-A32CFF61691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9600" y="2480382"/>
            <a:ext cx="12573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6" name="Straight Arrow Connector 17">
            <a:extLst>
              <a:ext uri="{FF2B5EF4-FFF2-40B4-BE49-F238E27FC236}">
                <a16:creationId xmlns:a16="http://schemas.microsoft.com/office/drawing/2014/main" id="{4C82DAF6-857D-EB40-8C2B-A51D85C90F4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0169" y="2482806"/>
            <a:ext cx="80438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7" name="TextBox 18">
            <a:extLst>
              <a:ext uri="{FF2B5EF4-FFF2-40B4-BE49-F238E27FC236}">
                <a16:creationId xmlns:a16="http://schemas.microsoft.com/office/drawing/2014/main" id="{4C2A0875-3184-A240-922A-9EBD74CB3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2344" y="2167669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68" name="Straight Connector 34">
            <a:extLst>
              <a:ext uri="{FF2B5EF4-FFF2-40B4-BE49-F238E27FC236}">
                <a16:creationId xmlns:a16="http://schemas.microsoft.com/office/drawing/2014/main" id="{0539A78E-BDF4-9F4D-BA8C-DE6327D331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72349" y="2366125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69" name="TextBox 36">
            <a:extLst>
              <a:ext uri="{FF2B5EF4-FFF2-40B4-BE49-F238E27FC236}">
                <a16:creationId xmlns:a16="http://schemas.microsoft.com/office/drawing/2014/main" id="{216E6859-6B03-4147-A825-2800F819B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07" y="2186611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70" name="Straight Connector 37">
            <a:extLst>
              <a:ext uri="{FF2B5EF4-FFF2-40B4-BE49-F238E27FC236}">
                <a16:creationId xmlns:a16="http://schemas.microsoft.com/office/drawing/2014/main" id="{01403003-C002-E84C-A4F2-3A44B5897D6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57288" y="2363701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" name="Straight Arrow Connector 15">
            <a:extLst>
              <a:ext uri="{FF2B5EF4-FFF2-40B4-BE49-F238E27FC236}">
                <a16:creationId xmlns:a16="http://schemas.microsoft.com/office/drawing/2014/main" id="{0EF57615-67EF-3D42-8842-5EED627FA2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9600" y="3209130"/>
            <a:ext cx="12573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5" name="Straight Arrow Connector 17">
            <a:extLst>
              <a:ext uri="{FF2B5EF4-FFF2-40B4-BE49-F238E27FC236}">
                <a16:creationId xmlns:a16="http://schemas.microsoft.com/office/drawing/2014/main" id="{4FAF85C5-C238-0641-BC8B-0896DA485C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0169" y="3211554"/>
            <a:ext cx="80438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6" name="TextBox 18">
            <a:extLst>
              <a:ext uri="{FF2B5EF4-FFF2-40B4-BE49-F238E27FC236}">
                <a16:creationId xmlns:a16="http://schemas.microsoft.com/office/drawing/2014/main" id="{1FD79401-D7D2-3944-A1B9-CE1F660EE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2344" y="2896417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57" name="Straight Connector 34">
            <a:extLst>
              <a:ext uri="{FF2B5EF4-FFF2-40B4-BE49-F238E27FC236}">
                <a16:creationId xmlns:a16="http://schemas.microsoft.com/office/drawing/2014/main" id="{A39382BB-6E07-7543-8C40-79F5566053A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72349" y="3094873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58" name="TextBox 36">
            <a:extLst>
              <a:ext uri="{FF2B5EF4-FFF2-40B4-BE49-F238E27FC236}">
                <a16:creationId xmlns:a16="http://schemas.microsoft.com/office/drawing/2014/main" id="{DE91BAE6-3C99-6B46-9F65-B5BD0FE16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07" y="2915359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59" name="Straight Connector 37">
            <a:extLst>
              <a:ext uri="{FF2B5EF4-FFF2-40B4-BE49-F238E27FC236}">
                <a16:creationId xmlns:a16="http://schemas.microsoft.com/office/drawing/2014/main" id="{0E434EE2-F014-5745-B13E-72CECF38C3F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57288" y="3092449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602ECE9-0292-B248-AA38-17CE58934BB1}"/>
              </a:ext>
            </a:extLst>
          </p:cNvPr>
          <p:cNvGrpSpPr/>
          <p:nvPr/>
        </p:nvGrpSpPr>
        <p:grpSpPr>
          <a:xfrm>
            <a:off x="1888364" y="1492697"/>
            <a:ext cx="702436" cy="3432866"/>
            <a:chOff x="2847733" y="1486647"/>
            <a:chExt cx="702436" cy="3432866"/>
          </a:xfrm>
          <a:solidFill>
            <a:schemeClr val="bg1"/>
          </a:solidFill>
        </p:grpSpPr>
        <p:grpSp>
          <p:nvGrpSpPr>
            <p:cNvPr id="5" name="Group 34">
              <a:extLst>
                <a:ext uri="{FF2B5EF4-FFF2-40B4-BE49-F238E27FC236}">
                  <a16:creationId xmlns:a16="http://schemas.microsoft.com/office/drawing/2014/main" id="{68F605F4-DC74-5046-A527-51033B7D14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7733" y="1486647"/>
              <a:ext cx="702436" cy="529973"/>
              <a:chOff x="1104" y="1200"/>
              <a:chExt cx="1105" cy="529"/>
            </a:xfrm>
            <a:grpFill/>
          </p:grpSpPr>
          <p:sp>
            <p:nvSpPr>
              <p:cNvPr id="12" name="Freeform 35">
                <a:extLst>
                  <a:ext uri="{FF2B5EF4-FFF2-40B4-BE49-F238E27FC236}">
                    <a16:creationId xmlns:a16="http://schemas.microsoft.com/office/drawing/2014/main" id="{56A6083A-D43B-514C-9BF6-7597FF854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1200"/>
                <a:ext cx="1105" cy="529"/>
              </a:xfrm>
              <a:custGeom>
                <a:avLst/>
                <a:gdLst>
                  <a:gd name="T0" fmla="*/ 0 w 1105"/>
                  <a:gd name="T1" fmla="*/ 0 h 529"/>
                  <a:gd name="T2" fmla="*/ 1104 w 1105"/>
                  <a:gd name="T3" fmla="*/ 0 h 529"/>
                  <a:gd name="T4" fmla="*/ 1104 w 1105"/>
                  <a:gd name="T5" fmla="*/ 528 h 529"/>
                  <a:gd name="T6" fmla="*/ 0 w 1105"/>
                  <a:gd name="T7" fmla="*/ 528 h 529"/>
                  <a:gd name="T8" fmla="*/ 55 w 1105"/>
                  <a:gd name="T9" fmla="*/ 528 h 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5" h="529">
                    <a:moveTo>
                      <a:pt x="0" y="0"/>
                    </a:moveTo>
                    <a:lnTo>
                      <a:pt x="1104" y="0"/>
                    </a:lnTo>
                    <a:lnTo>
                      <a:pt x="1104" y="528"/>
                    </a:lnTo>
                    <a:lnTo>
                      <a:pt x="0" y="528"/>
                    </a:lnTo>
                    <a:lnTo>
                      <a:pt x="55" y="528"/>
                    </a:lnTo>
                  </a:path>
                </a:pathLst>
              </a:custGeom>
              <a:grp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3" name="Line 36">
                <a:extLst>
                  <a:ext uri="{FF2B5EF4-FFF2-40B4-BE49-F238E27FC236}">
                    <a16:creationId xmlns:a16="http://schemas.microsoft.com/office/drawing/2014/main" id="{DA79FC9D-2B86-D842-A314-A9B5C3BB9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1200"/>
                <a:ext cx="0" cy="528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4" name="Line 37">
                <a:extLst>
                  <a:ext uri="{FF2B5EF4-FFF2-40B4-BE49-F238E27FC236}">
                    <a16:creationId xmlns:a16="http://schemas.microsoft.com/office/drawing/2014/main" id="{5ED55A06-4923-DA43-8770-07724F7DDA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1200"/>
                <a:ext cx="0" cy="528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5" name="Line 38">
                <a:extLst>
                  <a:ext uri="{FF2B5EF4-FFF2-40B4-BE49-F238E27FC236}">
                    <a16:creationId xmlns:a16="http://schemas.microsoft.com/office/drawing/2014/main" id="{4C8847C9-6C1E-834B-95C5-FF826707BF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200"/>
                <a:ext cx="0" cy="528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71" name="Freeform 35">
              <a:extLst>
                <a:ext uri="{FF2B5EF4-FFF2-40B4-BE49-F238E27FC236}">
                  <a16:creationId xmlns:a16="http://schemas.microsoft.com/office/drawing/2014/main" id="{897E1364-9B73-F94D-8517-D15469A4F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33" y="2215395"/>
              <a:ext cx="702436" cy="529973"/>
            </a:xfrm>
            <a:custGeom>
              <a:avLst/>
              <a:gdLst>
                <a:gd name="T0" fmla="*/ 0 w 1105"/>
                <a:gd name="T1" fmla="*/ 0 h 529"/>
                <a:gd name="T2" fmla="*/ 1104 w 1105"/>
                <a:gd name="T3" fmla="*/ 0 h 529"/>
                <a:gd name="T4" fmla="*/ 1104 w 1105"/>
                <a:gd name="T5" fmla="*/ 528 h 529"/>
                <a:gd name="T6" fmla="*/ 0 w 1105"/>
                <a:gd name="T7" fmla="*/ 528 h 529"/>
                <a:gd name="T8" fmla="*/ 55 w 1105"/>
                <a:gd name="T9" fmla="*/ 528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5" h="529">
                  <a:moveTo>
                    <a:pt x="0" y="0"/>
                  </a:moveTo>
                  <a:lnTo>
                    <a:pt x="1104" y="0"/>
                  </a:lnTo>
                  <a:lnTo>
                    <a:pt x="1104" y="528"/>
                  </a:lnTo>
                  <a:lnTo>
                    <a:pt x="0" y="528"/>
                  </a:lnTo>
                  <a:lnTo>
                    <a:pt x="55" y="528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72" name="Line 36">
              <a:extLst>
                <a:ext uri="{FF2B5EF4-FFF2-40B4-BE49-F238E27FC236}">
                  <a16:creationId xmlns:a16="http://schemas.microsoft.com/office/drawing/2014/main" id="{00780094-2F81-C54E-8A86-408F7328FD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6968" y="2215395"/>
              <a:ext cx="0" cy="528971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73" name="Line 37">
              <a:extLst>
                <a:ext uri="{FF2B5EF4-FFF2-40B4-BE49-F238E27FC236}">
                  <a16:creationId xmlns:a16="http://schemas.microsoft.com/office/drawing/2014/main" id="{4793B3DE-6ECD-A04A-B5FF-04C8D8E3B5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4403" y="2215395"/>
              <a:ext cx="0" cy="528971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74" name="Line 38">
              <a:extLst>
                <a:ext uri="{FF2B5EF4-FFF2-40B4-BE49-F238E27FC236}">
                  <a16:creationId xmlns:a16="http://schemas.microsoft.com/office/drawing/2014/main" id="{59F0123D-CB94-FA46-A135-195F477610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1837" y="2215395"/>
              <a:ext cx="0" cy="528971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60" name="Freeform 35">
              <a:extLst>
                <a:ext uri="{FF2B5EF4-FFF2-40B4-BE49-F238E27FC236}">
                  <a16:creationId xmlns:a16="http://schemas.microsoft.com/office/drawing/2014/main" id="{508F7446-8D9D-0942-9BA2-ED6243E35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33" y="2944143"/>
              <a:ext cx="702436" cy="529973"/>
            </a:xfrm>
            <a:custGeom>
              <a:avLst/>
              <a:gdLst>
                <a:gd name="T0" fmla="*/ 0 w 1105"/>
                <a:gd name="T1" fmla="*/ 0 h 529"/>
                <a:gd name="T2" fmla="*/ 1104 w 1105"/>
                <a:gd name="T3" fmla="*/ 0 h 529"/>
                <a:gd name="T4" fmla="*/ 1104 w 1105"/>
                <a:gd name="T5" fmla="*/ 528 h 529"/>
                <a:gd name="T6" fmla="*/ 0 w 1105"/>
                <a:gd name="T7" fmla="*/ 528 h 529"/>
                <a:gd name="T8" fmla="*/ 55 w 1105"/>
                <a:gd name="T9" fmla="*/ 528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5" h="529">
                  <a:moveTo>
                    <a:pt x="0" y="0"/>
                  </a:moveTo>
                  <a:lnTo>
                    <a:pt x="1104" y="0"/>
                  </a:lnTo>
                  <a:lnTo>
                    <a:pt x="1104" y="528"/>
                  </a:lnTo>
                  <a:lnTo>
                    <a:pt x="0" y="528"/>
                  </a:lnTo>
                  <a:lnTo>
                    <a:pt x="55" y="528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61" name="Line 36">
              <a:extLst>
                <a:ext uri="{FF2B5EF4-FFF2-40B4-BE49-F238E27FC236}">
                  <a16:creationId xmlns:a16="http://schemas.microsoft.com/office/drawing/2014/main" id="{F933D423-D337-B24D-B05F-5493AB24F4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6968" y="2944143"/>
              <a:ext cx="0" cy="528971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62" name="Line 37">
              <a:extLst>
                <a:ext uri="{FF2B5EF4-FFF2-40B4-BE49-F238E27FC236}">
                  <a16:creationId xmlns:a16="http://schemas.microsoft.com/office/drawing/2014/main" id="{A19E7F4A-2153-264A-A0D2-34E18F71D0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4403" y="2944143"/>
              <a:ext cx="0" cy="528971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63" name="Line 38">
              <a:extLst>
                <a:ext uri="{FF2B5EF4-FFF2-40B4-BE49-F238E27FC236}">
                  <a16:creationId xmlns:a16="http://schemas.microsoft.com/office/drawing/2014/main" id="{508CFD05-E867-6E47-89A3-BD9BF419EC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1837" y="2944143"/>
              <a:ext cx="0" cy="528971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686E3548-8917-854B-8E3C-2F3F5F125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33" y="4389540"/>
              <a:ext cx="702436" cy="529973"/>
            </a:xfrm>
            <a:custGeom>
              <a:avLst/>
              <a:gdLst>
                <a:gd name="T0" fmla="*/ 0 w 1105"/>
                <a:gd name="T1" fmla="*/ 0 h 529"/>
                <a:gd name="T2" fmla="*/ 1104 w 1105"/>
                <a:gd name="T3" fmla="*/ 0 h 529"/>
                <a:gd name="T4" fmla="*/ 1104 w 1105"/>
                <a:gd name="T5" fmla="*/ 528 h 529"/>
                <a:gd name="T6" fmla="*/ 0 w 1105"/>
                <a:gd name="T7" fmla="*/ 528 h 529"/>
                <a:gd name="T8" fmla="*/ 55 w 1105"/>
                <a:gd name="T9" fmla="*/ 528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5" h="529">
                  <a:moveTo>
                    <a:pt x="0" y="0"/>
                  </a:moveTo>
                  <a:lnTo>
                    <a:pt x="1104" y="0"/>
                  </a:lnTo>
                  <a:lnTo>
                    <a:pt x="1104" y="528"/>
                  </a:lnTo>
                  <a:lnTo>
                    <a:pt x="0" y="528"/>
                  </a:lnTo>
                  <a:lnTo>
                    <a:pt x="55" y="528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50" name="Line 36">
              <a:extLst>
                <a:ext uri="{FF2B5EF4-FFF2-40B4-BE49-F238E27FC236}">
                  <a16:creationId xmlns:a16="http://schemas.microsoft.com/office/drawing/2014/main" id="{10D71693-BD9D-224F-B717-D5BA3BF95D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6968" y="4389540"/>
              <a:ext cx="0" cy="528971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51" name="Line 37">
              <a:extLst>
                <a:ext uri="{FF2B5EF4-FFF2-40B4-BE49-F238E27FC236}">
                  <a16:creationId xmlns:a16="http://schemas.microsoft.com/office/drawing/2014/main" id="{FAA42212-6CB4-7741-B0DB-B3D5E66F0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4403" y="4389540"/>
              <a:ext cx="0" cy="528971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52" name="Line 38">
              <a:extLst>
                <a:ext uri="{FF2B5EF4-FFF2-40B4-BE49-F238E27FC236}">
                  <a16:creationId xmlns:a16="http://schemas.microsoft.com/office/drawing/2014/main" id="{DB67432C-3B38-DD44-8EF1-E8B8A7E6D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1837" y="4389540"/>
              <a:ext cx="0" cy="528971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</p:grpSp>
      <p:cxnSp>
        <p:nvCxnSpPr>
          <p:cNvPr id="43" name="Straight Arrow Connector 15">
            <a:extLst>
              <a:ext uri="{FF2B5EF4-FFF2-40B4-BE49-F238E27FC236}">
                <a16:creationId xmlns:a16="http://schemas.microsoft.com/office/drawing/2014/main" id="{8B7C9B66-A4BF-CD44-A522-718379C7DB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9600" y="4654527"/>
            <a:ext cx="12573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4" name="Straight Arrow Connector 17">
            <a:extLst>
              <a:ext uri="{FF2B5EF4-FFF2-40B4-BE49-F238E27FC236}">
                <a16:creationId xmlns:a16="http://schemas.microsoft.com/office/drawing/2014/main" id="{8BE2E1A1-CFCD-9449-8DE2-12E579BE19E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0169" y="4656951"/>
            <a:ext cx="80438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5" name="TextBox 18">
            <a:extLst>
              <a:ext uri="{FF2B5EF4-FFF2-40B4-BE49-F238E27FC236}">
                <a16:creationId xmlns:a16="http://schemas.microsoft.com/office/drawing/2014/main" id="{B3C8C464-B074-AF44-8AAC-393D8EE88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2344" y="4341814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46" name="Straight Connector 34">
            <a:extLst>
              <a:ext uri="{FF2B5EF4-FFF2-40B4-BE49-F238E27FC236}">
                <a16:creationId xmlns:a16="http://schemas.microsoft.com/office/drawing/2014/main" id="{5EC58917-45F9-CF48-97B2-247E3B6E1BF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72349" y="4540270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47" name="TextBox 36">
            <a:extLst>
              <a:ext uri="{FF2B5EF4-FFF2-40B4-BE49-F238E27FC236}">
                <a16:creationId xmlns:a16="http://schemas.microsoft.com/office/drawing/2014/main" id="{F56FA167-0D2B-C14B-B151-9AC57B98A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07" y="4360756"/>
            <a:ext cx="3321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48" name="Straight Connector 37">
            <a:extLst>
              <a:ext uri="{FF2B5EF4-FFF2-40B4-BE49-F238E27FC236}">
                <a16:creationId xmlns:a16="http://schemas.microsoft.com/office/drawing/2014/main" id="{EF8DB01A-358C-1D44-91F0-0C212DDC4FD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57288" y="4537846"/>
            <a:ext cx="154781" cy="2071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961990A-0A6E-224C-BE32-291840FCD206}"/>
              </a:ext>
            </a:extLst>
          </p:cNvPr>
          <p:cNvSpPr txBox="1"/>
          <p:nvPr/>
        </p:nvSpPr>
        <p:spPr>
          <a:xfrm>
            <a:off x="291071" y="223093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3FB4D3-4171-F34D-98E4-7D231F4E1C57}"/>
              </a:ext>
            </a:extLst>
          </p:cNvPr>
          <p:cNvSpPr txBox="1"/>
          <p:nvPr/>
        </p:nvSpPr>
        <p:spPr>
          <a:xfrm>
            <a:off x="291071" y="294657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79D56B-CFCF-B040-AFB2-1F64A92D42D6}"/>
              </a:ext>
            </a:extLst>
          </p:cNvPr>
          <p:cNvSpPr txBox="1"/>
          <p:nvPr/>
        </p:nvSpPr>
        <p:spPr>
          <a:xfrm>
            <a:off x="269431" y="441342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C79DAD-C4AB-AC45-A81E-26184424C078}"/>
              </a:ext>
            </a:extLst>
          </p:cNvPr>
          <p:cNvSpPr txBox="1"/>
          <p:nvPr/>
        </p:nvSpPr>
        <p:spPr>
          <a:xfrm>
            <a:off x="234165" y="358798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58A6CFA-3B55-4B43-B23B-E36D5D1BD738}"/>
              </a:ext>
            </a:extLst>
          </p:cNvPr>
          <p:cNvSpPr txBox="1"/>
          <p:nvPr/>
        </p:nvSpPr>
        <p:spPr>
          <a:xfrm>
            <a:off x="4799882" y="1432097"/>
            <a:ext cx="4267916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Properties of an IQ switch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All buffering takes place at the input.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Input queues only need to be able to write packets at rate </a:t>
            </a:r>
            <a:r>
              <a:rPr lang="en-US" sz="1600" dirty="0">
                <a:solidFill>
                  <a:srgbClr val="7030A0"/>
                </a:solidFill>
              </a:rPr>
              <a:t>R </a:t>
            </a:r>
            <a:r>
              <a:rPr lang="en-US" sz="1600" dirty="0">
                <a:solidFill>
                  <a:schemeClr val="accent2"/>
                </a:solidFill>
              </a:rPr>
              <a:t>(instead of </a:t>
            </a:r>
            <a:r>
              <a:rPr lang="en-US" sz="1600" dirty="0">
                <a:solidFill>
                  <a:srgbClr val="00B050"/>
                </a:solidFill>
              </a:rPr>
              <a:t>N</a:t>
            </a:r>
            <a:r>
              <a:rPr lang="en-US" sz="1600" dirty="0">
                <a:solidFill>
                  <a:schemeClr val="accent2"/>
                </a:solidFill>
              </a:rPr>
              <a:t> x </a:t>
            </a:r>
            <a:r>
              <a:rPr lang="en-US" sz="1600" dirty="0">
                <a:solidFill>
                  <a:srgbClr val="7030A0"/>
                </a:solidFill>
              </a:rPr>
              <a:t>R</a:t>
            </a:r>
            <a:r>
              <a:rPr lang="en-US" sz="1600" dirty="0">
                <a:solidFill>
                  <a:schemeClr val="accent2"/>
                </a:solidFill>
              </a:rPr>
              <a:t>).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CDAB483-33DE-AE47-8276-2D7B902FD2F8}"/>
              </a:ext>
            </a:extLst>
          </p:cNvPr>
          <p:cNvSpPr txBox="1"/>
          <p:nvPr/>
        </p:nvSpPr>
        <p:spPr>
          <a:xfrm>
            <a:off x="4799883" y="2785946"/>
            <a:ext cx="4267916" cy="21236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Consequences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Can build a switch </a:t>
            </a:r>
            <a:r>
              <a:rPr lang="en-US" sz="1600" dirty="0">
                <a:solidFill>
                  <a:srgbClr val="00B050"/>
                </a:solidFill>
              </a:rPr>
              <a:t>N</a:t>
            </a:r>
            <a:r>
              <a:rPr lang="en-US" sz="1600" dirty="0">
                <a:solidFill>
                  <a:schemeClr val="accent2"/>
                </a:solidFill>
              </a:rPr>
              <a:t> times faster.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HOL Blocking: a packet can be held up by packet ahead destined to a different output.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Hence an IQ switch is not “work conserving”. It can unnecessarily idle.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May not achieve “100% throughput”.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Average delay is </a:t>
            </a:r>
            <a:r>
              <a:rPr lang="en-US" sz="1600" u="sng" dirty="0">
                <a:solidFill>
                  <a:schemeClr val="accent2"/>
                </a:solidFill>
              </a:rPr>
              <a:t>not</a:t>
            </a:r>
            <a:r>
              <a:rPr lang="en-US" sz="1600" dirty="0">
                <a:solidFill>
                  <a:schemeClr val="accent2"/>
                </a:solidFill>
              </a:rPr>
              <a:t> minimized.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B54FB0-6909-9F41-AD95-868D93DC78DA}"/>
                  </a:ext>
                </a:extLst>
              </p14:cNvPr>
              <p14:cNvContentPartPr/>
              <p14:nvPr/>
            </p14:nvContentPartPr>
            <p14:xfrm>
              <a:off x="6246360" y="4381200"/>
              <a:ext cx="1623960" cy="143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B54FB0-6909-9F41-AD95-868D93DC78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7000" y="4371840"/>
                <a:ext cx="1642680" cy="16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083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F711FD-B5FB-6F46-96DA-3E4999208185}"/>
              </a:ext>
            </a:extLst>
          </p:cNvPr>
          <p:cNvSpPr/>
          <p:nvPr/>
        </p:nvSpPr>
        <p:spPr bwMode="auto">
          <a:xfrm>
            <a:off x="1322418" y="1876079"/>
            <a:ext cx="5688062" cy="2762655"/>
          </a:xfrm>
          <a:prstGeom prst="rect">
            <a:avLst/>
          </a:prstGeom>
          <a:solidFill>
            <a:srgbClr val="FFC000">
              <a:alpha val="1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27649" name="Footer Placeholder 2">
            <a:extLst>
              <a:ext uri="{FF2B5EF4-FFF2-40B4-BE49-F238E27FC236}">
                <a16:creationId xmlns:a16="http://schemas.microsoft.com/office/drawing/2014/main" id="{3858EA85-EA55-FF42-8971-1597298B1D8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8305800" y="4824252"/>
            <a:ext cx="13716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SzPct val="75000"/>
              <a:buFont typeface="Wingdings" pitchFamily="2" charset="2"/>
              <a:buChar char="Ø"/>
              <a:defRPr sz="21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8B441EB5-EEE6-5A4F-9AE1-6D4A1A8A4D00}" type="slidenum">
              <a:rPr lang="en-US" altLang="en-US" sz="15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500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83C6DE28-A059-DF44-B2DE-E33A0D105D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0"/>
            <a:ext cx="5829300" cy="85725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Head of Line Blocking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5D54200-0E9B-2945-89B4-F4F990BF6403}"/>
              </a:ext>
            </a:extLst>
          </p:cNvPr>
          <p:cNvSpPr/>
          <p:nvPr/>
        </p:nvSpPr>
        <p:spPr bwMode="auto">
          <a:xfrm>
            <a:off x="1330369" y="1863657"/>
            <a:ext cx="5688062" cy="2762655"/>
          </a:xfrm>
          <a:custGeom>
            <a:avLst/>
            <a:gdLst>
              <a:gd name="connsiteX0" fmla="*/ 32425 w 5687438"/>
              <a:gd name="connsiteY0" fmla="*/ 0 h 2775625"/>
              <a:gd name="connsiteX1" fmla="*/ 0 w 5687438"/>
              <a:gd name="connsiteY1" fmla="*/ 2769140 h 2775625"/>
              <a:gd name="connsiteX2" fmla="*/ 5687438 w 5687438"/>
              <a:gd name="connsiteY2" fmla="*/ 2775625 h 2775625"/>
              <a:gd name="connsiteX3" fmla="*/ 5687438 w 5687438"/>
              <a:gd name="connsiteY3" fmla="*/ 2775625 h 2775625"/>
              <a:gd name="connsiteX0" fmla="*/ 0 w 5693923"/>
              <a:gd name="connsiteY0" fmla="*/ 0 h 2782110"/>
              <a:gd name="connsiteX1" fmla="*/ 6485 w 5693923"/>
              <a:gd name="connsiteY1" fmla="*/ 2775625 h 2782110"/>
              <a:gd name="connsiteX2" fmla="*/ 5693923 w 5693923"/>
              <a:gd name="connsiteY2" fmla="*/ 2782110 h 2782110"/>
              <a:gd name="connsiteX3" fmla="*/ 5693923 w 5693923"/>
              <a:gd name="connsiteY3" fmla="*/ 2782110 h 2782110"/>
              <a:gd name="connsiteX0" fmla="*/ 19596 w 5687578"/>
              <a:gd name="connsiteY0" fmla="*/ 0 h 2769140"/>
              <a:gd name="connsiteX1" fmla="*/ 140 w 5687578"/>
              <a:gd name="connsiteY1" fmla="*/ 2762655 h 2769140"/>
              <a:gd name="connsiteX2" fmla="*/ 5687578 w 5687578"/>
              <a:gd name="connsiteY2" fmla="*/ 2769140 h 2769140"/>
              <a:gd name="connsiteX3" fmla="*/ 5687578 w 5687578"/>
              <a:gd name="connsiteY3" fmla="*/ 2769140 h 2769140"/>
              <a:gd name="connsiteX0" fmla="*/ 625 w 5688062"/>
              <a:gd name="connsiteY0" fmla="*/ 0 h 2762655"/>
              <a:gd name="connsiteX1" fmla="*/ 624 w 5688062"/>
              <a:gd name="connsiteY1" fmla="*/ 2756170 h 2762655"/>
              <a:gd name="connsiteX2" fmla="*/ 5688062 w 5688062"/>
              <a:gd name="connsiteY2" fmla="*/ 2762655 h 2762655"/>
              <a:gd name="connsiteX3" fmla="*/ 5688062 w 5688062"/>
              <a:gd name="connsiteY3" fmla="*/ 2762655 h 276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8062" h="2762655">
                <a:moveTo>
                  <a:pt x="625" y="0"/>
                </a:moveTo>
                <a:cubicBezTo>
                  <a:pt x="2787" y="925208"/>
                  <a:pt x="-1538" y="1830962"/>
                  <a:pt x="624" y="2756170"/>
                </a:cubicBezTo>
                <a:lnTo>
                  <a:pt x="5688062" y="2762655"/>
                </a:lnTo>
                <a:lnTo>
                  <a:pt x="5688062" y="276265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3E5358-3DE2-B748-84CB-04EF4B6C9BD6}"/>
                  </a:ext>
                </a:extLst>
              </p:cNvPr>
              <p:cNvSpPr txBox="1"/>
              <p:nvPr/>
            </p:nvSpPr>
            <p:spPr>
              <a:xfrm>
                <a:off x="2080100" y="706209"/>
                <a:ext cx="49050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IQ switch with uniform traffic matrix,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3E5358-3DE2-B748-84CB-04EF4B6C9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100" y="706209"/>
                <a:ext cx="4905061" cy="400110"/>
              </a:xfrm>
              <a:prstGeom prst="rect">
                <a:avLst/>
              </a:prstGeom>
              <a:blipFill>
                <a:blip r:embed="rId3"/>
                <a:stretch>
                  <a:fillRect l="-1292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E09364B0-C387-814D-8DE5-2271AA7B4BBA}"/>
              </a:ext>
            </a:extLst>
          </p:cNvPr>
          <p:cNvSpPr/>
          <p:nvPr/>
        </p:nvSpPr>
        <p:spPr bwMode="auto">
          <a:xfrm>
            <a:off x="1330370" y="1882564"/>
            <a:ext cx="5655052" cy="2736715"/>
          </a:xfrm>
          <a:custGeom>
            <a:avLst/>
            <a:gdLst>
              <a:gd name="connsiteX0" fmla="*/ 0 w 5648735"/>
              <a:gd name="connsiteY0" fmla="*/ 2736715 h 2736715"/>
              <a:gd name="connsiteX1" fmla="*/ 2918298 w 5648735"/>
              <a:gd name="connsiteY1" fmla="*/ 2704289 h 2736715"/>
              <a:gd name="connsiteX2" fmla="*/ 3949430 w 5648735"/>
              <a:gd name="connsiteY2" fmla="*/ 2619983 h 2736715"/>
              <a:gd name="connsiteX3" fmla="*/ 4623881 w 5648735"/>
              <a:gd name="connsiteY3" fmla="*/ 2444885 h 2736715"/>
              <a:gd name="connsiteX4" fmla="*/ 5155660 w 5648735"/>
              <a:gd name="connsiteY4" fmla="*/ 2191966 h 2736715"/>
              <a:gd name="connsiteX5" fmla="*/ 5421549 w 5648735"/>
              <a:gd name="connsiteY5" fmla="*/ 1789889 h 2736715"/>
              <a:gd name="connsiteX6" fmla="*/ 5564221 w 5648735"/>
              <a:gd name="connsiteY6" fmla="*/ 1271081 h 2736715"/>
              <a:gd name="connsiteX7" fmla="*/ 5635557 w 5648735"/>
              <a:gd name="connsiteY7" fmla="*/ 525294 h 2736715"/>
              <a:gd name="connsiteX8" fmla="*/ 5648528 w 5648735"/>
              <a:gd name="connsiteY8" fmla="*/ 0 h 2736715"/>
              <a:gd name="connsiteX0" fmla="*/ 0 w 5648735"/>
              <a:gd name="connsiteY0" fmla="*/ 2736715 h 2736715"/>
              <a:gd name="connsiteX1" fmla="*/ 2963694 w 5648735"/>
              <a:gd name="connsiteY1" fmla="*/ 2678348 h 2736715"/>
              <a:gd name="connsiteX2" fmla="*/ 3949430 w 5648735"/>
              <a:gd name="connsiteY2" fmla="*/ 2619983 h 2736715"/>
              <a:gd name="connsiteX3" fmla="*/ 4623881 w 5648735"/>
              <a:gd name="connsiteY3" fmla="*/ 2444885 h 2736715"/>
              <a:gd name="connsiteX4" fmla="*/ 5155660 w 5648735"/>
              <a:gd name="connsiteY4" fmla="*/ 2191966 h 2736715"/>
              <a:gd name="connsiteX5" fmla="*/ 5421549 w 5648735"/>
              <a:gd name="connsiteY5" fmla="*/ 1789889 h 2736715"/>
              <a:gd name="connsiteX6" fmla="*/ 5564221 w 5648735"/>
              <a:gd name="connsiteY6" fmla="*/ 1271081 h 2736715"/>
              <a:gd name="connsiteX7" fmla="*/ 5635557 w 5648735"/>
              <a:gd name="connsiteY7" fmla="*/ 525294 h 2736715"/>
              <a:gd name="connsiteX8" fmla="*/ 5648528 w 5648735"/>
              <a:gd name="connsiteY8" fmla="*/ 0 h 2736715"/>
              <a:gd name="connsiteX0" fmla="*/ 0 w 5648735"/>
              <a:gd name="connsiteY0" fmla="*/ 2736715 h 2736715"/>
              <a:gd name="connsiteX1" fmla="*/ 2963694 w 5648735"/>
              <a:gd name="connsiteY1" fmla="*/ 2678348 h 2736715"/>
              <a:gd name="connsiteX2" fmla="*/ 3975370 w 5648735"/>
              <a:gd name="connsiteY2" fmla="*/ 2607013 h 2736715"/>
              <a:gd name="connsiteX3" fmla="*/ 4623881 w 5648735"/>
              <a:gd name="connsiteY3" fmla="*/ 2444885 h 2736715"/>
              <a:gd name="connsiteX4" fmla="*/ 5155660 w 5648735"/>
              <a:gd name="connsiteY4" fmla="*/ 2191966 h 2736715"/>
              <a:gd name="connsiteX5" fmla="*/ 5421549 w 5648735"/>
              <a:gd name="connsiteY5" fmla="*/ 1789889 h 2736715"/>
              <a:gd name="connsiteX6" fmla="*/ 5564221 w 5648735"/>
              <a:gd name="connsiteY6" fmla="*/ 1271081 h 2736715"/>
              <a:gd name="connsiteX7" fmla="*/ 5635557 w 5648735"/>
              <a:gd name="connsiteY7" fmla="*/ 525294 h 2736715"/>
              <a:gd name="connsiteX8" fmla="*/ 5648528 w 5648735"/>
              <a:gd name="connsiteY8" fmla="*/ 0 h 2736715"/>
              <a:gd name="connsiteX0" fmla="*/ 0 w 5648735"/>
              <a:gd name="connsiteY0" fmla="*/ 2736715 h 2736715"/>
              <a:gd name="connsiteX1" fmla="*/ 2963694 w 5648735"/>
              <a:gd name="connsiteY1" fmla="*/ 2678348 h 2736715"/>
              <a:gd name="connsiteX2" fmla="*/ 3975370 w 5648735"/>
              <a:gd name="connsiteY2" fmla="*/ 2607013 h 2736715"/>
              <a:gd name="connsiteX3" fmla="*/ 4623881 w 5648735"/>
              <a:gd name="connsiteY3" fmla="*/ 2444885 h 2736715"/>
              <a:gd name="connsiteX4" fmla="*/ 5116749 w 5648735"/>
              <a:gd name="connsiteY4" fmla="*/ 2198451 h 2736715"/>
              <a:gd name="connsiteX5" fmla="*/ 5421549 w 5648735"/>
              <a:gd name="connsiteY5" fmla="*/ 1789889 h 2736715"/>
              <a:gd name="connsiteX6" fmla="*/ 5564221 w 5648735"/>
              <a:gd name="connsiteY6" fmla="*/ 1271081 h 2736715"/>
              <a:gd name="connsiteX7" fmla="*/ 5635557 w 5648735"/>
              <a:gd name="connsiteY7" fmla="*/ 525294 h 2736715"/>
              <a:gd name="connsiteX8" fmla="*/ 5648528 w 5648735"/>
              <a:gd name="connsiteY8" fmla="*/ 0 h 2736715"/>
              <a:gd name="connsiteX0" fmla="*/ 0 w 5655052"/>
              <a:gd name="connsiteY0" fmla="*/ 2736715 h 2736715"/>
              <a:gd name="connsiteX1" fmla="*/ 2963694 w 5655052"/>
              <a:gd name="connsiteY1" fmla="*/ 2678348 h 2736715"/>
              <a:gd name="connsiteX2" fmla="*/ 3975370 w 5655052"/>
              <a:gd name="connsiteY2" fmla="*/ 2607013 h 2736715"/>
              <a:gd name="connsiteX3" fmla="*/ 4623881 w 5655052"/>
              <a:gd name="connsiteY3" fmla="*/ 2444885 h 2736715"/>
              <a:gd name="connsiteX4" fmla="*/ 5116749 w 5655052"/>
              <a:gd name="connsiteY4" fmla="*/ 2198451 h 2736715"/>
              <a:gd name="connsiteX5" fmla="*/ 5421549 w 5655052"/>
              <a:gd name="connsiteY5" fmla="*/ 1789889 h 2736715"/>
              <a:gd name="connsiteX6" fmla="*/ 5564221 w 5655052"/>
              <a:gd name="connsiteY6" fmla="*/ 1271081 h 2736715"/>
              <a:gd name="connsiteX7" fmla="*/ 5635557 w 5655052"/>
              <a:gd name="connsiteY7" fmla="*/ 525294 h 2736715"/>
              <a:gd name="connsiteX8" fmla="*/ 5655013 w 5655052"/>
              <a:gd name="connsiteY8" fmla="*/ 0 h 273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55052" h="2736715">
                <a:moveTo>
                  <a:pt x="0" y="2736715"/>
                </a:moveTo>
                <a:lnTo>
                  <a:pt x="2963694" y="2678348"/>
                </a:lnTo>
                <a:cubicBezTo>
                  <a:pt x="3626256" y="2656731"/>
                  <a:pt x="3698672" y="2645923"/>
                  <a:pt x="3975370" y="2607013"/>
                </a:cubicBezTo>
                <a:cubicBezTo>
                  <a:pt x="4252068" y="2568103"/>
                  <a:pt x="4433651" y="2512979"/>
                  <a:pt x="4623881" y="2444885"/>
                </a:cubicBezTo>
                <a:cubicBezTo>
                  <a:pt x="4814111" y="2376791"/>
                  <a:pt x="4983804" y="2307617"/>
                  <a:pt x="5116749" y="2198451"/>
                </a:cubicBezTo>
                <a:cubicBezTo>
                  <a:pt x="5249694" y="2089285"/>
                  <a:pt x="5346970" y="1944451"/>
                  <a:pt x="5421549" y="1789889"/>
                </a:cubicBezTo>
                <a:cubicBezTo>
                  <a:pt x="5496128" y="1635327"/>
                  <a:pt x="5528553" y="1481847"/>
                  <a:pt x="5564221" y="1271081"/>
                </a:cubicBezTo>
                <a:cubicBezTo>
                  <a:pt x="5599889" y="1060315"/>
                  <a:pt x="5620425" y="737141"/>
                  <a:pt x="5635557" y="525294"/>
                </a:cubicBezTo>
                <a:cubicBezTo>
                  <a:pt x="5650689" y="313447"/>
                  <a:pt x="5655553" y="156723"/>
                  <a:pt x="5655013" y="0"/>
                </a:cubicBezTo>
              </a:path>
            </a:pathLst>
          </a:cu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B31BE9-B48E-7C44-8AEC-43D8FE20EA1C}"/>
                  </a:ext>
                </a:extLst>
              </p:cNvPr>
              <p:cNvSpPr txBox="1"/>
              <p:nvPr/>
            </p:nvSpPr>
            <p:spPr>
              <a:xfrm>
                <a:off x="6053758" y="4769980"/>
                <a:ext cx="752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800" dirty="0">
                    <a:latin typeface="+mj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Load</a:t>
                </a:r>
                <a:r>
                  <a:rPr lang="en-US" sz="18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18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B31BE9-B48E-7C44-8AEC-43D8FE20E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758" y="4769980"/>
                <a:ext cx="752578" cy="276999"/>
              </a:xfrm>
              <a:prstGeom prst="rect">
                <a:avLst/>
              </a:prstGeom>
              <a:blipFill>
                <a:blip r:embed="rId4"/>
                <a:stretch>
                  <a:fillRect l="-18333" t="-31818" r="-83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164F073-EA7C-2C48-A6F2-0641433E3D66}"/>
              </a:ext>
            </a:extLst>
          </p:cNvPr>
          <p:cNvSpPr txBox="1"/>
          <p:nvPr/>
        </p:nvSpPr>
        <p:spPr>
          <a:xfrm flipH="1">
            <a:off x="339769" y="193111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Delay,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88DF2A-5E55-2F45-B93A-486B9214182D}"/>
              </a:ext>
            </a:extLst>
          </p:cNvPr>
          <p:cNvCxnSpPr/>
          <p:nvPr/>
        </p:nvCxnSpPr>
        <p:spPr bwMode="auto">
          <a:xfrm>
            <a:off x="7010480" y="4472148"/>
            <a:ext cx="7951" cy="255597"/>
          </a:xfrm>
          <a:prstGeom prst="line">
            <a:avLst/>
          </a:prstGeom>
          <a:solidFill>
            <a:srgbClr val="808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0FC5DB-D7C9-1645-BBC9-5540654EAE35}"/>
              </a:ext>
            </a:extLst>
          </p:cNvPr>
          <p:cNvSpPr txBox="1"/>
          <p:nvPr/>
        </p:nvSpPr>
        <p:spPr>
          <a:xfrm>
            <a:off x="6873982" y="468916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5F01C4-DA16-7340-9FAD-93ECD7893B20}"/>
              </a:ext>
            </a:extLst>
          </p:cNvPr>
          <p:cNvSpPr txBox="1"/>
          <p:nvPr/>
        </p:nvSpPr>
        <p:spPr>
          <a:xfrm>
            <a:off x="1177969" y="460389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428C8D-CC8F-0348-9402-23BAF71D7AE8}"/>
              </a:ext>
            </a:extLst>
          </p:cNvPr>
          <p:cNvGrpSpPr/>
          <p:nvPr/>
        </p:nvGrpSpPr>
        <p:grpSpPr>
          <a:xfrm>
            <a:off x="1026337" y="1869594"/>
            <a:ext cx="3288632" cy="3077850"/>
            <a:chOff x="1026337" y="1869594"/>
            <a:chExt cx="3288632" cy="30778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6DCA2EF-1AF1-044A-BD32-9E3F63CFBCC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96750" y="1869594"/>
              <a:ext cx="7951" cy="2756718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A09659-B260-AD47-B193-6F4FB8549B1B}"/>
                </a:ext>
              </a:extLst>
            </p:cNvPr>
            <p:cNvSpPr txBox="1"/>
            <p:nvPr/>
          </p:nvSpPr>
          <p:spPr>
            <a:xfrm>
              <a:off x="3844969" y="4608890"/>
              <a:ext cx="47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0.5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A7A0A7E-2B88-2A45-BABF-1F2531FE7AF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330369" y="4549564"/>
              <a:ext cx="2883681" cy="2634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AFC823-6E61-7F4D-A8F4-0A8B3335C625}"/>
                </a:ext>
              </a:extLst>
            </p:cNvPr>
            <p:cNvSpPr txBox="1"/>
            <p:nvPr/>
          </p:nvSpPr>
          <p:spPr>
            <a:xfrm>
              <a:off x="1026337" y="4397164"/>
              <a:ext cx="3802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3/2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ACDA720-9863-0E4D-80C0-C1023AECF4CC}"/>
              </a:ext>
            </a:extLst>
          </p:cNvPr>
          <p:cNvGrpSpPr/>
          <p:nvPr/>
        </p:nvGrpSpPr>
        <p:grpSpPr>
          <a:xfrm>
            <a:off x="1025569" y="1875805"/>
            <a:ext cx="4878603" cy="3079665"/>
            <a:chOff x="1025569" y="1875805"/>
            <a:chExt cx="4878603" cy="307966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643B353-BC55-2B4E-ADCF-DC9607C5614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97569" y="1875805"/>
              <a:ext cx="7951" cy="2756718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3BB89B-063A-3D4C-9D4F-8185AC2D252C}"/>
                </a:ext>
              </a:extLst>
            </p:cNvPr>
            <p:cNvSpPr txBox="1"/>
            <p:nvPr/>
          </p:nvSpPr>
          <p:spPr>
            <a:xfrm>
              <a:off x="5320358" y="461691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0.75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A0B6A47-C3E9-B444-9B20-12D89F85C81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22418" y="4415077"/>
              <a:ext cx="4271175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68A72B0-52A5-A44C-BA14-4BCA305FA6FF}"/>
                </a:ext>
              </a:extLst>
            </p:cNvPr>
            <p:cNvSpPr txBox="1"/>
            <p:nvPr/>
          </p:nvSpPr>
          <p:spPr>
            <a:xfrm>
              <a:off x="1025569" y="4259110"/>
              <a:ext cx="3802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5/2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956B19-DBB1-5041-AECD-9C25052C09A1}"/>
              </a:ext>
            </a:extLst>
          </p:cNvPr>
          <p:cNvGrpSpPr/>
          <p:nvPr/>
        </p:nvGrpSpPr>
        <p:grpSpPr>
          <a:xfrm>
            <a:off x="6915128" y="2391276"/>
            <a:ext cx="2228872" cy="811376"/>
            <a:chOff x="6915128" y="2391276"/>
            <a:chExt cx="2228872" cy="8113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DD30C5A-D470-C345-ACD6-218D0B86497D}"/>
                    </a:ext>
                  </a:extLst>
                </p:cNvPr>
                <p:cNvSpPr/>
                <p:nvPr/>
              </p:nvSpPr>
              <p:spPr>
                <a:xfrm>
                  <a:off x="7154929" y="2391276"/>
                  <a:ext cx="1989071" cy="81137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ea typeface="ＭＳ Ｐゴシック" charset="0"/>
                      <a:cs typeface="ＭＳ Ｐゴシック" charset="0"/>
                    </a:rPr>
                    <a:t>Poisson arrivals: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𝑑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  <m:t>2−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  <m:t>1−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DD30C5A-D470-C345-ACD6-218D0B864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4929" y="2391276"/>
                  <a:ext cx="1989071" cy="811376"/>
                </a:xfrm>
                <a:prstGeom prst="rect">
                  <a:avLst/>
                </a:prstGeom>
                <a:blipFill>
                  <a:blip r:embed="rId5"/>
                  <a:stretch>
                    <a:fillRect l="-1266" t="-1538"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AA85FD1-4746-B342-B88A-F5779856068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915128" y="2796964"/>
              <a:ext cx="257334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accent6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3FC431-82E3-EE4A-8B62-7BF2725D1113}"/>
              </a:ext>
            </a:extLst>
          </p:cNvPr>
          <p:cNvSpPr txBox="1"/>
          <p:nvPr/>
        </p:nvSpPr>
        <p:spPr>
          <a:xfrm rot="16415253">
            <a:off x="6287738" y="2251387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a typeface="ＭＳ Ｐゴシック" charset="0"/>
                <a:cs typeface="ＭＳ Ｐゴシック" charset="0"/>
              </a:rPr>
              <a:t>OQ Switch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350B765C-2C58-C34E-AA1E-56D9C11CFD5D}"/>
              </a:ext>
            </a:extLst>
          </p:cNvPr>
          <p:cNvSpPr/>
          <p:nvPr/>
        </p:nvSpPr>
        <p:spPr bwMode="auto">
          <a:xfrm>
            <a:off x="1346054" y="1882564"/>
            <a:ext cx="3160445" cy="2708904"/>
          </a:xfrm>
          <a:custGeom>
            <a:avLst/>
            <a:gdLst>
              <a:gd name="connsiteX0" fmla="*/ 0 w 5648735"/>
              <a:gd name="connsiteY0" fmla="*/ 2736715 h 2736715"/>
              <a:gd name="connsiteX1" fmla="*/ 2918298 w 5648735"/>
              <a:gd name="connsiteY1" fmla="*/ 2704289 h 2736715"/>
              <a:gd name="connsiteX2" fmla="*/ 3949430 w 5648735"/>
              <a:gd name="connsiteY2" fmla="*/ 2619983 h 2736715"/>
              <a:gd name="connsiteX3" fmla="*/ 4623881 w 5648735"/>
              <a:gd name="connsiteY3" fmla="*/ 2444885 h 2736715"/>
              <a:gd name="connsiteX4" fmla="*/ 5155660 w 5648735"/>
              <a:gd name="connsiteY4" fmla="*/ 2191966 h 2736715"/>
              <a:gd name="connsiteX5" fmla="*/ 5421549 w 5648735"/>
              <a:gd name="connsiteY5" fmla="*/ 1789889 h 2736715"/>
              <a:gd name="connsiteX6" fmla="*/ 5564221 w 5648735"/>
              <a:gd name="connsiteY6" fmla="*/ 1271081 h 2736715"/>
              <a:gd name="connsiteX7" fmla="*/ 5635557 w 5648735"/>
              <a:gd name="connsiteY7" fmla="*/ 525294 h 2736715"/>
              <a:gd name="connsiteX8" fmla="*/ 5648528 w 5648735"/>
              <a:gd name="connsiteY8" fmla="*/ 0 h 2736715"/>
              <a:gd name="connsiteX0" fmla="*/ 0 w 5648735"/>
              <a:gd name="connsiteY0" fmla="*/ 2736715 h 2736715"/>
              <a:gd name="connsiteX1" fmla="*/ 2963694 w 5648735"/>
              <a:gd name="connsiteY1" fmla="*/ 2678348 h 2736715"/>
              <a:gd name="connsiteX2" fmla="*/ 3949430 w 5648735"/>
              <a:gd name="connsiteY2" fmla="*/ 2619983 h 2736715"/>
              <a:gd name="connsiteX3" fmla="*/ 4623881 w 5648735"/>
              <a:gd name="connsiteY3" fmla="*/ 2444885 h 2736715"/>
              <a:gd name="connsiteX4" fmla="*/ 5155660 w 5648735"/>
              <a:gd name="connsiteY4" fmla="*/ 2191966 h 2736715"/>
              <a:gd name="connsiteX5" fmla="*/ 5421549 w 5648735"/>
              <a:gd name="connsiteY5" fmla="*/ 1789889 h 2736715"/>
              <a:gd name="connsiteX6" fmla="*/ 5564221 w 5648735"/>
              <a:gd name="connsiteY6" fmla="*/ 1271081 h 2736715"/>
              <a:gd name="connsiteX7" fmla="*/ 5635557 w 5648735"/>
              <a:gd name="connsiteY7" fmla="*/ 525294 h 2736715"/>
              <a:gd name="connsiteX8" fmla="*/ 5648528 w 5648735"/>
              <a:gd name="connsiteY8" fmla="*/ 0 h 2736715"/>
              <a:gd name="connsiteX0" fmla="*/ 0 w 5648735"/>
              <a:gd name="connsiteY0" fmla="*/ 2736715 h 2736715"/>
              <a:gd name="connsiteX1" fmla="*/ 2963694 w 5648735"/>
              <a:gd name="connsiteY1" fmla="*/ 2678348 h 2736715"/>
              <a:gd name="connsiteX2" fmla="*/ 3975370 w 5648735"/>
              <a:gd name="connsiteY2" fmla="*/ 2607013 h 2736715"/>
              <a:gd name="connsiteX3" fmla="*/ 4623881 w 5648735"/>
              <a:gd name="connsiteY3" fmla="*/ 2444885 h 2736715"/>
              <a:gd name="connsiteX4" fmla="*/ 5155660 w 5648735"/>
              <a:gd name="connsiteY4" fmla="*/ 2191966 h 2736715"/>
              <a:gd name="connsiteX5" fmla="*/ 5421549 w 5648735"/>
              <a:gd name="connsiteY5" fmla="*/ 1789889 h 2736715"/>
              <a:gd name="connsiteX6" fmla="*/ 5564221 w 5648735"/>
              <a:gd name="connsiteY6" fmla="*/ 1271081 h 2736715"/>
              <a:gd name="connsiteX7" fmla="*/ 5635557 w 5648735"/>
              <a:gd name="connsiteY7" fmla="*/ 525294 h 2736715"/>
              <a:gd name="connsiteX8" fmla="*/ 5648528 w 5648735"/>
              <a:gd name="connsiteY8" fmla="*/ 0 h 2736715"/>
              <a:gd name="connsiteX0" fmla="*/ 0 w 5648735"/>
              <a:gd name="connsiteY0" fmla="*/ 2736715 h 2736715"/>
              <a:gd name="connsiteX1" fmla="*/ 2963694 w 5648735"/>
              <a:gd name="connsiteY1" fmla="*/ 2678348 h 2736715"/>
              <a:gd name="connsiteX2" fmla="*/ 3975370 w 5648735"/>
              <a:gd name="connsiteY2" fmla="*/ 2607013 h 2736715"/>
              <a:gd name="connsiteX3" fmla="*/ 4623881 w 5648735"/>
              <a:gd name="connsiteY3" fmla="*/ 2444885 h 2736715"/>
              <a:gd name="connsiteX4" fmla="*/ 5116749 w 5648735"/>
              <a:gd name="connsiteY4" fmla="*/ 2198451 h 2736715"/>
              <a:gd name="connsiteX5" fmla="*/ 5421549 w 5648735"/>
              <a:gd name="connsiteY5" fmla="*/ 1789889 h 2736715"/>
              <a:gd name="connsiteX6" fmla="*/ 5564221 w 5648735"/>
              <a:gd name="connsiteY6" fmla="*/ 1271081 h 2736715"/>
              <a:gd name="connsiteX7" fmla="*/ 5635557 w 5648735"/>
              <a:gd name="connsiteY7" fmla="*/ 525294 h 2736715"/>
              <a:gd name="connsiteX8" fmla="*/ 5648528 w 5648735"/>
              <a:gd name="connsiteY8" fmla="*/ 0 h 2736715"/>
              <a:gd name="connsiteX0" fmla="*/ 0 w 5655052"/>
              <a:gd name="connsiteY0" fmla="*/ 2736715 h 2736715"/>
              <a:gd name="connsiteX1" fmla="*/ 2963694 w 5655052"/>
              <a:gd name="connsiteY1" fmla="*/ 2678348 h 2736715"/>
              <a:gd name="connsiteX2" fmla="*/ 3975370 w 5655052"/>
              <a:gd name="connsiteY2" fmla="*/ 2607013 h 2736715"/>
              <a:gd name="connsiteX3" fmla="*/ 4623881 w 5655052"/>
              <a:gd name="connsiteY3" fmla="*/ 2444885 h 2736715"/>
              <a:gd name="connsiteX4" fmla="*/ 5116749 w 5655052"/>
              <a:gd name="connsiteY4" fmla="*/ 2198451 h 2736715"/>
              <a:gd name="connsiteX5" fmla="*/ 5421549 w 5655052"/>
              <a:gd name="connsiteY5" fmla="*/ 1789889 h 2736715"/>
              <a:gd name="connsiteX6" fmla="*/ 5564221 w 5655052"/>
              <a:gd name="connsiteY6" fmla="*/ 1271081 h 2736715"/>
              <a:gd name="connsiteX7" fmla="*/ 5635557 w 5655052"/>
              <a:gd name="connsiteY7" fmla="*/ 525294 h 2736715"/>
              <a:gd name="connsiteX8" fmla="*/ 5655013 w 5655052"/>
              <a:gd name="connsiteY8" fmla="*/ 0 h 273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55052" h="2736715">
                <a:moveTo>
                  <a:pt x="0" y="2736715"/>
                </a:moveTo>
                <a:lnTo>
                  <a:pt x="2963694" y="2678348"/>
                </a:lnTo>
                <a:cubicBezTo>
                  <a:pt x="3626256" y="2656731"/>
                  <a:pt x="3698672" y="2645923"/>
                  <a:pt x="3975370" y="2607013"/>
                </a:cubicBezTo>
                <a:cubicBezTo>
                  <a:pt x="4252068" y="2568103"/>
                  <a:pt x="4433651" y="2512979"/>
                  <a:pt x="4623881" y="2444885"/>
                </a:cubicBezTo>
                <a:cubicBezTo>
                  <a:pt x="4814111" y="2376791"/>
                  <a:pt x="4983804" y="2307617"/>
                  <a:pt x="5116749" y="2198451"/>
                </a:cubicBezTo>
                <a:cubicBezTo>
                  <a:pt x="5249694" y="2089285"/>
                  <a:pt x="5346970" y="1944451"/>
                  <a:pt x="5421549" y="1789889"/>
                </a:cubicBezTo>
                <a:cubicBezTo>
                  <a:pt x="5496128" y="1635327"/>
                  <a:pt x="5528553" y="1481847"/>
                  <a:pt x="5564221" y="1271081"/>
                </a:cubicBezTo>
                <a:cubicBezTo>
                  <a:pt x="5599889" y="1060315"/>
                  <a:pt x="5620425" y="737141"/>
                  <a:pt x="5635557" y="525294"/>
                </a:cubicBezTo>
                <a:cubicBezTo>
                  <a:pt x="5650689" y="313447"/>
                  <a:pt x="5655553" y="156723"/>
                  <a:pt x="5655013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88DFC6A-EC4E-2340-AE22-6F3F2DE48E1C}"/>
              </a:ext>
            </a:extLst>
          </p:cNvPr>
          <p:cNvGrpSpPr/>
          <p:nvPr/>
        </p:nvGrpSpPr>
        <p:grpSpPr>
          <a:xfrm>
            <a:off x="4284438" y="1809750"/>
            <a:ext cx="583814" cy="3140307"/>
            <a:chOff x="4284438" y="1809750"/>
            <a:chExt cx="583814" cy="3140307"/>
          </a:xfrm>
        </p:grpSpPr>
        <p:sp>
          <p:nvSpPr>
            <p:cNvPr id="27653" name="Line 5">
              <a:extLst>
                <a:ext uri="{FF2B5EF4-FFF2-40B4-BE49-F238E27FC236}">
                  <a16:creationId xmlns:a16="http://schemas.microsoft.com/office/drawing/2014/main" id="{ABDA617D-C2AB-BC4E-8002-C776E27F3F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31557" y="1809750"/>
              <a:ext cx="18886" cy="2823047"/>
            </a:xfrm>
            <a:prstGeom prst="line">
              <a:avLst/>
            </a:prstGeom>
            <a:noFill/>
            <a:ln w="5715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5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109509D-FE4F-D24C-B3AE-52A80A52E24C}"/>
                </a:ext>
              </a:extLst>
            </p:cNvPr>
            <p:cNvSpPr txBox="1"/>
            <p:nvPr/>
          </p:nvSpPr>
          <p:spPr>
            <a:xfrm>
              <a:off x="4284438" y="4611503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0.58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3D2C1F1-4412-1041-97FA-C0185F2B174B}"/>
              </a:ext>
            </a:extLst>
          </p:cNvPr>
          <p:cNvGrpSpPr/>
          <p:nvPr/>
        </p:nvGrpSpPr>
        <p:grpSpPr>
          <a:xfrm>
            <a:off x="1811065" y="1941073"/>
            <a:ext cx="2695434" cy="613822"/>
            <a:chOff x="1811065" y="1941073"/>
            <a:chExt cx="2695434" cy="6138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7119313-E4E7-0B42-8C0B-E9AD5C089D4C}"/>
                    </a:ext>
                  </a:extLst>
                </p:cNvPr>
                <p:cNvSpPr/>
                <p:nvPr/>
              </p:nvSpPr>
              <p:spPr>
                <a:xfrm>
                  <a:off x="1811065" y="1941073"/>
                  <a:ext cx="2186304" cy="613822"/>
                </a:xfrm>
                <a:prstGeom prst="rect">
                  <a:avLst/>
                </a:prstGeom>
                <a:solidFill>
                  <a:srgbClr val="FF0000">
                    <a:alpha val="28000"/>
                  </a:srgbClr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ea typeface="ＭＳ Ｐゴシック" charset="0"/>
                      <a:cs typeface="ＭＳ Ｐゴシック" charset="0"/>
                    </a:rPr>
                    <a:t>Poisson arrivals: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≤2−</m:t>
                        </m:r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≈58%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7119313-E4E7-0B42-8C0B-E9AD5C089D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1065" y="1941073"/>
                  <a:ext cx="2186304" cy="613822"/>
                </a:xfrm>
                <a:prstGeom prst="rect">
                  <a:avLst/>
                </a:prstGeom>
                <a:blipFill>
                  <a:blip r:embed="rId6"/>
                  <a:stretch>
                    <a:fillRect l="-1156" t="-2041" b="-8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31D7901-151B-E141-81A2-6A132D442612}"/>
                </a:ext>
              </a:extLst>
            </p:cNvPr>
            <p:cNvCxnSpPr/>
            <p:nvPr/>
          </p:nvCxnSpPr>
          <p:spPr bwMode="auto">
            <a:xfrm>
              <a:off x="4002309" y="2300448"/>
              <a:ext cx="50419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rgbClr val="FF0000">
                  <a:alpha val="51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9C79F4B-4A0C-2C4C-8B95-EC2F2CF563EE}"/>
              </a:ext>
            </a:extLst>
          </p:cNvPr>
          <p:cNvSpPr txBox="1"/>
          <p:nvPr/>
        </p:nvSpPr>
        <p:spPr>
          <a:xfrm>
            <a:off x="2305002" y="1148775"/>
            <a:ext cx="422461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Observation</a:t>
            </a:r>
            <a:r>
              <a:rPr lang="en-US" sz="1600" dirty="0"/>
              <a:t>: HOL Blocking means we lose </a:t>
            </a:r>
          </a:p>
          <a:p>
            <a:pPr algn="ctr"/>
            <a:r>
              <a:rPr lang="en-US" sz="1600" dirty="0"/>
              <a:t>42% of the switching capacity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B0AEF8-9BBE-DC4B-82E8-D7FD5754AB16}"/>
              </a:ext>
            </a:extLst>
          </p:cNvPr>
          <p:cNvSpPr txBox="1"/>
          <p:nvPr/>
        </p:nvSpPr>
        <p:spPr>
          <a:xfrm rot="16415253">
            <a:off x="3878551" y="2680502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a typeface="ＭＳ Ｐゴシック" charset="0"/>
                <a:cs typeface="ＭＳ Ｐゴシック" charset="0"/>
              </a:rPr>
              <a:t>IQ Switch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659186-B9AB-6D41-AD8F-A6AA896FDCD2}"/>
              </a:ext>
            </a:extLst>
          </p:cNvPr>
          <p:cNvSpPr txBox="1"/>
          <p:nvPr/>
        </p:nvSpPr>
        <p:spPr>
          <a:xfrm>
            <a:off x="1713494" y="2504591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Karol ‘87</a:t>
            </a:r>
          </a:p>
        </p:txBody>
      </p:sp>
    </p:spTree>
    <p:extLst>
      <p:ext uri="{BB962C8B-B14F-4D97-AF65-F5344CB8AC3E}">
        <p14:creationId xmlns:p14="http://schemas.microsoft.com/office/powerpoint/2010/main" val="133687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A52419D6-31A7-5A48-9DAB-A6F0BF00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100% throughput easy for </a:t>
            </a:r>
            <a:r>
              <a:rPr lang="en-US" altLang="en-US" u="sng" dirty="0">
                <a:ea typeface="ＭＳ Ｐゴシック" panose="020B0600070205080204" pitchFamily="34" charset="-128"/>
              </a:rPr>
              <a:t>uniform</a:t>
            </a:r>
            <a:r>
              <a:rPr lang="en-US" altLang="en-US" dirty="0">
                <a:ea typeface="ＭＳ Ｐゴシック" panose="020B0600070205080204" pitchFamily="34" charset="-128"/>
              </a:rPr>
              <a:t>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D81D-9792-0F48-AFAB-78EAFDBD0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578032"/>
            <a:ext cx="7391400" cy="339447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/>
              <a:t>Four (trivial) algorithms for a uniform traffic matrix:</a:t>
            </a:r>
          </a:p>
          <a:p>
            <a:pPr marL="385763" indent="-385763">
              <a:buSzPct val="100000"/>
              <a:buFont typeface="+mj-lt"/>
              <a:buAutoNum type="arabicPeriod"/>
              <a:defRPr/>
            </a:pPr>
            <a:r>
              <a:rPr lang="en-US" sz="1800" dirty="0"/>
              <a:t>Cycle through permutations in “round-robin”.</a:t>
            </a:r>
          </a:p>
          <a:p>
            <a:pPr marL="385763" indent="-385763">
              <a:buSzPct val="100000"/>
              <a:buFont typeface="+mj-lt"/>
              <a:buAutoNum type="arabicPeriod"/>
              <a:defRPr/>
            </a:pPr>
            <a:r>
              <a:rPr lang="en-US" sz="1800" dirty="0"/>
              <a:t>Each time, randomly pick one of the permutations in (1).</a:t>
            </a:r>
          </a:p>
          <a:p>
            <a:pPr marL="385763" indent="-385763">
              <a:buSzPct val="100000"/>
              <a:buFont typeface="+mj-lt"/>
              <a:buAutoNum type="arabicPeriod"/>
              <a:defRPr/>
            </a:pPr>
            <a:r>
              <a:rPr lang="en-US" sz="1800" dirty="0"/>
              <a:t>Each time, pick a permutation uniformly and at random from all possible N! permutations.</a:t>
            </a:r>
          </a:p>
          <a:p>
            <a:pPr marL="385763" indent="-385763">
              <a:buSzPct val="100000"/>
              <a:buFont typeface="+mj-lt"/>
              <a:buAutoNum type="arabicPeriod"/>
              <a:defRPr/>
            </a:pPr>
            <a:r>
              <a:rPr lang="en-US" sz="1800" dirty="0"/>
              <a:t>Wait until all VOQs are non-empty, then pick any algorithm above.</a:t>
            </a: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668000E5-7581-3046-B614-8A68BC92A9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10400" y="4857750"/>
            <a:ext cx="2133600" cy="3571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SzPct val="75000"/>
              <a:buFont typeface="Wingdings" pitchFamily="2" charset="2"/>
              <a:buChar char="Ø"/>
              <a:defRPr sz="21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24AB25-F39D-1F45-B771-7E0F9399821D}" type="slidenum">
              <a:rPr lang="en-US" altLang="en-US" sz="105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13056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6DEE-E6AD-7B41-A48E-AA3B421BEA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Q: So why did the authors need Parallel Iterative Matching (PIM)?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2C675-6897-4D42-B54E-C1E07F2ED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3028950"/>
            <a:ext cx="8305800" cy="1314450"/>
          </a:xfrm>
        </p:spPr>
        <p:txBody>
          <a:bodyPr/>
          <a:lstStyle/>
          <a:p>
            <a:r>
              <a:rPr lang="en-US" sz="2000" dirty="0"/>
              <a:t>Because in practice, arrivals are </a:t>
            </a:r>
            <a:r>
              <a:rPr lang="en-US" sz="2000" u="sng" dirty="0"/>
              <a:t>not</a:t>
            </a:r>
            <a:r>
              <a:rPr lang="en-US" sz="2000" dirty="0"/>
              <a:t> uniform.</a:t>
            </a:r>
          </a:p>
          <a:p>
            <a:r>
              <a:rPr lang="en-US" sz="2000" dirty="0"/>
              <a:t>(If know the matrix, we can </a:t>
            </a:r>
            <a:r>
              <a:rPr lang="en-US" sz="2000" u="sng" dirty="0"/>
              <a:t>still</a:t>
            </a:r>
            <a:r>
              <a:rPr lang="en-US" sz="2000" dirty="0"/>
              <a:t> create a cycle of permutations to serve every VOQ at the rate in the traffic matrix).</a:t>
            </a:r>
          </a:p>
          <a:p>
            <a:r>
              <a:rPr lang="en-US" sz="2000" dirty="0"/>
              <a:t>In practice we don’t know the traffic matrix.</a:t>
            </a:r>
          </a:p>
          <a:p>
            <a:r>
              <a:rPr lang="en-US" sz="2000" dirty="0"/>
              <a:t>Hence, PIM….</a:t>
            </a:r>
          </a:p>
        </p:txBody>
      </p:sp>
    </p:spTree>
    <p:extLst>
      <p:ext uri="{BB962C8B-B14F-4D97-AF65-F5344CB8AC3E}">
        <p14:creationId xmlns:p14="http://schemas.microsoft.com/office/powerpoint/2010/main" val="188162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BCECF3-62A8-A94C-96C8-1654E2FCDA78}"/>
              </a:ext>
            </a:extLst>
          </p:cNvPr>
          <p:cNvSpPr/>
          <p:nvPr/>
        </p:nvSpPr>
        <p:spPr bwMode="auto">
          <a:xfrm>
            <a:off x="227409" y="3142058"/>
            <a:ext cx="7030622" cy="1639492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33793" name="Rectangle 2">
            <a:extLst>
              <a:ext uri="{FF2B5EF4-FFF2-40B4-BE49-F238E27FC236}">
                <a16:creationId xmlns:a16="http://schemas.microsoft.com/office/drawing/2014/main" id="{587AFB3F-B3C9-E84B-846B-B74C27B7E3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171450"/>
            <a:ext cx="5829300" cy="85725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Parallel Iterative Matching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ea typeface="ＭＳ Ｐゴシック" panose="020B0600070205080204" pitchFamily="34" charset="-128"/>
              </a:rPr>
              <a:t>A maximal bipartite match</a:t>
            </a:r>
            <a:endParaRPr lang="en-US" altLang="en-US" dirty="0">
              <a:solidFill>
                <a:schemeClr val="bg1">
                  <a:lumMod val="65000"/>
                </a:schemeClr>
              </a:solidFill>
              <a:ea typeface="ＭＳ Ｐゴシック" panose="020B0600070205080204" pitchFamily="34" charset="-12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E7DC1D-BC18-8F4B-B020-F0F90C24E89E}"/>
              </a:ext>
            </a:extLst>
          </p:cNvPr>
          <p:cNvGrpSpPr/>
          <p:nvPr/>
        </p:nvGrpSpPr>
        <p:grpSpPr>
          <a:xfrm>
            <a:off x="5647133" y="3226593"/>
            <a:ext cx="1446609" cy="1554957"/>
            <a:chOff x="5647133" y="3226593"/>
            <a:chExt cx="1446609" cy="1554957"/>
          </a:xfrm>
        </p:grpSpPr>
        <p:sp>
          <p:nvSpPr>
            <p:cNvPr id="33916" name="Line 4">
              <a:extLst>
                <a:ext uri="{FF2B5EF4-FFF2-40B4-BE49-F238E27FC236}">
                  <a16:creationId xmlns:a16="http://schemas.microsoft.com/office/drawing/2014/main" id="{84E8B46D-6412-3C43-A3C7-460B332954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3599" y="3414712"/>
              <a:ext cx="860822" cy="41433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33917" name="Line 5">
              <a:extLst>
                <a:ext uri="{FF2B5EF4-FFF2-40B4-BE49-F238E27FC236}">
                  <a16:creationId xmlns:a16="http://schemas.microsoft.com/office/drawing/2014/main" id="{58B3F6B4-D526-2248-A9B9-D3CABE1535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3599" y="3829050"/>
              <a:ext cx="860822" cy="775097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33918" name="Rectangle 6">
              <a:extLst>
                <a:ext uri="{FF2B5EF4-FFF2-40B4-BE49-F238E27FC236}">
                  <a16:creationId xmlns:a16="http://schemas.microsoft.com/office/drawing/2014/main" id="{C59F31E2-BA09-E74B-B73F-1A2752D71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7133" y="3226593"/>
              <a:ext cx="148828" cy="322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1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919" name="Rectangle 7">
              <a:extLst>
                <a:ext uri="{FF2B5EF4-FFF2-40B4-BE49-F238E27FC236}">
                  <a16:creationId xmlns:a16="http://schemas.microsoft.com/office/drawing/2014/main" id="{5ED19C9E-3A16-CF4D-BDD0-64E502C76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7133" y="3614737"/>
              <a:ext cx="148828" cy="322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2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920" name="Rectangle 8">
              <a:extLst>
                <a:ext uri="{FF2B5EF4-FFF2-40B4-BE49-F238E27FC236}">
                  <a16:creationId xmlns:a16="http://schemas.microsoft.com/office/drawing/2014/main" id="{1FE11AFC-B8C0-2F48-A6A9-244B09F23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7133" y="4002881"/>
              <a:ext cx="148828" cy="322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3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921" name="Rectangle 9">
              <a:extLst>
                <a:ext uri="{FF2B5EF4-FFF2-40B4-BE49-F238E27FC236}">
                  <a16:creationId xmlns:a16="http://schemas.microsoft.com/office/drawing/2014/main" id="{F2F26B91-0D79-3A40-AA0B-3A9A067A8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7133" y="4433887"/>
              <a:ext cx="148828" cy="322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4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922" name="Rectangle 10">
              <a:extLst>
                <a:ext uri="{FF2B5EF4-FFF2-40B4-BE49-F238E27FC236}">
                  <a16:creationId xmlns:a16="http://schemas.microsoft.com/office/drawing/2014/main" id="{C39CF7EA-AD43-C140-AB95-35149C353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4914" y="3261121"/>
              <a:ext cx="148828" cy="322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1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923" name="Rectangle 11">
              <a:extLst>
                <a:ext uri="{FF2B5EF4-FFF2-40B4-BE49-F238E27FC236}">
                  <a16:creationId xmlns:a16="http://schemas.microsoft.com/office/drawing/2014/main" id="{F4EFA906-2727-C74F-A126-475E82FBB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4914" y="3649265"/>
              <a:ext cx="148828" cy="322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2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924" name="Rectangle 12">
              <a:extLst>
                <a:ext uri="{FF2B5EF4-FFF2-40B4-BE49-F238E27FC236}">
                  <a16:creationId xmlns:a16="http://schemas.microsoft.com/office/drawing/2014/main" id="{DD115DDE-EF51-594E-807B-EA5AD811C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4914" y="4037409"/>
              <a:ext cx="148828" cy="322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3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925" name="Rectangle 13">
              <a:extLst>
                <a:ext uri="{FF2B5EF4-FFF2-40B4-BE49-F238E27FC236}">
                  <a16:creationId xmlns:a16="http://schemas.microsoft.com/office/drawing/2014/main" id="{8E8EF8B8-AEAA-3143-B054-BFF27DF18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4914" y="4458890"/>
              <a:ext cx="148828" cy="322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4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926" name="Oval 14">
              <a:extLst>
                <a:ext uri="{FF2B5EF4-FFF2-40B4-BE49-F238E27FC236}">
                  <a16:creationId xmlns:a16="http://schemas.microsoft.com/office/drawing/2014/main" id="{ED4CD72D-F568-9349-A819-E80AE4384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4302" y="3363515"/>
              <a:ext cx="76200" cy="12977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927" name="Oval 15">
              <a:extLst>
                <a:ext uri="{FF2B5EF4-FFF2-40B4-BE49-F238E27FC236}">
                  <a16:creationId xmlns:a16="http://schemas.microsoft.com/office/drawing/2014/main" id="{1DA93335-CB8D-BD49-80D5-BBCC14F59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4302" y="3749278"/>
              <a:ext cx="76200" cy="13096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928" name="Oval 16">
              <a:extLst>
                <a:ext uri="{FF2B5EF4-FFF2-40B4-BE49-F238E27FC236}">
                  <a16:creationId xmlns:a16="http://schemas.microsoft.com/office/drawing/2014/main" id="{59E2AB39-3D7B-AF4D-9FD9-2FEE46980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4302" y="4174331"/>
              <a:ext cx="76200" cy="12977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929" name="Oval 17">
              <a:extLst>
                <a:ext uri="{FF2B5EF4-FFF2-40B4-BE49-F238E27FC236}">
                  <a16:creationId xmlns:a16="http://schemas.microsoft.com/office/drawing/2014/main" id="{EA247307-1AF6-F846-93F4-3496FA7AA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4302" y="4562475"/>
              <a:ext cx="76200" cy="13096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930" name="Oval 18">
              <a:extLst>
                <a:ext uri="{FF2B5EF4-FFF2-40B4-BE49-F238E27FC236}">
                  <a16:creationId xmlns:a16="http://schemas.microsoft.com/office/drawing/2014/main" id="{611C84AF-B011-534C-BFAD-94D2948FF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420" y="3363515"/>
              <a:ext cx="76200" cy="12977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931" name="Oval 19">
              <a:extLst>
                <a:ext uri="{FF2B5EF4-FFF2-40B4-BE49-F238E27FC236}">
                  <a16:creationId xmlns:a16="http://schemas.microsoft.com/office/drawing/2014/main" id="{CBFFF432-6AD3-3746-80B3-09C2DB658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420" y="3749278"/>
              <a:ext cx="76200" cy="13096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932" name="Oval 20">
              <a:extLst>
                <a:ext uri="{FF2B5EF4-FFF2-40B4-BE49-F238E27FC236}">
                  <a16:creationId xmlns:a16="http://schemas.microsoft.com/office/drawing/2014/main" id="{DCB8997D-2453-6F41-A54C-714524EA8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420" y="4174331"/>
              <a:ext cx="76200" cy="12977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933" name="Oval 21">
              <a:extLst>
                <a:ext uri="{FF2B5EF4-FFF2-40B4-BE49-F238E27FC236}">
                  <a16:creationId xmlns:a16="http://schemas.microsoft.com/office/drawing/2014/main" id="{09C2580F-C8E0-9045-BD3E-18F91BF75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420" y="4562475"/>
              <a:ext cx="76200" cy="13096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934" name="Line 22">
              <a:extLst>
                <a:ext uri="{FF2B5EF4-FFF2-40B4-BE49-F238E27FC236}">
                  <a16:creationId xmlns:a16="http://schemas.microsoft.com/office/drawing/2014/main" id="{4953E427-6E58-FD41-B635-647C976EBC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41217" y="3407568"/>
              <a:ext cx="912019" cy="827485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</p:grpSp>
      <p:sp>
        <p:nvSpPr>
          <p:cNvPr id="33795" name="Text Box 23">
            <a:extLst>
              <a:ext uri="{FF2B5EF4-FFF2-40B4-BE49-F238E27FC236}">
                <a16:creationId xmlns:a16="http://schemas.microsoft.com/office/drawing/2014/main" id="{C0070893-E907-AC47-B717-99A92E417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3544" y="2705785"/>
            <a:ext cx="90281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chemeClr val="accent2"/>
                </a:solidFill>
              </a:rPr>
              <a:t>Request</a:t>
            </a:r>
          </a:p>
        </p:txBody>
      </p:sp>
      <p:grpSp>
        <p:nvGrpSpPr>
          <p:cNvPr id="3" name="Group 24">
            <a:extLst>
              <a:ext uri="{FF2B5EF4-FFF2-40B4-BE49-F238E27FC236}">
                <a16:creationId xmlns:a16="http://schemas.microsoft.com/office/drawing/2014/main" id="{74FA8592-62A1-6642-A4D3-E31BD54BAF1C}"/>
              </a:ext>
            </a:extLst>
          </p:cNvPr>
          <p:cNvGrpSpPr>
            <a:grpSpLocks/>
          </p:cNvGrpSpPr>
          <p:nvPr/>
        </p:nvGrpSpPr>
        <p:grpSpPr bwMode="auto">
          <a:xfrm>
            <a:off x="3761183" y="1133475"/>
            <a:ext cx="1446609" cy="1895476"/>
            <a:chOff x="2199" y="1144"/>
            <a:chExt cx="1215" cy="1592"/>
          </a:xfrm>
        </p:grpSpPr>
        <p:grpSp>
          <p:nvGrpSpPr>
            <p:cNvPr id="33894" name="Group 25">
              <a:extLst>
                <a:ext uri="{FF2B5EF4-FFF2-40B4-BE49-F238E27FC236}">
                  <a16:creationId xmlns:a16="http://schemas.microsoft.com/office/drawing/2014/main" id="{D170A9DB-2328-5D4E-911C-CB6644F99C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" y="1302"/>
              <a:ext cx="723" cy="999"/>
              <a:chOff x="2213" y="1542"/>
              <a:chExt cx="766" cy="999"/>
            </a:xfrm>
          </p:grpSpPr>
          <p:sp>
            <p:nvSpPr>
              <p:cNvPr id="33912" name="Line 26">
                <a:extLst>
                  <a:ext uri="{FF2B5EF4-FFF2-40B4-BE49-F238E27FC236}">
                    <a16:creationId xmlns:a16="http://schemas.microsoft.com/office/drawing/2014/main" id="{3A442613-16CE-8541-B463-A419C7B79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3" y="1542"/>
                <a:ext cx="766" cy="348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33913" name="Line 27">
                <a:extLst>
                  <a:ext uri="{FF2B5EF4-FFF2-40B4-BE49-F238E27FC236}">
                    <a16:creationId xmlns:a16="http://schemas.microsoft.com/office/drawing/2014/main" id="{F4AAF52B-4B45-4E4E-8E13-F1836AD91B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3" y="1542"/>
                <a:ext cx="766" cy="348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33914" name="Line 28">
                <a:extLst>
                  <a:ext uri="{FF2B5EF4-FFF2-40B4-BE49-F238E27FC236}">
                    <a16:creationId xmlns:a16="http://schemas.microsoft.com/office/drawing/2014/main" id="{3677B6EF-9AE5-AA4E-8579-FAA5ED8853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3" y="1890"/>
                <a:ext cx="766" cy="347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33915" name="Line 29">
                <a:extLst>
                  <a:ext uri="{FF2B5EF4-FFF2-40B4-BE49-F238E27FC236}">
                    <a16:creationId xmlns:a16="http://schemas.microsoft.com/office/drawing/2014/main" id="{94F42B52-2709-6341-A422-126C2C8C9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3" y="1890"/>
                <a:ext cx="766" cy="651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sp>
          <p:nvSpPr>
            <p:cNvPr id="33895" name="Rectangle 30">
              <a:extLst>
                <a:ext uri="{FF2B5EF4-FFF2-40B4-BE49-F238E27FC236}">
                  <a16:creationId xmlns:a16="http://schemas.microsoft.com/office/drawing/2014/main" id="{F717A7A0-872E-FA48-92D0-208F9A4C7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9" y="1144"/>
              <a:ext cx="12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1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896" name="Rectangle 31">
              <a:extLst>
                <a:ext uri="{FF2B5EF4-FFF2-40B4-BE49-F238E27FC236}">
                  <a16:creationId xmlns:a16="http://schemas.microsoft.com/office/drawing/2014/main" id="{B3C4E961-1926-024C-88A7-57ECA760D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9" y="1470"/>
              <a:ext cx="12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2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897" name="Rectangle 32">
              <a:extLst>
                <a:ext uri="{FF2B5EF4-FFF2-40B4-BE49-F238E27FC236}">
                  <a16:creationId xmlns:a16="http://schemas.microsoft.com/office/drawing/2014/main" id="{0444273B-CC48-244C-917D-62202BBA9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9" y="1796"/>
              <a:ext cx="12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3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898" name="Rectangle 33">
              <a:extLst>
                <a:ext uri="{FF2B5EF4-FFF2-40B4-BE49-F238E27FC236}">
                  <a16:creationId xmlns:a16="http://schemas.microsoft.com/office/drawing/2014/main" id="{7A8B5C42-11F2-DF43-944E-89390D337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9" y="2158"/>
              <a:ext cx="12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4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899" name="Rectangle 34">
              <a:extLst>
                <a:ext uri="{FF2B5EF4-FFF2-40B4-BE49-F238E27FC236}">
                  <a16:creationId xmlns:a16="http://schemas.microsoft.com/office/drawing/2014/main" id="{956FC3B1-E481-AB47-8951-D829107CA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" y="1173"/>
              <a:ext cx="12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1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900" name="Rectangle 35">
              <a:extLst>
                <a:ext uri="{FF2B5EF4-FFF2-40B4-BE49-F238E27FC236}">
                  <a16:creationId xmlns:a16="http://schemas.microsoft.com/office/drawing/2014/main" id="{A7B988FD-2A37-6F42-81B6-4CEE27490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" y="1499"/>
              <a:ext cx="12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2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901" name="Rectangle 36">
              <a:extLst>
                <a:ext uri="{FF2B5EF4-FFF2-40B4-BE49-F238E27FC236}">
                  <a16:creationId xmlns:a16="http://schemas.microsoft.com/office/drawing/2014/main" id="{EE998A2E-D46F-0A43-9257-CBE4FB62A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" y="1825"/>
              <a:ext cx="12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3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902" name="Rectangle 37">
              <a:extLst>
                <a:ext uri="{FF2B5EF4-FFF2-40B4-BE49-F238E27FC236}">
                  <a16:creationId xmlns:a16="http://schemas.microsoft.com/office/drawing/2014/main" id="{CB711151-7895-7A4B-9A0E-4837A08F4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" y="2179"/>
              <a:ext cx="12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4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903" name="Oval 38">
              <a:extLst>
                <a:ext uri="{FF2B5EF4-FFF2-40B4-BE49-F238E27FC236}">
                  <a16:creationId xmlns:a16="http://schemas.microsoft.com/office/drawing/2014/main" id="{3A3CACD2-A19B-6B42-AAA3-6F6925822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" y="1259"/>
              <a:ext cx="64" cy="10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904" name="Oval 39">
              <a:extLst>
                <a:ext uri="{FF2B5EF4-FFF2-40B4-BE49-F238E27FC236}">
                  <a16:creationId xmlns:a16="http://schemas.microsoft.com/office/drawing/2014/main" id="{65B0308C-67FD-2748-8127-ED59F2A4F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" y="1583"/>
              <a:ext cx="64" cy="11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905" name="Oval 40">
              <a:extLst>
                <a:ext uri="{FF2B5EF4-FFF2-40B4-BE49-F238E27FC236}">
                  <a16:creationId xmlns:a16="http://schemas.microsoft.com/office/drawing/2014/main" id="{E690195B-51B6-F64D-A3C0-B75DFA5F7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" y="1940"/>
              <a:ext cx="64" cy="10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906" name="Oval 41">
              <a:extLst>
                <a:ext uri="{FF2B5EF4-FFF2-40B4-BE49-F238E27FC236}">
                  <a16:creationId xmlns:a16="http://schemas.microsoft.com/office/drawing/2014/main" id="{29313562-D096-6849-B8D6-C15D9B589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" y="2266"/>
              <a:ext cx="64" cy="11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907" name="Oval 42">
              <a:extLst>
                <a:ext uri="{FF2B5EF4-FFF2-40B4-BE49-F238E27FC236}">
                  <a16:creationId xmlns:a16="http://schemas.microsoft.com/office/drawing/2014/main" id="{C3D05FA3-26CE-0349-B293-53062FB9B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1" y="1259"/>
              <a:ext cx="64" cy="10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908" name="Oval 43">
              <a:extLst>
                <a:ext uri="{FF2B5EF4-FFF2-40B4-BE49-F238E27FC236}">
                  <a16:creationId xmlns:a16="http://schemas.microsoft.com/office/drawing/2014/main" id="{38CD699D-582E-3843-BDD4-0D97106FD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1" y="1583"/>
              <a:ext cx="64" cy="11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909" name="Oval 44">
              <a:extLst>
                <a:ext uri="{FF2B5EF4-FFF2-40B4-BE49-F238E27FC236}">
                  <a16:creationId xmlns:a16="http://schemas.microsoft.com/office/drawing/2014/main" id="{2AD3E1C7-B719-C349-9D29-01E67FC38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1" y="1940"/>
              <a:ext cx="64" cy="10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910" name="Oval 45">
              <a:extLst>
                <a:ext uri="{FF2B5EF4-FFF2-40B4-BE49-F238E27FC236}">
                  <a16:creationId xmlns:a16="http://schemas.microsoft.com/office/drawing/2014/main" id="{43536668-67A6-AE4A-BC64-2EA47BCA8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1" y="2266"/>
              <a:ext cx="64" cy="11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911" name="Text Box 46">
              <a:extLst>
                <a:ext uri="{FF2B5EF4-FFF2-40B4-BE49-F238E27FC236}">
                  <a16:creationId xmlns:a16="http://schemas.microsoft.com/office/drawing/2014/main" id="{6E68DAD0-B522-AB4C-B869-2DA9A82FF9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7" y="2465"/>
              <a:ext cx="55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 dirty="0">
                  <a:solidFill>
                    <a:schemeClr val="accent2"/>
                  </a:solidFill>
                </a:rPr>
                <a:t>Grant</a:t>
              </a:r>
            </a:p>
          </p:txBody>
        </p:sp>
      </p:grpSp>
      <p:sp>
        <p:nvSpPr>
          <p:cNvPr id="311363" name="AutoShape 67">
            <a:extLst>
              <a:ext uri="{FF2B5EF4-FFF2-40B4-BE49-F238E27FC236}">
                <a16:creationId xmlns:a16="http://schemas.microsoft.com/office/drawing/2014/main" id="{791B2AB6-8E40-F247-9F07-95BD2C34F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5036" y="983686"/>
            <a:ext cx="1121719" cy="204785"/>
          </a:xfrm>
          <a:prstGeom prst="wedgeRectCallout">
            <a:avLst>
              <a:gd name="adj1" fmla="val 29166"/>
              <a:gd name="adj2" fmla="val 122309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 dirty="0" err="1"/>
              <a:t>uar</a:t>
            </a:r>
            <a:r>
              <a:rPr lang="en-US" altLang="en-US" sz="1500" dirty="0"/>
              <a:t> selection</a:t>
            </a:r>
          </a:p>
        </p:txBody>
      </p:sp>
      <p:grpSp>
        <p:nvGrpSpPr>
          <p:cNvPr id="33799" name="Group 68">
            <a:extLst>
              <a:ext uri="{FF2B5EF4-FFF2-40B4-BE49-F238E27FC236}">
                <a16:creationId xmlns:a16="http://schemas.microsoft.com/office/drawing/2014/main" id="{B970C45C-FA61-AF49-B368-637B8ABCBCDF}"/>
              </a:ext>
            </a:extLst>
          </p:cNvPr>
          <p:cNvGrpSpPr>
            <a:grpSpLocks/>
          </p:cNvGrpSpPr>
          <p:nvPr/>
        </p:nvGrpSpPr>
        <p:grpSpPr bwMode="auto">
          <a:xfrm>
            <a:off x="1763316" y="1085850"/>
            <a:ext cx="1446609" cy="1554956"/>
            <a:chOff x="521" y="1104"/>
            <a:chExt cx="1215" cy="1306"/>
          </a:xfrm>
        </p:grpSpPr>
        <p:grpSp>
          <p:nvGrpSpPr>
            <p:cNvPr id="33850" name="Group 69">
              <a:extLst>
                <a:ext uri="{FF2B5EF4-FFF2-40B4-BE49-F238E27FC236}">
                  <a16:creationId xmlns:a16="http://schemas.microsoft.com/office/drawing/2014/main" id="{13C87C10-5E24-614E-B2E4-2E0579AC62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1" y="1104"/>
              <a:ext cx="1215" cy="1306"/>
              <a:chOff x="698" y="1745"/>
              <a:chExt cx="1828" cy="1444"/>
            </a:xfrm>
          </p:grpSpPr>
          <p:sp>
            <p:nvSpPr>
              <p:cNvPr id="33852" name="Line 70">
                <a:extLst>
                  <a:ext uri="{FF2B5EF4-FFF2-40B4-BE49-F238E27FC236}">
                    <a16:creationId xmlns:a16="http://schemas.microsoft.com/office/drawing/2014/main" id="{06092D47-B2B1-9B4F-A730-7D56D1F24D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1920"/>
                <a:ext cx="1152" cy="384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33853" name="Line 71">
                <a:extLst>
                  <a:ext uri="{FF2B5EF4-FFF2-40B4-BE49-F238E27FC236}">
                    <a16:creationId xmlns:a16="http://schemas.microsoft.com/office/drawing/2014/main" id="{F36C9B7A-5A0C-3441-B672-F8078B8099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1920"/>
                <a:ext cx="1152" cy="384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33854" name="Line 72">
                <a:extLst>
                  <a:ext uri="{FF2B5EF4-FFF2-40B4-BE49-F238E27FC236}">
                    <a16:creationId xmlns:a16="http://schemas.microsoft.com/office/drawing/2014/main" id="{0A321C9C-7210-6C49-AD23-2D1DDCC5C3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1152" cy="384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33855" name="Line 73">
                <a:extLst>
                  <a:ext uri="{FF2B5EF4-FFF2-40B4-BE49-F238E27FC236}">
                    <a16:creationId xmlns:a16="http://schemas.microsoft.com/office/drawing/2014/main" id="{DA5F2D9A-5FB3-904E-ADE5-04187A01D9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1152" cy="72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33856" name="Line 74">
                <a:extLst>
                  <a:ext uri="{FF2B5EF4-FFF2-40B4-BE49-F238E27FC236}">
                    <a16:creationId xmlns:a16="http://schemas.microsoft.com/office/drawing/2014/main" id="{1DECED6E-B58D-CF4A-AD36-8A5A2790B5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1920"/>
                <a:ext cx="1152" cy="768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33857" name="Line 75">
                <a:extLst>
                  <a:ext uri="{FF2B5EF4-FFF2-40B4-BE49-F238E27FC236}">
                    <a16:creationId xmlns:a16="http://schemas.microsoft.com/office/drawing/2014/main" id="{8B711713-FE13-F84C-A02A-CE2F85F771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688"/>
                <a:ext cx="1152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33858" name="Line 76">
                <a:extLst>
                  <a:ext uri="{FF2B5EF4-FFF2-40B4-BE49-F238E27FC236}">
                    <a16:creationId xmlns:a16="http://schemas.microsoft.com/office/drawing/2014/main" id="{FE25385B-D4AF-0543-B356-B6FA81166C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304"/>
                <a:ext cx="1152" cy="72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33859" name="Rectangle 77">
                <a:extLst>
                  <a:ext uri="{FF2B5EF4-FFF2-40B4-BE49-F238E27FC236}">
                    <a16:creationId xmlns:a16="http://schemas.microsoft.com/office/drawing/2014/main" id="{F869FFB5-FC6C-7646-8DD6-F0C1E3F03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" y="1745"/>
                <a:ext cx="188" cy="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1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60" name="Rectangle 78">
                <a:extLst>
                  <a:ext uri="{FF2B5EF4-FFF2-40B4-BE49-F238E27FC236}">
                    <a16:creationId xmlns:a16="http://schemas.microsoft.com/office/drawing/2014/main" id="{842AD2AC-BE7D-354B-9966-7DD79261C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" y="2105"/>
                <a:ext cx="188" cy="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2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61" name="Rectangle 79">
                <a:extLst>
                  <a:ext uri="{FF2B5EF4-FFF2-40B4-BE49-F238E27FC236}">
                    <a16:creationId xmlns:a16="http://schemas.microsoft.com/office/drawing/2014/main" id="{B87EE9A7-09FD-044F-8F83-CCDBC118C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" y="2466"/>
                <a:ext cx="188" cy="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3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62" name="Rectangle 80">
                <a:extLst>
                  <a:ext uri="{FF2B5EF4-FFF2-40B4-BE49-F238E27FC236}">
                    <a16:creationId xmlns:a16="http://schemas.microsoft.com/office/drawing/2014/main" id="{53C82683-F80B-D84D-92A9-83CC9961A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" y="2866"/>
                <a:ext cx="188" cy="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4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63" name="Rectangle 81">
                <a:extLst>
                  <a:ext uri="{FF2B5EF4-FFF2-40B4-BE49-F238E27FC236}">
                    <a16:creationId xmlns:a16="http://schemas.microsoft.com/office/drawing/2014/main" id="{D15F6CBA-AF6E-C043-B64F-3905003C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8" y="1777"/>
                <a:ext cx="188" cy="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1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64" name="Rectangle 82">
                <a:extLst>
                  <a:ext uri="{FF2B5EF4-FFF2-40B4-BE49-F238E27FC236}">
                    <a16:creationId xmlns:a16="http://schemas.microsoft.com/office/drawing/2014/main" id="{5950DB6D-F87F-2D48-81E6-3988D7CC1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8" y="2138"/>
                <a:ext cx="188" cy="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2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65" name="Rectangle 83">
                <a:extLst>
                  <a:ext uri="{FF2B5EF4-FFF2-40B4-BE49-F238E27FC236}">
                    <a16:creationId xmlns:a16="http://schemas.microsoft.com/office/drawing/2014/main" id="{D41BEAC7-F445-2C4C-ACBE-6004067576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8" y="2498"/>
                <a:ext cx="188" cy="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3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66" name="Rectangle 84">
                <a:extLst>
                  <a:ext uri="{FF2B5EF4-FFF2-40B4-BE49-F238E27FC236}">
                    <a16:creationId xmlns:a16="http://schemas.microsoft.com/office/drawing/2014/main" id="{E3CEF776-53D3-3443-9FBB-9CFBF8077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8" y="2889"/>
                <a:ext cx="188" cy="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4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67" name="Oval 85">
                <a:extLst>
                  <a:ext uri="{FF2B5EF4-FFF2-40B4-BE49-F238E27FC236}">
                    <a16:creationId xmlns:a16="http://schemas.microsoft.com/office/drawing/2014/main" id="{8A8D15D6-0649-E948-94FB-43AB13E93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96" cy="12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  <p:sp>
            <p:nvSpPr>
              <p:cNvPr id="33868" name="Oval 86">
                <a:extLst>
                  <a:ext uri="{FF2B5EF4-FFF2-40B4-BE49-F238E27FC236}">
                    <a16:creationId xmlns:a16="http://schemas.microsoft.com/office/drawing/2014/main" id="{252E7126-E051-F842-BD3F-903BC94CF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2231"/>
                <a:ext cx="96" cy="12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  <p:sp>
            <p:nvSpPr>
              <p:cNvPr id="33869" name="Oval 87">
                <a:extLst>
                  <a:ext uri="{FF2B5EF4-FFF2-40B4-BE49-F238E27FC236}">
                    <a16:creationId xmlns:a16="http://schemas.microsoft.com/office/drawing/2014/main" id="{0D8AC9B8-5F6E-994C-990E-F0187CF47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2625"/>
                <a:ext cx="96" cy="12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  <p:sp>
            <p:nvSpPr>
              <p:cNvPr id="33870" name="Oval 88">
                <a:extLst>
                  <a:ext uri="{FF2B5EF4-FFF2-40B4-BE49-F238E27FC236}">
                    <a16:creationId xmlns:a16="http://schemas.microsoft.com/office/drawing/2014/main" id="{34F8E8A2-120F-BD4A-B31D-B7F5E7E62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2986"/>
                <a:ext cx="96" cy="12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  <p:sp>
            <p:nvSpPr>
              <p:cNvPr id="33871" name="Oval 89">
                <a:extLst>
                  <a:ext uri="{FF2B5EF4-FFF2-40B4-BE49-F238E27FC236}">
                    <a16:creationId xmlns:a16="http://schemas.microsoft.com/office/drawing/2014/main" id="{CDA2DA0F-D16F-F440-89BD-8F9E53D70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872"/>
                <a:ext cx="96" cy="12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  <p:sp>
            <p:nvSpPr>
              <p:cNvPr id="33872" name="Oval 90">
                <a:extLst>
                  <a:ext uri="{FF2B5EF4-FFF2-40B4-BE49-F238E27FC236}">
                    <a16:creationId xmlns:a16="http://schemas.microsoft.com/office/drawing/2014/main" id="{68562D33-9176-8D4E-AC7D-40C753A79D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231"/>
                <a:ext cx="96" cy="12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  <p:sp>
            <p:nvSpPr>
              <p:cNvPr id="33873" name="Oval 91">
                <a:extLst>
                  <a:ext uri="{FF2B5EF4-FFF2-40B4-BE49-F238E27FC236}">
                    <a16:creationId xmlns:a16="http://schemas.microsoft.com/office/drawing/2014/main" id="{67394FAF-CED4-8B44-8D7B-365A35BC16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625"/>
                <a:ext cx="96" cy="12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  <p:sp>
            <p:nvSpPr>
              <p:cNvPr id="33874" name="Oval 92">
                <a:extLst>
                  <a:ext uri="{FF2B5EF4-FFF2-40B4-BE49-F238E27FC236}">
                    <a16:creationId xmlns:a16="http://schemas.microsoft.com/office/drawing/2014/main" id="{D6FA3E78-78D6-3A47-8B7D-7F6C49E19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986"/>
                <a:ext cx="96" cy="12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</p:grpSp>
        <p:sp>
          <p:nvSpPr>
            <p:cNvPr id="33851" name="Line 93">
              <a:extLst>
                <a:ext uri="{FF2B5EF4-FFF2-40B4-BE49-F238E27FC236}">
                  <a16:creationId xmlns:a16="http://schemas.microsoft.com/office/drawing/2014/main" id="{BE11377F-E1F4-BB42-8790-70B6AEE4FA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256"/>
              <a:ext cx="768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42D594-4602-A54D-BD9F-758EDDB687DB}"/>
              </a:ext>
            </a:extLst>
          </p:cNvPr>
          <p:cNvGrpSpPr/>
          <p:nvPr/>
        </p:nvGrpSpPr>
        <p:grpSpPr>
          <a:xfrm>
            <a:off x="5647133" y="963812"/>
            <a:ext cx="1446609" cy="2065139"/>
            <a:chOff x="5647133" y="963812"/>
            <a:chExt cx="1446609" cy="2065139"/>
          </a:xfrm>
        </p:grpSpPr>
        <p:grpSp>
          <p:nvGrpSpPr>
            <p:cNvPr id="5" name="Group 47">
              <a:extLst>
                <a:ext uri="{FF2B5EF4-FFF2-40B4-BE49-F238E27FC236}">
                  <a16:creationId xmlns:a16="http://schemas.microsoft.com/office/drawing/2014/main" id="{D77D91CE-5A9F-FD40-A9C8-A6E03575C3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47133" y="1143000"/>
              <a:ext cx="1446609" cy="1885951"/>
              <a:chOff x="3783" y="1152"/>
              <a:chExt cx="1215" cy="1584"/>
            </a:xfrm>
          </p:grpSpPr>
          <p:sp>
            <p:nvSpPr>
              <p:cNvPr id="33875" name="Line 48">
                <a:extLst>
                  <a:ext uri="{FF2B5EF4-FFF2-40B4-BE49-F238E27FC236}">
                    <a16:creationId xmlns:a16="http://schemas.microsoft.com/office/drawing/2014/main" id="{D7458A37-8730-C94F-9E8C-A806B6B396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1310"/>
                <a:ext cx="723" cy="348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33876" name="Line 49">
                <a:extLst>
                  <a:ext uri="{FF2B5EF4-FFF2-40B4-BE49-F238E27FC236}">
                    <a16:creationId xmlns:a16="http://schemas.microsoft.com/office/drawing/2014/main" id="{729D850B-5448-5641-AC30-78DA0C3229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1658"/>
                <a:ext cx="723" cy="651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33877" name="Rectangle 50">
                <a:extLst>
                  <a:ext uri="{FF2B5EF4-FFF2-40B4-BE49-F238E27FC236}">
                    <a16:creationId xmlns:a16="http://schemas.microsoft.com/office/drawing/2014/main" id="{0B7A92E2-BD31-604C-B53C-42EA65DBA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3" y="1152"/>
                <a:ext cx="125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1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78" name="Rectangle 51">
                <a:extLst>
                  <a:ext uri="{FF2B5EF4-FFF2-40B4-BE49-F238E27FC236}">
                    <a16:creationId xmlns:a16="http://schemas.microsoft.com/office/drawing/2014/main" id="{D68194A9-3237-6E47-9320-A9A804641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3" y="1478"/>
                <a:ext cx="125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2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79" name="Rectangle 52">
                <a:extLst>
                  <a:ext uri="{FF2B5EF4-FFF2-40B4-BE49-F238E27FC236}">
                    <a16:creationId xmlns:a16="http://schemas.microsoft.com/office/drawing/2014/main" id="{BC4C866C-FF79-024D-8F90-3FCF5FAC3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3" y="1804"/>
                <a:ext cx="125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 dirty="0">
                    <a:solidFill>
                      <a:schemeClr val="accent2"/>
                    </a:solidFill>
                  </a:rPr>
                  <a:t>3</a:t>
                </a:r>
                <a:endParaRPr lang="en-US" altLang="en-US" sz="135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80" name="Rectangle 53">
                <a:extLst>
                  <a:ext uri="{FF2B5EF4-FFF2-40B4-BE49-F238E27FC236}">
                    <a16:creationId xmlns:a16="http://schemas.microsoft.com/office/drawing/2014/main" id="{699DBC35-4BD6-8A4C-BCCA-8642829FB7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3" y="2166"/>
                <a:ext cx="125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4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81" name="Rectangle 54">
                <a:extLst>
                  <a:ext uri="{FF2B5EF4-FFF2-40B4-BE49-F238E27FC236}">
                    <a16:creationId xmlns:a16="http://schemas.microsoft.com/office/drawing/2014/main" id="{28F6E75E-2EB6-DB47-ABBF-D1F86750D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3" y="1181"/>
                <a:ext cx="125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1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82" name="Rectangle 55">
                <a:extLst>
                  <a:ext uri="{FF2B5EF4-FFF2-40B4-BE49-F238E27FC236}">
                    <a16:creationId xmlns:a16="http://schemas.microsoft.com/office/drawing/2014/main" id="{70331495-6EE3-C740-ABCD-8D6202D3D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3" y="1507"/>
                <a:ext cx="125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2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83" name="Rectangle 56">
                <a:extLst>
                  <a:ext uri="{FF2B5EF4-FFF2-40B4-BE49-F238E27FC236}">
                    <a16:creationId xmlns:a16="http://schemas.microsoft.com/office/drawing/2014/main" id="{7FF0E168-AC97-5B4C-A382-C7C0AAA13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3" y="1833"/>
                <a:ext cx="125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3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84" name="Rectangle 57">
                <a:extLst>
                  <a:ext uri="{FF2B5EF4-FFF2-40B4-BE49-F238E27FC236}">
                    <a16:creationId xmlns:a16="http://schemas.microsoft.com/office/drawing/2014/main" id="{77CC362B-C2F9-D840-87D2-E09C33F40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3" y="2187"/>
                <a:ext cx="125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4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85" name="Oval 58">
                <a:extLst>
                  <a:ext uri="{FF2B5EF4-FFF2-40B4-BE49-F238E27FC236}">
                    <a16:creationId xmlns:a16="http://schemas.microsoft.com/office/drawing/2014/main" id="{7835439C-FBB8-AC42-A68D-C1ACDA4CF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7" y="1267"/>
                <a:ext cx="64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  <p:sp>
            <p:nvSpPr>
              <p:cNvPr id="33886" name="Oval 59">
                <a:extLst>
                  <a:ext uri="{FF2B5EF4-FFF2-40B4-BE49-F238E27FC236}">
                    <a16:creationId xmlns:a16="http://schemas.microsoft.com/office/drawing/2014/main" id="{3478C844-A762-CC4B-8147-2711BF6AE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7" y="1591"/>
                <a:ext cx="64" cy="11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  <p:sp>
            <p:nvSpPr>
              <p:cNvPr id="33887" name="Oval 60">
                <a:extLst>
                  <a:ext uri="{FF2B5EF4-FFF2-40B4-BE49-F238E27FC236}">
                    <a16:creationId xmlns:a16="http://schemas.microsoft.com/office/drawing/2014/main" id="{D50FE01B-9186-F740-9175-96E5B317E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7" y="1948"/>
                <a:ext cx="64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  <p:sp>
            <p:nvSpPr>
              <p:cNvPr id="33888" name="Oval 61">
                <a:extLst>
                  <a:ext uri="{FF2B5EF4-FFF2-40B4-BE49-F238E27FC236}">
                    <a16:creationId xmlns:a16="http://schemas.microsoft.com/office/drawing/2014/main" id="{C039DD12-AA10-9E44-A2C8-067DB3F87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7" y="2274"/>
                <a:ext cx="64" cy="11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  <p:sp>
            <p:nvSpPr>
              <p:cNvPr id="33889" name="Oval 62">
                <a:extLst>
                  <a:ext uri="{FF2B5EF4-FFF2-40B4-BE49-F238E27FC236}">
                    <a16:creationId xmlns:a16="http://schemas.microsoft.com/office/drawing/2014/main" id="{0FD10B24-5A78-AC42-A81E-DCEA67133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5" y="1267"/>
                <a:ext cx="64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  <p:sp>
            <p:nvSpPr>
              <p:cNvPr id="33890" name="Oval 63">
                <a:extLst>
                  <a:ext uri="{FF2B5EF4-FFF2-40B4-BE49-F238E27FC236}">
                    <a16:creationId xmlns:a16="http://schemas.microsoft.com/office/drawing/2014/main" id="{CA15307C-A8E9-D740-97E1-7664400E1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5" y="1591"/>
                <a:ext cx="64" cy="11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  <p:sp>
            <p:nvSpPr>
              <p:cNvPr id="33891" name="Oval 64">
                <a:extLst>
                  <a:ext uri="{FF2B5EF4-FFF2-40B4-BE49-F238E27FC236}">
                    <a16:creationId xmlns:a16="http://schemas.microsoft.com/office/drawing/2014/main" id="{668E2D02-3655-0E45-A5A4-9DBF53CAD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5" y="1948"/>
                <a:ext cx="64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  <p:sp>
            <p:nvSpPr>
              <p:cNvPr id="33892" name="Oval 65">
                <a:extLst>
                  <a:ext uri="{FF2B5EF4-FFF2-40B4-BE49-F238E27FC236}">
                    <a16:creationId xmlns:a16="http://schemas.microsoft.com/office/drawing/2014/main" id="{9C3B5CC7-9B25-E049-97FD-BC9FF8B3D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5" y="2274"/>
                <a:ext cx="64" cy="11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  <p:sp>
            <p:nvSpPr>
              <p:cNvPr id="33893" name="Text Box 66">
                <a:extLst>
                  <a:ext uri="{FF2B5EF4-FFF2-40B4-BE49-F238E27FC236}">
                    <a16:creationId xmlns:a16="http://schemas.microsoft.com/office/drawing/2014/main" id="{87C2145A-34D9-EF40-B2E5-3D20739356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9" y="2465"/>
                <a:ext cx="649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 dirty="0">
                    <a:solidFill>
                      <a:schemeClr val="accent2"/>
                    </a:solidFill>
                  </a:rPr>
                  <a:t>Accept</a:t>
                </a:r>
              </a:p>
            </p:txBody>
          </p:sp>
        </p:grpSp>
        <p:sp>
          <p:nvSpPr>
            <p:cNvPr id="311390" name="AutoShape 94">
              <a:extLst>
                <a:ext uri="{FF2B5EF4-FFF2-40B4-BE49-F238E27FC236}">
                  <a16:creationId xmlns:a16="http://schemas.microsoft.com/office/drawing/2014/main" id="{65CF1DB0-A337-F440-A8AC-00D801AC5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46" y="963812"/>
              <a:ext cx="1104900" cy="177995"/>
            </a:xfrm>
            <a:prstGeom prst="wedgeRectCallout">
              <a:avLst>
                <a:gd name="adj1" fmla="val -46789"/>
                <a:gd name="adj2" fmla="val 38317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 dirty="0" err="1"/>
                <a:t>uar</a:t>
              </a:r>
              <a:r>
                <a:rPr lang="en-US" altLang="en-US" sz="1500" dirty="0"/>
                <a:t> selection</a:t>
              </a:r>
            </a:p>
          </p:txBody>
        </p:sp>
      </p:grpSp>
      <p:sp>
        <p:nvSpPr>
          <p:cNvPr id="33824" name="Line 121">
            <a:extLst>
              <a:ext uri="{FF2B5EF4-FFF2-40B4-BE49-F238E27FC236}">
                <a16:creationId xmlns:a16="http://schemas.microsoft.com/office/drawing/2014/main" id="{B9DB75B1-74F2-8744-814C-5F24E1B6835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4623893"/>
            <a:ext cx="0" cy="4572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00"/>
          </a:p>
        </p:txBody>
      </p:sp>
      <p:sp>
        <p:nvSpPr>
          <p:cNvPr id="27682" name="Text Box 122">
            <a:extLst>
              <a:ext uri="{FF2B5EF4-FFF2-40B4-BE49-F238E27FC236}">
                <a16:creationId xmlns:a16="http://schemas.microsoft.com/office/drawing/2014/main" id="{F4B560CE-9325-E747-8AFD-28D63B549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90" y="1556148"/>
            <a:ext cx="113194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1500" dirty="0">
                <a:latin typeface="+mn-lt"/>
                <a:ea typeface="+mn-ea"/>
              </a:rPr>
              <a:t>Iteration 1:</a:t>
            </a:r>
            <a:endParaRPr lang="en-US" sz="1500" dirty="0">
              <a:latin typeface="Comic Sans MS" charset="0"/>
              <a:ea typeface="+mn-ea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C8EFE6F-B82B-DB46-9C61-1F0C6575E273}"/>
              </a:ext>
            </a:extLst>
          </p:cNvPr>
          <p:cNvGrpSpPr/>
          <p:nvPr/>
        </p:nvGrpSpPr>
        <p:grpSpPr>
          <a:xfrm>
            <a:off x="305991" y="3178968"/>
            <a:ext cx="2901553" cy="1554956"/>
            <a:chOff x="305991" y="3178968"/>
            <a:chExt cx="2901553" cy="1554956"/>
          </a:xfrm>
        </p:grpSpPr>
        <p:grpSp>
          <p:nvGrpSpPr>
            <p:cNvPr id="33826" name="Group 97">
              <a:extLst>
                <a:ext uri="{FF2B5EF4-FFF2-40B4-BE49-F238E27FC236}">
                  <a16:creationId xmlns:a16="http://schemas.microsoft.com/office/drawing/2014/main" id="{A3B02D70-55B3-134E-AB0C-14304AF328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0934" y="3178968"/>
              <a:ext cx="1446610" cy="1554956"/>
              <a:chOff x="519" y="2736"/>
              <a:chExt cx="1215" cy="1306"/>
            </a:xfrm>
          </p:grpSpPr>
          <p:sp>
            <p:nvSpPr>
              <p:cNvPr id="33830" name="Line 98">
                <a:extLst>
                  <a:ext uri="{FF2B5EF4-FFF2-40B4-BE49-F238E27FC236}">
                    <a16:creationId xmlns:a16="http://schemas.microsoft.com/office/drawing/2014/main" id="{EE114548-AA45-2C48-B74A-08B3CE1010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2894"/>
                <a:ext cx="766" cy="348"/>
              </a:xfrm>
              <a:prstGeom prst="line">
                <a:avLst/>
              </a:prstGeom>
              <a:noFill/>
              <a:ln w="19050">
                <a:solidFill>
                  <a:srgbClr val="FF0000">
                    <a:alpha val="56000"/>
                  </a:srgbClr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33831" name="Line 99">
                <a:extLst>
                  <a:ext uri="{FF2B5EF4-FFF2-40B4-BE49-F238E27FC236}">
                    <a16:creationId xmlns:a16="http://schemas.microsoft.com/office/drawing/2014/main" id="{18314E42-A11E-D545-82E2-A19CD6DF15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3242"/>
                <a:ext cx="766" cy="651"/>
              </a:xfrm>
              <a:prstGeom prst="line">
                <a:avLst/>
              </a:prstGeom>
              <a:noFill/>
              <a:ln w="19050">
                <a:solidFill>
                  <a:srgbClr val="FF0000">
                    <a:alpha val="56000"/>
                  </a:srgbClr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33832" name="Line 100">
                <a:extLst>
                  <a:ext uri="{FF2B5EF4-FFF2-40B4-BE49-F238E27FC236}">
                    <a16:creationId xmlns:a16="http://schemas.microsoft.com/office/drawing/2014/main" id="{E3A788AF-F9FA-C745-BE4F-7C23FA019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5" y="2894"/>
                <a:ext cx="766" cy="695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33833" name="Line 101">
                <a:extLst>
                  <a:ext uri="{FF2B5EF4-FFF2-40B4-BE49-F238E27FC236}">
                    <a16:creationId xmlns:a16="http://schemas.microsoft.com/office/drawing/2014/main" id="{2D51B7D9-203C-1342-8D98-3FA57D45B6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3589"/>
                <a:ext cx="766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33834" name="Rectangle 102">
                <a:extLst>
                  <a:ext uri="{FF2B5EF4-FFF2-40B4-BE49-F238E27FC236}">
                    <a16:creationId xmlns:a16="http://schemas.microsoft.com/office/drawing/2014/main" id="{B26EEF3F-B7D6-9446-8C56-C1FFB10A7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" y="2736"/>
                <a:ext cx="125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1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35" name="Rectangle 103">
                <a:extLst>
                  <a:ext uri="{FF2B5EF4-FFF2-40B4-BE49-F238E27FC236}">
                    <a16:creationId xmlns:a16="http://schemas.microsoft.com/office/drawing/2014/main" id="{9D6E0768-F7EF-944E-AD76-8AD76DB5D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" y="3062"/>
                <a:ext cx="125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2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36" name="Rectangle 104">
                <a:extLst>
                  <a:ext uri="{FF2B5EF4-FFF2-40B4-BE49-F238E27FC236}">
                    <a16:creationId xmlns:a16="http://schemas.microsoft.com/office/drawing/2014/main" id="{F3170113-781F-CD4B-9D5A-9D9C540AC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" y="3388"/>
                <a:ext cx="125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3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37" name="Rectangle 105">
                <a:extLst>
                  <a:ext uri="{FF2B5EF4-FFF2-40B4-BE49-F238E27FC236}">
                    <a16:creationId xmlns:a16="http://schemas.microsoft.com/office/drawing/2014/main" id="{6104A7FF-48E4-9345-84DD-A444138EE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" y="3750"/>
                <a:ext cx="125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4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38" name="Rectangle 106">
                <a:extLst>
                  <a:ext uri="{FF2B5EF4-FFF2-40B4-BE49-F238E27FC236}">
                    <a16:creationId xmlns:a16="http://schemas.microsoft.com/office/drawing/2014/main" id="{21F804C9-F257-C845-91DD-987517D99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9" y="2765"/>
                <a:ext cx="125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1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39" name="Rectangle 107">
                <a:extLst>
                  <a:ext uri="{FF2B5EF4-FFF2-40B4-BE49-F238E27FC236}">
                    <a16:creationId xmlns:a16="http://schemas.microsoft.com/office/drawing/2014/main" id="{53D93D0E-F02D-EE40-BA8B-469ACFB7F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9" y="3091"/>
                <a:ext cx="125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2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40" name="Rectangle 108">
                <a:extLst>
                  <a:ext uri="{FF2B5EF4-FFF2-40B4-BE49-F238E27FC236}">
                    <a16:creationId xmlns:a16="http://schemas.microsoft.com/office/drawing/2014/main" id="{B2941F77-ABBE-484A-BEDD-60248246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9" y="3417"/>
                <a:ext cx="125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3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41" name="Rectangle 109">
                <a:extLst>
                  <a:ext uri="{FF2B5EF4-FFF2-40B4-BE49-F238E27FC236}">
                    <a16:creationId xmlns:a16="http://schemas.microsoft.com/office/drawing/2014/main" id="{54162C61-2287-D942-AD32-0E87EAE2E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9" y="3771"/>
                <a:ext cx="125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100" b="1">
                    <a:solidFill>
                      <a:schemeClr val="accent2"/>
                    </a:solidFill>
                  </a:rPr>
                  <a:t>4</a:t>
                </a:r>
                <a:endParaRPr lang="en-US" altLang="en-US" sz="135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42" name="Oval 110">
                <a:extLst>
                  <a:ext uri="{FF2B5EF4-FFF2-40B4-BE49-F238E27FC236}">
                    <a16:creationId xmlns:a16="http://schemas.microsoft.com/office/drawing/2014/main" id="{F358026C-D660-9B4E-887C-1C6709A63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" y="2851"/>
                <a:ext cx="64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  <p:sp>
            <p:nvSpPr>
              <p:cNvPr id="33843" name="Oval 111">
                <a:extLst>
                  <a:ext uri="{FF2B5EF4-FFF2-40B4-BE49-F238E27FC236}">
                    <a16:creationId xmlns:a16="http://schemas.microsoft.com/office/drawing/2014/main" id="{F42B43D0-6B12-634A-8FC7-9A03EC635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" y="3175"/>
                <a:ext cx="64" cy="11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  <p:sp>
            <p:nvSpPr>
              <p:cNvPr id="33844" name="Oval 112">
                <a:extLst>
                  <a:ext uri="{FF2B5EF4-FFF2-40B4-BE49-F238E27FC236}">
                    <a16:creationId xmlns:a16="http://schemas.microsoft.com/office/drawing/2014/main" id="{BA10E138-B349-AF47-946A-DFEBF99ED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" y="3532"/>
                <a:ext cx="64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  <p:sp>
            <p:nvSpPr>
              <p:cNvPr id="33845" name="Oval 113">
                <a:extLst>
                  <a:ext uri="{FF2B5EF4-FFF2-40B4-BE49-F238E27FC236}">
                    <a16:creationId xmlns:a16="http://schemas.microsoft.com/office/drawing/2014/main" id="{BA009B56-E041-584D-BCAD-89142CB75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" y="3858"/>
                <a:ext cx="64" cy="11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  <p:sp>
            <p:nvSpPr>
              <p:cNvPr id="33846" name="Oval 114">
                <a:extLst>
                  <a:ext uri="{FF2B5EF4-FFF2-40B4-BE49-F238E27FC236}">
                    <a16:creationId xmlns:a16="http://schemas.microsoft.com/office/drawing/2014/main" id="{B18A1ACC-D125-5842-8A01-1AEC9E1EC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1" y="2851"/>
                <a:ext cx="64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  <p:sp>
            <p:nvSpPr>
              <p:cNvPr id="33847" name="Oval 115">
                <a:extLst>
                  <a:ext uri="{FF2B5EF4-FFF2-40B4-BE49-F238E27FC236}">
                    <a16:creationId xmlns:a16="http://schemas.microsoft.com/office/drawing/2014/main" id="{824E782F-1849-E54D-BE1A-3020C4B92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1" y="3175"/>
                <a:ext cx="64" cy="11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  <p:sp>
            <p:nvSpPr>
              <p:cNvPr id="33848" name="Oval 116">
                <a:extLst>
                  <a:ext uri="{FF2B5EF4-FFF2-40B4-BE49-F238E27FC236}">
                    <a16:creationId xmlns:a16="http://schemas.microsoft.com/office/drawing/2014/main" id="{D5AA93BB-189E-A449-A221-1E3235BD3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1" y="3532"/>
                <a:ext cx="64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  <p:sp>
            <p:nvSpPr>
              <p:cNvPr id="33849" name="Oval 117">
                <a:extLst>
                  <a:ext uri="{FF2B5EF4-FFF2-40B4-BE49-F238E27FC236}">
                    <a16:creationId xmlns:a16="http://schemas.microsoft.com/office/drawing/2014/main" id="{597E3960-5364-1543-819B-73ADACCA5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1" y="3858"/>
                <a:ext cx="64" cy="11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500"/>
              </a:p>
            </p:txBody>
          </p:sp>
        </p:grpSp>
        <p:sp>
          <p:nvSpPr>
            <p:cNvPr id="144" name="Text Box 122">
              <a:extLst>
                <a:ext uri="{FF2B5EF4-FFF2-40B4-BE49-F238E27FC236}">
                  <a16:creationId xmlns:a16="http://schemas.microsoft.com/office/drawing/2014/main" id="{CF266E07-D287-8A46-9EBB-500D6D40A4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991" y="3739753"/>
              <a:ext cx="1131948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500" dirty="0">
                  <a:latin typeface="+mn-lt"/>
                  <a:ea typeface="+mn-ea"/>
                </a:rPr>
                <a:t>Iteration 2</a:t>
              </a:r>
              <a:r>
                <a:rPr lang="en-US" sz="1500" dirty="0">
                  <a:latin typeface="Comic Sans MS" charset="0"/>
                  <a:ea typeface="+mn-ea"/>
                </a:rPr>
                <a:t>: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65FF20E-D1B6-404F-9BD1-2A656B5A213B}"/>
              </a:ext>
            </a:extLst>
          </p:cNvPr>
          <p:cNvGrpSpPr/>
          <p:nvPr/>
        </p:nvGrpSpPr>
        <p:grpSpPr>
          <a:xfrm>
            <a:off x="3761183" y="3217068"/>
            <a:ext cx="1446609" cy="1554957"/>
            <a:chOff x="3761183" y="3217068"/>
            <a:chExt cx="1446609" cy="1554957"/>
          </a:xfrm>
        </p:grpSpPr>
        <p:sp>
          <p:nvSpPr>
            <p:cNvPr id="33803" name="Line 124">
              <a:extLst>
                <a:ext uri="{FF2B5EF4-FFF2-40B4-BE49-F238E27FC236}">
                  <a16:creationId xmlns:a16="http://schemas.microsoft.com/office/drawing/2014/main" id="{BF6E1F95-DD16-8D41-91EA-9F83AF745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7649" y="3405187"/>
              <a:ext cx="860822" cy="414338"/>
            </a:xfrm>
            <a:prstGeom prst="line">
              <a:avLst/>
            </a:prstGeom>
            <a:noFill/>
            <a:ln w="19050">
              <a:solidFill>
                <a:srgbClr val="FF0000">
                  <a:alpha val="52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33804" name="Line 125">
              <a:extLst>
                <a:ext uri="{FF2B5EF4-FFF2-40B4-BE49-F238E27FC236}">
                  <a16:creationId xmlns:a16="http://schemas.microsoft.com/office/drawing/2014/main" id="{6B62ED37-BD23-ED45-8337-3E76CD3BF7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7649" y="3819525"/>
              <a:ext cx="860822" cy="775097"/>
            </a:xfrm>
            <a:prstGeom prst="line">
              <a:avLst/>
            </a:prstGeom>
            <a:noFill/>
            <a:ln w="19050">
              <a:solidFill>
                <a:srgbClr val="FF0000">
                  <a:alpha val="52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33805" name="Rectangle 126">
              <a:extLst>
                <a:ext uri="{FF2B5EF4-FFF2-40B4-BE49-F238E27FC236}">
                  <a16:creationId xmlns:a16="http://schemas.microsoft.com/office/drawing/2014/main" id="{E17F0421-7D92-C64B-95EF-1FA31051D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183" y="3217068"/>
              <a:ext cx="148828" cy="322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1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806" name="Rectangle 127">
              <a:extLst>
                <a:ext uri="{FF2B5EF4-FFF2-40B4-BE49-F238E27FC236}">
                  <a16:creationId xmlns:a16="http://schemas.microsoft.com/office/drawing/2014/main" id="{23683B9A-1138-CE40-96BA-EACFEBCB0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183" y="3605212"/>
              <a:ext cx="148828" cy="322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2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807" name="Rectangle 128">
              <a:extLst>
                <a:ext uri="{FF2B5EF4-FFF2-40B4-BE49-F238E27FC236}">
                  <a16:creationId xmlns:a16="http://schemas.microsoft.com/office/drawing/2014/main" id="{3034EDA5-D381-F94C-87DF-EEB6662BB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183" y="3993356"/>
              <a:ext cx="148828" cy="322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3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808" name="Rectangle 129">
              <a:extLst>
                <a:ext uri="{FF2B5EF4-FFF2-40B4-BE49-F238E27FC236}">
                  <a16:creationId xmlns:a16="http://schemas.microsoft.com/office/drawing/2014/main" id="{5EF6193F-34AA-ED49-8744-F5673866D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183" y="4424362"/>
              <a:ext cx="148828" cy="322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4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809" name="Rectangle 130">
              <a:extLst>
                <a:ext uri="{FF2B5EF4-FFF2-40B4-BE49-F238E27FC236}">
                  <a16:creationId xmlns:a16="http://schemas.microsoft.com/office/drawing/2014/main" id="{ED678933-DB03-AE49-BEA3-BBB51549E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8964" y="3251596"/>
              <a:ext cx="148828" cy="322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1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810" name="Rectangle 131">
              <a:extLst>
                <a:ext uri="{FF2B5EF4-FFF2-40B4-BE49-F238E27FC236}">
                  <a16:creationId xmlns:a16="http://schemas.microsoft.com/office/drawing/2014/main" id="{DC92728E-BFD4-844F-8B82-3A585ABC6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8964" y="3639740"/>
              <a:ext cx="148828" cy="322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2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811" name="Rectangle 132">
              <a:extLst>
                <a:ext uri="{FF2B5EF4-FFF2-40B4-BE49-F238E27FC236}">
                  <a16:creationId xmlns:a16="http://schemas.microsoft.com/office/drawing/2014/main" id="{813FFBC5-F7C5-6140-A747-EE21BD0E9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8964" y="4027884"/>
              <a:ext cx="148828" cy="322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3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812" name="Rectangle 133">
              <a:extLst>
                <a:ext uri="{FF2B5EF4-FFF2-40B4-BE49-F238E27FC236}">
                  <a16:creationId xmlns:a16="http://schemas.microsoft.com/office/drawing/2014/main" id="{07CF2EB7-699E-BA4F-877C-70C96DDD6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8964" y="4449365"/>
              <a:ext cx="148828" cy="322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00" b="1">
                  <a:solidFill>
                    <a:schemeClr val="accent2"/>
                  </a:solidFill>
                </a:rPr>
                <a:t>4</a:t>
              </a:r>
              <a:endParaRPr lang="en-US" altLang="en-US" sz="1350">
                <a:solidFill>
                  <a:schemeClr val="accent2"/>
                </a:solidFill>
              </a:endParaRPr>
            </a:p>
          </p:txBody>
        </p:sp>
        <p:sp>
          <p:nvSpPr>
            <p:cNvPr id="33813" name="Oval 134">
              <a:extLst>
                <a:ext uri="{FF2B5EF4-FFF2-40B4-BE49-F238E27FC236}">
                  <a16:creationId xmlns:a16="http://schemas.microsoft.com/office/drawing/2014/main" id="{E59D1177-E584-A546-8873-45739E591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352" y="3353990"/>
              <a:ext cx="76200" cy="12977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814" name="Oval 135">
              <a:extLst>
                <a:ext uri="{FF2B5EF4-FFF2-40B4-BE49-F238E27FC236}">
                  <a16:creationId xmlns:a16="http://schemas.microsoft.com/office/drawing/2014/main" id="{B08A3E7B-533F-E747-AA85-BFA8B0164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352" y="3739753"/>
              <a:ext cx="76200" cy="1309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815" name="Oval 136">
              <a:extLst>
                <a:ext uri="{FF2B5EF4-FFF2-40B4-BE49-F238E27FC236}">
                  <a16:creationId xmlns:a16="http://schemas.microsoft.com/office/drawing/2014/main" id="{7DB8C031-84A3-B542-B396-DABFE9B03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352" y="4164806"/>
              <a:ext cx="76200" cy="12977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816" name="Oval 137">
              <a:extLst>
                <a:ext uri="{FF2B5EF4-FFF2-40B4-BE49-F238E27FC236}">
                  <a16:creationId xmlns:a16="http://schemas.microsoft.com/office/drawing/2014/main" id="{D2EFDD90-E797-594E-9FB9-FE94A8B64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352" y="4552950"/>
              <a:ext cx="76200" cy="13096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817" name="Oval 138">
              <a:extLst>
                <a:ext uri="{FF2B5EF4-FFF2-40B4-BE49-F238E27FC236}">
                  <a16:creationId xmlns:a16="http://schemas.microsoft.com/office/drawing/2014/main" id="{4D8EAF1B-76C0-0740-A5A3-7688A806B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470" y="3353990"/>
              <a:ext cx="76200" cy="12977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818" name="Oval 139">
              <a:extLst>
                <a:ext uri="{FF2B5EF4-FFF2-40B4-BE49-F238E27FC236}">
                  <a16:creationId xmlns:a16="http://schemas.microsoft.com/office/drawing/2014/main" id="{F130515D-452A-8E4E-84E6-44EE72E6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470" y="3739753"/>
              <a:ext cx="76200" cy="13096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819" name="Oval 140">
              <a:extLst>
                <a:ext uri="{FF2B5EF4-FFF2-40B4-BE49-F238E27FC236}">
                  <a16:creationId xmlns:a16="http://schemas.microsoft.com/office/drawing/2014/main" id="{AE3F68C1-E5CC-974D-A9DE-5264362E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470" y="4164806"/>
              <a:ext cx="76200" cy="12977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820" name="Oval 141">
              <a:extLst>
                <a:ext uri="{FF2B5EF4-FFF2-40B4-BE49-F238E27FC236}">
                  <a16:creationId xmlns:a16="http://schemas.microsoft.com/office/drawing/2014/main" id="{21FBE551-B317-EB4C-923B-75A2D4644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470" y="4552950"/>
              <a:ext cx="76200" cy="1309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Wingdings" pitchFamily="2" charset="2"/>
                <a:buChar char="Ø"/>
                <a:defRPr sz="2800">
                  <a:solidFill>
                    <a:srgbClr val="0000CC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500"/>
            </a:p>
          </p:txBody>
        </p:sp>
        <p:sp>
          <p:nvSpPr>
            <p:cNvPr id="33821" name="Line 142">
              <a:extLst>
                <a:ext uri="{FF2B5EF4-FFF2-40B4-BE49-F238E27FC236}">
                  <a16:creationId xmlns:a16="http://schemas.microsoft.com/office/drawing/2014/main" id="{AD00ED0B-AD7D-1F47-930B-FD456FD92E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5267" y="3407568"/>
              <a:ext cx="912019" cy="827485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33822" name="Line 143">
              <a:extLst>
                <a:ext uri="{FF2B5EF4-FFF2-40B4-BE49-F238E27FC236}">
                  <a16:creationId xmlns:a16="http://schemas.microsoft.com/office/drawing/2014/main" id="{A3D5B331-9BC1-9A49-A157-83172A5DF7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7649" y="4264819"/>
              <a:ext cx="85725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22E4CEE-F098-3645-BF97-FDA009F6C272}"/>
              </a:ext>
            </a:extLst>
          </p:cNvPr>
          <p:cNvSpPr txBox="1"/>
          <p:nvPr/>
        </p:nvSpPr>
        <p:spPr>
          <a:xfrm>
            <a:off x="6876422" y="2770668"/>
            <a:ext cx="22252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dirty="0"/>
              <a:t>Q: Are we done?</a:t>
            </a:r>
          </a:p>
          <a:p>
            <a:r>
              <a:rPr lang="en-US" sz="1200" dirty="0"/>
              <a:t>Q: Is a larger match possible?</a:t>
            </a:r>
          </a:p>
        </p:txBody>
      </p:sp>
    </p:spTree>
    <p:extLst>
      <p:ext uri="{BB962C8B-B14F-4D97-AF65-F5344CB8AC3E}">
        <p14:creationId xmlns:p14="http://schemas.microsoft.com/office/powerpoint/2010/main" val="257403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11363" grpId="0" animBg="1"/>
      <p:bldP spid="33824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B1A29519-8414-A547-9E3A-4C725C2CF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PIM Properties</a:t>
            </a:r>
          </a:p>
        </p:txBody>
      </p:sp>
      <p:sp>
        <p:nvSpPr>
          <p:cNvPr id="34818" name="Rectangle 3">
            <a:extLst>
              <a:ext uri="{FF2B5EF4-FFF2-40B4-BE49-F238E27FC236}">
                <a16:creationId xmlns:a16="http://schemas.microsoft.com/office/drawing/2014/main" id="{E65C81B4-4601-124C-B259-B37FCFA512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57350"/>
            <a:ext cx="8229600" cy="3394075"/>
          </a:xfrm>
        </p:spPr>
        <p:txBody>
          <a:bodyPr/>
          <a:lstStyle/>
          <a:p>
            <a:pPr marL="253604" indent="-253604">
              <a:buFont typeface="Arial" panose="020B0604020202020204" pitchFamily="34" charset="0"/>
              <a:buAutoNum type="arabicPeriod"/>
            </a:pPr>
            <a:r>
              <a:rPr lang="en-US" altLang="en-US" sz="2000" dirty="0">
                <a:ea typeface="ＭＳ Ｐゴシック" panose="020B0600070205080204" pitchFamily="34" charset="-128"/>
              </a:rPr>
              <a:t>Inputs and outputs make decisions independently and in parallel.</a:t>
            </a:r>
          </a:p>
          <a:p>
            <a:pPr marL="253604" indent="-253604">
              <a:buFont typeface="Arial" panose="020B0604020202020204" pitchFamily="34" charset="0"/>
              <a:buAutoNum type="arabicPeriod"/>
            </a:pPr>
            <a:r>
              <a:rPr lang="en-US" altLang="en-US" sz="2000" dirty="0">
                <a:ea typeface="ＭＳ Ｐゴシック" panose="020B0600070205080204" pitchFamily="34" charset="-128"/>
              </a:rPr>
              <a:t>Guaranteed to find a </a:t>
            </a:r>
            <a:r>
              <a:rPr lang="en-US" altLang="en-US" sz="2000" u="sng" dirty="0">
                <a:ea typeface="ＭＳ Ｐゴシック" panose="020B0600070205080204" pitchFamily="34" charset="-128"/>
              </a:rPr>
              <a:t>maximal</a:t>
            </a:r>
            <a:r>
              <a:rPr lang="en-US" altLang="en-US" sz="2000" dirty="0">
                <a:ea typeface="ＭＳ Ｐゴシック" panose="020B0600070205080204" pitchFamily="34" charset="-128"/>
              </a:rPr>
              <a:t> match in at most </a:t>
            </a:r>
            <a:r>
              <a:rPr lang="en-US" altLang="en-US" sz="20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N</a:t>
            </a:r>
            <a:r>
              <a:rPr lang="en-US" altLang="en-US" sz="2000" dirty="0">
                <a:ea typeface="ＭＳ Ｐゴシック" panose="020B0600070205080204" pitchFamily="34" charset="-128"/>
              </a:rPr>
              <a:t> iterations.</a:t>
            </a:r>
          </a:p>
          <a:p>
            <a:pPr marL="253604" indent="-253604">
              <a:buFont typeface="Arial" panose="020B0604020202020204" pitchFamily="34" charset="0"/>
              <a:buAutoNum type="arabicPeriod"/>
            </a:pPr>
            <a:r>
              <a:rPr lang="en-US" altLang="en-US" sz="2000" dirty="0">
                <a:ea typeface="ＭＳ Ｐゴシック" panose="020B0600070205080204" pitchFamily="34" charset="-128"/>
              </a:rPr>
              <a:t>Typically completes in much fewer than </a:t>
            </a:r>
            <a:r>
              <a:rPr lang="en-US" altLang="en-US" sz="20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</a:t>
            </a:r>
            <a:r>
              <a:rPr lang="en-US" altLang="en-US" sz="2000" dirty="0">
                <a:ea typeface="ＭＳ Ｐゴシック" panose="020B0600070205080204" pitchFamily="34" charset="-128"/>
              </a:rPr>
              <a:t> iterations.</a:t>
            </a:r>
            <a:br>
              <a:rPr lang="en-US" altLang="en-US" sz="2000" dirty="0">
                <a:ea typeface="ＭＳ Ｐゴシック" panose="020B0600070205080204" pitchFamily="34" charset="-128"/>
              </a:rPr>
            </a:b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9D6B0B-3585-EB44-8C2B-D9FB2D692E1E}"/>
              </a:ext>
            </a:extLst>
          </p:cNvPr>
          <p:cNvSpPr txBox="1"/>
          <p:nvPr/>
        </p:nvSpPr>
        <p:spPr>
          <a:xfrm>
            <a:off x="1066800" y="386715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 maximal match is guaranteed to be at least half the cardinality (size) of a maximum match.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F2ADD7-052C-144C-8CC2-811954A7FF38}"/>
              </a:ext>
            </a:extLst>
          </p:cNvPr>
          <p:cNvSpPr txBox="1"/>
          <p:nvPr/>
        </p:nvSpPr>
        <p:spPr>
          <a:xfrm>
            <a:off x="838200" y="3344207"/>
            <a:ext cx="7742825" cy="400110"/>
          </a:xfrm>
          <a:prstGeom prst="rect">
            <a:avLst/>
          </a:prstGeom>
          <a:solidFill>
            <a:srgbClr val="F5B800">
              <a:alpha val="54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en-US" dirty="0"/>
              <a:t>Q: How large is a maximal match compared to a maximum match?</a:t>
            </a:r>
          </a:p>
        </p:txBody>
      </p:sp>
    </p:spTree>
    <p:extLst>
      <p:ext uri="{BB962C8B-B14F-4D97-AF65-F5344CB8AC3E}">
        <p14:creationId xmlns:p14="http://schemas.microsoft.com/office/powerpoint/2010/main" val="311062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CBE695B9-450E-EA4B-B4D2-7453F5509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286250"/>
            <a:ext cx="6400800" cy="7429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/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E5777358-CDCB-D447-B0A4-091D82951A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228600"/>
            <a:ext cx="5829300" cy="5143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Parallel Iterative Matching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35843" name="Picture 4" descr="fifo_output">
            <a:extLst>
              <a:ext uri="{FF2B5EF4-FFF2-40B4-BE49-F238E27FC236}">
                <a16:creationId xmlns:a16="http://schemas.microsoft.com/office/drawing/2014/main" id="{5F1FF700-B5A7-C243-A146-91ED6E341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57201"/>
            <a:ext cx="3671888" cy="447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Box 7">
            <a:extLst>
              <a:ext uri="{FF2B5EF4-FFF2-40B4-BE49-F238E27FC236}">
                <a16:creationId xmlns:a16="http://schemas.microsoft.com/office/drawing/2014/main" id="{C833927B-B663-5D4C-A0DE-640836962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4687" y="4413523"/>
            <a:ext cx="1778115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solidFill>
                  <a:srgbClr val="1F497D"/>
                </a:solidFill>
              </a:rPr>
              <a:t>Simulation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solidFill>
                  <a:srgbClr val="1F497D"/>
                </a:solidFill>
              </a:rPr>
              <a:t>16-port switch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solidFill>
                  <a:srgbClr val="1F497D"/>
                </a:solidFill>
              </a:rPr>
              <a:t>Uniform traffic matrix</a:t>
            </a:r>
          </a:p>
        </p:txBody>
      </p:sp>
      <p:sp>
        <p:nvSpPr>
          <p:cNvPr id="35845" name="TextBox 8">
            <a:extLst>
              <a:ext uri="{FF2B5EF4-FFF2-40B4-BE49-F238E27FC236}">
                <a16:creationId xmlns:a16="http://schemas.microsoft.com/office/drawing/2014/main" id="{C266EFB0-3D17-DB4D-80D9-F6082EA92755}"/>
              </a:ext>
            </a:extLst>
          </p:cNvPr>
          <p:cNvSpPr txBox="1">
            <a:spLocks noChangeArrowheads="1"/>
          </p:cNvSpPr>
          <p:nvPr/>
        </p:nvSpPr>
        <p:spPr bwMode="auto">
          <a:xfrm rot="16392869">
            <a:off x="3921092" y="986944"/>
            <a:ext cx="95891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solidFill>
                  <a:srgbClr val="1F497D"/>
                </a:solidFill>
              </a:rPr>
              <a:t>IQ + FIFO</a:t>
            </a:r>
          </a:p>
        </p:txBody>
      </p:sp>
      <p:sp>
        <p:nvSpPr>
          <p:cNvPr id="35846" name="TextBox 9">
            <a:extLst>
              <a:ext uri="{FF2B5EF4-FFF2-40B4-BE49-F238E27FC236}">
                <a16:creationId xmlns:a16="http://schemas.microsoft.com/office/drawing/2014/main" id="{51E82B46-FB60-6D42-B3EF-6D1DD5886CA5}"/>
              </a:ext>
            </a:extLst>
          </p:cNvPr>
          <p:cNvSpPr txBox="1">
            <a:spLocks noChangeArrowheads="1"/>
          </p:cNvSpPr>
          <p:nvPr/>
        </p:nvSpPr>
        <p:spPr bwMode="auto">
          <a:xfrm rot="19432200">
            <a:off x="4041252" y="2653701"/>
            <a:ext cx="151676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solidFill>
                  <a:srgbClr val="1F497D"/>
                </a:solidFill>
              </a:rPr>
              <a:t>VOQ + Maximum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solidFill>
                  <a:srgbClr val="1F497D"/>
                </a:solidFill>
              </a:rPr>
              <a:t>Size Match</a:t>
            </a:r>
          </a:p>
        </p:txBody>
      </p:sp>
      <p:sp>
        <p:nvSpPr>
          <p:cNvPr id="35847" name="TextBox 10">
            <a:extLst>
              <a:ext uri="{FF2B5EF4-FFF2-40B4-BE49-F238E27FC236}">
                <a16:creationId xmlns:a16="http://schemas.microsoft.com/office/drawing/2014/main" id="{9E7036AE-61CF-CE4E-BA11-366F6615F6F1}"/>
              </a:ext>
            </a:extLst>
          </p:cNvPr>
          <p:cNvSpPr txBox="1">
            <a:spLocks noChangeArrowheads="1"/>
          </p:cNvSpPr>
          <p:nvPr/>
        </p:nvSpPr>
        <p:spPr bwMode="auto">
          <a:xfrm rot="19593271">
            <a:off x="4115791" y="3259667"/>
            <a:ext cx="136768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solidFill>
                  <a:srgbClr val="1F497D"/>
                </a:solidFill>
              </a:rPr>
              <a:t>Output Queued</a:t>
            </a:r>
          </a:p>
        </p:txBody>
      </p:sp>
      <p:sp>
        <p:nvSpPr>
          <p:cNvPr id="35848" name="Rectangle 11">
            <a:extLst>
              <a:ext uri="{FF2B5EF4-FFF2-40B4-BE49-F238E27FC236}">
                <a16:creationId xmlns:a16="http://schemas.microsoft.com/office/drawing/2014/main" id="{C2FCBFD6-967B-4C43-9A26-93DAB28A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0" y="478631"/>
            <a:ext cx="5715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82540-2297-6B40-919C-9D3B9C8DF591}"/>
              </a:ext>
            </a:extLst>
          </p:cNvPr>
          <p:cNvSpPr txBox="1"/>
          <p:nvPr/>
        </p:nvSpPr>
        <p:spPr>
          <a:xfrm>
            <a:off x="838200" y="3537348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Note log scale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99B8B9-EEB3-9C4E-81CE-B09F88A46EFA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2157792" y="3691237"/>
            <a:ext cx="993923" cy="0"/>
          </a:xfrm>
          <a:prstGeom prst="straightConnector1">
            <a:avLst/>
          </a:prstGeom>
          <a:solidFill>
            <a:srgbClr val="80808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04145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FBF4-3094-A548-92CC-8C61DA4C1F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But first…</a:t>
            </a:r>
          </a:p>
        </p:txBody>
      </p:sp>
    </p:spTree>
    <p:extLst>
      <p:ext uri="{BB962C8B-B14F-4D97-AF65-F5344CB8AC3E}">
        <p14:creationId xmlns:p14="http://schemas.microsoft.com/office/powerpoint/2010/main" val="2826478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E6F79D3E-5B2E-8A44-AEBB-0D5015A06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286250"/>
            <a:ext cx="6400800" cy="7429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/>
          </a:p>
        </p:txBody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C52C31AE-334E-654F-BFAD-7C6BD03C71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228600"/>
            <a:ext cx="5829300" cy="5143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Parallel Iterative Matching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36867" name="Picture 4" descr="fifo_output">
            <a:extLst>
              <a:ext uri="{FF2B5EF4-FFF2-40B4-BE49-F238E27FC236}">
                <a16:creationId xmlns:a16="http://schemas.microsoft.com/office/drawing/2014/main" id="{77E1CB00-777A-544B-B2F2-408EB95C8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56" y="457201"/>
            <a:ext cx="3671888" cy="447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8">
            <a:extLst>
              <a:ext uri="{FF2B5EF4-FFF2-40B4-BE49-F238E27FC236}">
                <a16:creationId xmlns:a16="http://schemas.microsoft.com/office/drawing/2014/main" id="{5CC30672-B5FF-8242-8D01-BB3EE63B8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077" y="571500"/>
            <a:ext cx="113685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>
                <a:solidFill>
                  <a:srgbClr val="FF0000"/>
                </a:solidFill>
              </a:rPr>
              <a:t>PIM with </a:t>
            </a:r>
            <a:br>
              <a:rPr lang="en-US" altLang="en-US" sz="1350">
                <a:solidFill>
                  <a:srgbClr val="FF0000"/>
                </a:solidFill>
              </a:rPr>
            </a:br>
            <a:r>
              <a:rPr lang="en-US" altLang="en-US" sz="1350">
                <a:solidFill>
                  <a:srgbClr val="FF0000"/>
                </a:solidFill>
              </a:rPr>
              <a:t>one iteration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350">
              <a:solidFill>
                <a:srgbClr val="FF0000"/>
              </a:solidFill>
            </a:endParaRPr>
          </a:p>
        </p:txBody>
      </p:sp>
      <p:cxnSp>
        <p:nvCxnSpPr>
          <p:cNvPr id="36869" name="Straight Arrow Connector 10">
            <a:extLst>
              <a:ext uri="{FF2B5EF4-FFF2-40B4-BE49-F238E27FC236}">
                <a16:creationId xmlns:a16="http://schemas.microsoft.com/office/drawing/2014/main" id="{DF402A52-6B22-E548-B664-C144B9A1724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686300" y="800100"/>
            <a:ext cx="285750" cy="225029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0" name="TextBox 11">
            <a:extLst>
              <a:ext uri="{FF2B5EF4-FFF2-40B4-BE49-F238E27FC236}">
                <a16:creationId xmlns:a16="http://schemas.microsoft.com/office/drawing/2014/main" id="{AAF51BEF-EC32-1F45-B602-F84DDA671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3135" y="4057650"/>
            <a:ext cx="1778115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solidFill>
                  <a:srgbClr val="1F497D"/>
                </a:solidFill>
              </a:rPr>
              <a:t>Simulation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solidFill>
                  <a:srgbClr val="1F497D"/>
                </a:solidFill>
              </a:rPr>
              <a:t>16-port switch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solidFill>
                  <a:srgbClr val="1F497D"/>
                </a:solidFill>
              </a:rPr>
              <a:t>Uniform traffic matrix</a:t>
            </a:r>
          </a:p>
        </p:txBody>
      </p:sp>
      <p:sp>
        <p:nvSpPr>
          <p:cNvPr id="36871" name="Rectangle 12">
            <a:extLst>
              <a:ext uri="{FF2B5EF4-FFF2-40B4-BE49-F238E27FC236}">
                <a16:creationId xmlns:a16="http://schemas.microsoft.com/office/drawing/2014/main" id="{3670216D-BD17-4B46-B86B-69D8CCD2E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0750" y="514350"/>
            <a:ext cx="5715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16F67375-9D43-E644-9745-6869D35F4654}"/>
              </a:ext>
            </a:extLst>
          </p:cNvPr>
          <p:cNvSpPr txBox="1">
            <a:spLocks noChangeArrowheads="1"/>
          </p:cNvSpPr>
          <p:nvPr/>
        </p:nvSpPr>
        <p:spPr bwMode="auto">
          <a:xfrm rot="16392869">
            <a:off x="3921092" y="986944"/>
            <a:ext cx="95891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solidFill>
                  <a:srgbClr val="1F497D"/>
                </a:solidFill>
              </a:rPr>
              <a:t>IQ + FIFO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B333468D-490C-5D49-8AC8-430DB7820ED6}"/>
              </a:ext>
            </a:extLst>
          </p:cNvPr>
          <p:cNvSpPr txBox="1">
            <a:spLocks noChangeArrowheads="1"/>
          </p:cNvSpPr>
          <p:nvPr/>
        </p:nvSpPr>
        <p:spPr bwMode="auto">
          <a:xfrm rot="19432200">
            <a:off x="4041252" y="2653701"/>
            <a:ext cx="151676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solidFill>
                  <a:srgbClr val="1F497D"/>
                </a:solidFill>
              </a:rPr>
              <a:t>VOQ + Maximum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solidFill>
                  <a:srgbClr val="1F497D"/>
                </a:solidFill>
              </a:rPr>
              <a:t>Size Match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C35C6AF3-C489-194F-B6D2-5F9DA53AB436}"/>
              </a:ext>
            </a:extLst>
          </p:cNvPr>
          <p:cNvSpPr txBox="1">
            <a:spLocks noChangeArrowheads="1"/>
          </p:cNvSpPr>
          <p:nvPr/>
        </p:nvSpPr>
        <p:spPr bwMode="auto">
          <a:xfrm rot="19593271">
            <a:off x="4115791" y="3259667"/>
            <a:ext cx="136768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solidFill>
                  <a:srgbClr val="1F497D"/>
                </a:solidFill>
              </a:rPr>
              <a:t>Output Queued</a:t>
            </a:r>
          </a:p>
        </p:txBody>
      </p:sp>
    </p:spTree>
    <p:extLst>
      <p:ext uri="{BB962C8B-B14F-4D97-AF65-F5344CB8AC3E}">
        <p14:creationId xmlns:p14="http://schemas.microsoft.com/office/powerpoint/2010/main" val="927185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1905F045-D228-EE4A-A48D-D7A7F91B0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286250"/>
            <a:ext cx="6400800" cy="7429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/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D9031472-3B30-874F-B399-FD4634B9A7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228600"/>
            <a:ext cx="5829300" cy="51435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Parallel Iterative Matching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37891" name="Picture 4" descr="pim4">
            <a:extLst>
              <a:ext uri="{FF2B5EF4-FFF2-40B4-BE49-F238E27FC236}">
                <a16:creationId xmlns:a16="http://schemas.microsoft.com/office/drawing/2014/main" id="{8ABFF326-0FB6-044F-806B-B08BA4C27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57201"/>
            <a:ext cx="3550444" cy="447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extBox 8">
            <a:extLst>
              <a:ext uri="{FF2B5EF4-FFF2-40B4-BE49-F238E27FC236}">
                <a16:creationId xmlns:a16="http://schemas.microsoft.com/office/drawing/2014/main" id="{0B4D6661-49A8-FC4D-927C-52F1C0125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383" y="595766"/>
            <a:ext cx="1186458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solidFill>
                  <a:srgbClr val="FF0000"/>
                </a:solidFill>
              </a:rPr>
              <a:t>PIM with </a:t>
            </a:r>
            <a:br>
              <a:rPr lang="en-US" altLang="en-US" sz="1350" dirty="0">
                <a:solidFill>
                  <a:srgbClr val="FF0000"/>
                </a:solidFill>
              </a:rPr>
            </a:br>
            <a:r>
              <a:rPr lang="en-US" altLang="en-US" sz="1350" dirty="0">
                <a:solidFill>
                  <a:srgbClr val="FF0000"/>
                </a:solidFill>
              </a:rPr>
              <a:t>one iteration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350" dirty="0">
              <a:solidFill>
                <a:srgbClr val="FF0000"/>
              </a:solidFill>
            </a:endParaRPr>
          </a:p>
        </p:txBody>
      </p:sp>
      <p:cxnSp>
        <p:nvCxnSpPr>
          <p:cNvPr id="37893" name="Straight Arrow Connector 9">
            <a:extLst>
              <a:ext uri="{FF2B5EF4-FFF2-40B4-BE49-F238E27FC236}">
                <a16:creationId xmlns:a16="http://schemas.microsoft.com/office/drawing/2014/main" id="{E93A181E-1DCC-CD4C-8B19-A288CF758BD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664571" y="1052966"/>
            <a:ext cx="326412" cy="17873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4" name="TextBox 10">
            <a:extLst>
              <a:ext uri="{FF2B5EF4-FFF2-40B4-BE49-F238E27FC236}">
                <a16:creationId xmlns:a16="http://schemas.microsoft.com/office/drawing/2014/main" id="{0B160366-E9B5-AA4A-A2CD-6378902FA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3135" y="4057650"/>
            <a:ext cx="1778115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solidFill>
                  <a:srgbClr val="1F497D"/>
                </a:solidFill>
              </a:rPr>
              <a:t>Simulation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solidFill>
                  <a:srgbClr val="1F497D"/>
                </a:solidFill>
              </a:rPr>
              <a:t>16-port switch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solidFill>
                  <a:srgbClr val="1F497D"/>
                </a:solidFill>
              </a:rPr>
              <a:t>Uniform traffic matrix</a:t>
            </a:r>
          </a:p>
        </p:txBody>
      </p:sp>
      <p:pic>
        <p:nvPicPr>
          <p:cNvPr id="37895" name="Picture 4" descr="fifo_output">
            <a:extLst>
              <a:ext uri="{FF2B5EF4-FFF2-40B4-BE49-F238E27FC236}">
                <a16:creationId xmlns:a16="http://schemas.microsoft.com/office/drawing/2014/main" id="{AF25CBA8-AEEF-DA4B-B793-DE403AA16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57201"/>
            <a:ext cx="3671888" cy="447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Rectangle 14">
            <a:extLst>
              <a:ext uri="{FF2B5EF4-FFF2-40B4-BE49-F238E27FC236}">
                <a16:creationId xmlns:a16="http://schemas.microsoft.com/office/drawing/2014/main" id="{A0E0FD2C-FDBE-6146-80F8-1320F2CA8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0750" y="514350"/>
            <a:ext cx="5715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/>
          </a:p>
        </p:txBody>
      </p:sp>
      <p:sp>
        <p:nvSpPr>
          <p:cNvPr id="37897" name="TextBox 18">
            <a:extLst>
              <a:ext uri="{FF2B5EF4-FFF2-40B4-BE49-F238E27FC236}">
                <a16:creationId xmlns:a16="http://schemas.microsoft.com/office/drawing/2014/main" id="{7701C4B6-97B8-9244-A3BC-969496AB5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0" y="1771650"/>
            <a:ext cx="1263254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solidFill>
                  <a:srgbClr val="FF0000"/>
                </a:solidFill>
              </a:rPr>
              <a:t>PIM with </a:t>
            </a:r>
            <a:br>
              <a:rPr lang="en-US" altLang="en-US" sz="1350" dirty="0">
                <a:solidFill>
                  <a:srgbClr val="FF0000"/>
                </a:solidFill>
              </a:rPr>
            </a:br>
            <a:r>
              <a:rPr lang="en-US" altLang="en-US" sz="1350" dirty="0">
                <a:solidFill>
                  <a:srgbClr val="FF0000"/>
                </a:solidFill>
              </a:rPr>
              <a:t>four iterations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350" dirty="0">
              <a:solidFill>
                <a:srgbClr val="FF0000"/>
              </a:solidFill>
            </a:endParaRPr>
          </a:p>
        </p:txBody>
      </p:sp>
      <p:cxnSp>
        <p:nvCxnSpPr>
          <p:cNvPr id="37898" name="Straight Arrow Connector 20">
            <a:extLst>
              <a:ext uri="{FF2B5EF4-FFF2-40B4-BE49-F238E27FC236}">
                <a16:creationId xmlns:a16="http://schemas.microsoft.com/office/drawing/2014/main" id="{71DC5340-38D3-4C49-926C-0DA1A9D1F44F}"/>
              </a:ext>
            </a:extLst>
          </p:cNvPr>
          <p:cNvCxnSpPr>
            <a:cxnSpLocks noChangeShapeType="1"/>
            <a:stCxn id="37897" idx="1"/>
          </p:cNvCxnSpPr>
          <p:nvPr/>
        </p:nvCxnSpPr>
        <p:spPr bwMode="auto">
          <a:xfrm flipH="1">
            <a:off x="5372100" y="2129441"/>
            <a:ext cx="914400" cy="21371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8">
            <a:extLst>
              <a:ext uri="{FF2B5EF4-FFF2-40B4-BE49-F238E27FC236}">
                <a16:creationId xmlns:a16="http://schemas.microsoft.com/office/drawing/2014/main" id="{37487EED-584E-124A-BC7B-2CB0233D5337}"/>
              </a:ext>
            </a:extLst>
          </p:cNvPr>
          <p:cNvSpPr txBox="1">
            <a:spLocks noChangeArrowheads="1"/>
          </p:cNvSpPr>
          <p:nvPr/>
        </p:nvSpPr>
        <p:spPr bwMode="auto">
          <a:xfrm rot="16392869">
            <a:off x="3921092" y="986944"/>
            <a:ext cx="95891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solidFill>
                  <a:srgbClr val="1F497D"/>
                </a:solidFill>
              </a:rPr>
              <a:t>IQ + FIFO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9DEE0F8F-4C34-6147-A0FD-EE0EC34FB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4000" y="3878747"/>
            <a:ext cx="151355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 dirty="0">
                <a:solidFill>
                  <a:srgbClr val="1F497D"/>
                </a:solidFill>
              </a:rPr>
              <a:t>VOQ + Maximum Size Match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142E3B66-FF61-6F4A-B26E-F01CC46668B2}"/>
              </a:ext>
            </a:extLst>
          </p:cNvPr>
          <p:cNvSpPr txBox="1">
            <a:spLocks noChangeArrowheads="1"/>
          </p:cNvSpPr>
          <p:nvPr/>
        </p:nvSpPr>
        <p:spPr bwMode="auto">
          <a:xfrm rot="19593271">
            <a:off x="4115791" y="3259667"/>
            <a:ext cx="136768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solidFill>
                  <a:srgbClr val="1F497D"/>
                </a:solidFill>
              </a:rPr>
              <a:t>Output Queued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982942C-C88A-4B41-B526-BD6C5ECCBECA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flipH="1" flipV="1">
            <a:off x="3939378" y="3749449"/>
            <a:ext cx="194622" cy="237020"/>
          </a:xfrm>
          <a:prstGeom prst="straightConnector1">
            <a:avLst/>
          </a:prstGeom>
          <a:solidFill>
            <a:srgbClr val="80808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30687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7E11-FA9E-6546-859F-37CE32D52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many PIM iterations should be run?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50084D-0F3D-234D-869F-75EB8B9392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09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3">
            <a:extLst>
              <a:ext uri="{FF2B5EF4-FFF2-40B4-BE49-F238E27FC236}">
                <a16:creationId xmlns:a16="http://schemas.microsoft.com/office/drawing/2014/main" id="{5BD86CA1-B8E7-AE4C-8391-3F129700E8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Parallel Iterative Matching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sz="2400" i="1">
                <a:ea typeface="ＭＳ Ｐゴシック" panose="020B0600070205080204" pitchFamily="34" charset="-128"/>
              </a:rPr>
              <a:t>Number of iterations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8914" name="Content Placeholder 39">
            <a:extLst>
              <a:ext uri="{FF2B5EF4-FFF2-40B4-BE49-F238E27FC236}">
                <a16:creationId xmlns:a16="http://schemas.microsoft.com/office/drawing/2014/main" id="{952743A4-C1E3-4346-AB68-E0F5EBEE2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Consider the </a:t>
            </a:r>
            <a:r>
              <a:rPr lang="en-US" altLang="en-US" i="1" dirty="0">
                <a:solidFill>
                  <a:srgbClr val="333399"/>
                </a:solidFill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 requests to output </a:t>
            </a:r>
            <a:r>
              <a:rPr lang="en-US" altLang="en-US" i="1" dirty="0">
                <a:solidFill>
                  <a:srgbClr val="333399"/>
                </a:solidFill>
                <a:ea typeface="ＭＳ Ｐゴシック" panose="020B0600070205080204" pitchFamily="34" charset="-128"/>
              </a:rPr>
              <a:t>j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8915" name="Oval 6">
            <a:extLst>
              <a:ext uri="{FF2B5EF4-FFF2-40B4-BE49-F238E27FC236}">
                <a16:creationId xmlns:a16="http://schemas.microsoft.com/office/drawing/2014/main" id="{C6B43A5C-F677-474C-ADBF-D706684FD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2286000"/>
            <a:ext cx="114300" cy="1143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/>
          </a:p>
        </p:txBody>
      </p:sp>
      <p:sp>
        <p:nvSpPr>
          <p:cNvPr id="38916" name="Oval 7">
            <a:extLst>
              <a:ext uri="{FF2B5EF4-FFF2-40B4-BE49-F238E27FC236}">
                <a16:creationId xmlns:a16="http://schemas.microsoft.com/office/drawing/2014/main" id="{635C1AC7-68CC-9743-A9B8-65B2C7D0E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2571750"/>
            <a:ext cx="114300" cy="1143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/>
          </a:p>
        </p:txBody>
      </p:sp>
      <p:sp>
        <p:nvSpPr>
          <p:cNvPr id="38917" name="Oval 9">
            <a:extLst>
              <a:ext uri="{FF2B5EF4-FFF2-40B4-BE49-F238E27FC236}">
                <a16:creationId xmlns:a16="http://schemas.microsoft.com/office/drawing/2014/main" id="{FFA52871-CEBD-9048-BC4D-FA3EEB717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3371850"/>
            <a:ext cx="114300" cy="1143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/>
          </a:p>
        </p:txBody>
      </p:sp>
      <p:sp>
        <p:nvSpPr>
          <p:cNvPr id="38918" name="Oval 10">
            <a:extLst>
              <a:ext uri="{FF2B5EF4-FFF2-40B4-BE49-F238E27FC236}">
                <a16:creationId xmlns:a16="http://schemas.microsoft.com/office/drawing/2014/main" id="{736610CC-566A-9F4A-BBE0-694D013E5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3657600"/>
            <a:ext cx="114300" cy="1143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/>
          </a:p>
        </p:txBody>
      </p:sp>
      <p:sp>
        <p:nvSpPr>
          <p:cNvPr id="38919" name="Oval 11">
            <a:extLst>
              <a:ext uri="{FF2B5EF4-FFF2-40B4-BE49-F238E27FC236}">
                <a16:creationId xmlns:a16="http://schemas.microsoft.com/office/drawing/2014/main" id="{2F595EF3-BC05-E546-A4A5-718E1F74D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3943350"/>
            <a:ext cx="114300" cy="1143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9E40A20-DE3A-CC40-9678-1CFE24A038DA}"/>
              </a:ext>
            </a:extLst>
          </p:cNvPr>
          <p:cNvSpPr/>
          <p:nvPr/>
        </p:nvSpPr>
        <p:spPr bwMode="auto">
          <a:xfrm>
            <a:off x="3543300" y="2400300"/>
            <a:ext cx="114300" cy="1143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en-US" sz="1500">
              <a:latin typeface="Arial" pitchFamily="-109" charset="0"/>
              <a:ea typeface="Heiti SC Light" charset="0"/>
              <a:cs typeface="Heiti SC Light" charset="0"/>
              <a:sym typeface="Arial" pitchFamily="-109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F44778-BD31-4448-8497-AD7404920B33}"/>
              </a:ext>
            </a:extLst>
          </p:cNvPr>
          <p:cNvSpPr/>
          <p:nvPr/>
        </p:nvSpPr>
        <p:spPr bwMode="auto">
          <a:xfrm>
            <a:off x="3543300" y="2686050"/>
            <a:ext cx="114300" cy="1143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en-US" sz="1500">
              <a:latin typeface="Arial" pitchFamily="-109" charset="0"/>
              <a:ea typeface="Heiti SC Light" charset="0"/>
              <a:cs typeface="Heiti SC Light" charset="0"/>
              <a:sym typeface="Arial" pitchFamily="-109" charset="0"/>
            </a:endParaRPr>
          </a:p>
        </p:txBody>
      </p:sp>
      <p:sp>
        <p:nvSpPr>
          <p:cNvPr id="38922" name="Oval 14">
            <a:extLst>
              <a:ext uri="{FF2B5EF4-FFF2-40B4-BE49-F238E27FC236}">
                <a16:creationId xmlns:a16="http://schemas.microsoft.com/office/drawing/2014/main" id="{8310E90E-FFBB-8544-B33A-7274E8CFB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300" y="2971800"/>
            <a:ext cx="114300" cy="1143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2B35155-AD29-6741-A1CD-25ED4DF2DBA9}"/>
              </a:ext>
            </a:extLst>
          </p:cNvPr>
          <p:cNvSpPr/>
          <p:nvPr/>
        </p:nvSpPr>
        <p:spPr bwMode="auto">
          <a:xfrm>
            <a:off x="3543300" y="3257550"/>
            <a:ext cx="114300" cy="1143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en-US" sz="1500">
              <a:latin typeface="Arial" pitchFamily="-109" charset="0"/>
              <a:ea typeface="Heiti SC Light" charset="0"/>
              <a:cs typeface="Heiti SC Light" charset="0"/>
              <a:sym typeface="Arial" pitchFamily="-109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200EA7-3EF6-5245-A586-DF3A848E9D16}"/>
              </a:ext>
            </a:extLst>
          </p:cNvPr>
          <p:cNvSpPr/>
          <p:nvPr/>
        </p:nvSpPr>
        <p:spPr bwMode="auto">
          <a:xfrm>
            <a:off x="3543300" y="3543300"/>
            <a:ext cx="114300" cy="1143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en-US" sz="1500">
              <a:latin typeface="Arial" pitchFamily="-109" charset="0"/>
              <a:ea typeface="Heiti SC Light" charset="0"/>
              <a:cs typeface="Heiti SC Light" charset="0"/>
              <a:sym typeface="Arial" pitchFamily="-10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EE0A94-E7D5-F34B-8894-99955D306568}"/>
              </a:ext>
            </a:extLst>
          </p:cNvPr>
          <p:cNvSpPr/>
          <p:nvPr/>
        </p:nvSpPr>
        <p:spPr bwMode="auto">
          <a:xfrm>
            <a:off x="3543300" y="3829050"/>
            <a:ext cx="114300" cy="1143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en-US" sz="1500">
              <a:latin typeface="Arial" pitchFamily="-109" charset="0"/>
              <a:ea typeface="Heiti SC Light" charset="0"/>
              <a:cs typeface="Heiti SC Light" charset="0"/>
              <a:sym typeface="Arial" pitchFamily="-109" charset="0"/>
            </a:endParaRPr>
          </a:p>
        </p:txBody>
      </p:sp>
      <p:cxnSp>
        <p:nvCxnSpPr>
          <p:cNvPr id="38928" name="Straight Arrow Connector 21">
            <a:extLst>
              <a:ext uri="{FF2B5EF4-FFF2-40B4-BE49-F238E27FC236}">
                <a16:creationId xmlns:a16="http://schemas.microsoft.com/office/drawing/2014/main" id="{FA5D9EC7-25ED-9E4F-864C-02378457130C}"/>
              </a:ext>
            </a:extLst>
          </p:cNvPr>
          <p:cNvCxnSpPr>
            <a:cxnSpLocks noChangeShapeType="1"/>
            <a:stCxn id="38922" idx="2"/>
            <a:endCxn id="38915" idx="6"/>
          </p:cNvCxnSpPr>
          <p:nvPr/>
        </p:nvCxnSpPr>
        <p:spPr bwMode="auto">
          <a:xfrm rot="10800000">
            <a:off x="2743200" y="2343150"/>
            <a:ext cx="800100" cy="6858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9" name="Straight Arrow Connector 23">
            <a:extLst>
              <a:ext uri="{FF2B5EF4-FFF2-40B4-BE49-F238E27FC236}">
                <a16:creationId xmlns:a16="http://schemas.microsoft.com/office/drawing/2014/main" id="{42FEC42E-DA28-3E45-9EB9-0B84AE04FED5}"/>
              </a:ext>
            </a:extLst>
          </p:cNvPr>
          <p:cNvCxnSpPr>
            <a:cxnSpLocks noChangeShapeType="1"/>
            <a:stCxn id="38922" idx="2"/>
            <a:endCxn id="38916" idx="6"/>
          </p:cNvCxnSpPr>
          <p:nvPr/>
        </p:nvCxnSpPr>
        <p:spPr bwMode="auto">
          <a:xfrm rot="10800000">
            <a:off x="2743200" y="2628900"/>
            <a:ext cx="800100" cy="4000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0" name="Straight Arrow Connector 26">
            <a:extLst>
              <a:ext uri="{FF2B5EF4-FFF2-40B4-BE49-F238E27FC236}">
                <a16:creationId xmlns:a16="http://schemas.microsoft.com/office/drawing/2014/main" id="{00C29CD8-CC38-7645-B905-1F9B7F045B71}"/>
              </a:ext>
            </a:extLst>
          </p:cNvPr>
          <p:cNvCxnSpPr>
            <a:cxnSpLocks noChangeShapeType="1"/>
            <a:endCxn id="38917" idx="6"/>
          </p:cNvCxnSpPr>
          <p:nvPr/>
        </p:nvCxnSpPr>
        <p:spPr bwMode="auto">
          <a:xfrm flipH="1">
            <a:off x="2743200" y="3040246"/>
            <a:ext cx="800100" cy="38875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1" name="Straight Arrow Connector 29">
            <a:extLst>
              <a:ext uri="{FF2B5EF4-FFF2-40B4-BE49-F238E27FC236}">
                <a16:creationId xmlns:a16="http://schemas.microsoft.com/office/drawing/2014/main" id="{5CD045B0-3A87-DD4E-8B54-AA305E50E92A}"/>
              </a:ext>
            </a:extLst>
          </p:cNvPr>
          <p:cNvCxnSpPr>
            <a:cxnSpLocks noChangeShapeType="1"/>
            <a:endCxn id="38918" idx="6"/>
          </p:cNvCxnSpPr>
          <p:nvPr/>
        </p:nvCxnSpPr>
        <p:spPr bwMode="auto">
          <a:xfrm flipH="1">
            <a:off x="2743200" y="3039323"/>
            <a:ext cx="816769" cy="67542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2" name="Straight Arrow Connector 32">
            <a:extLst>
              <a:ext uri="{FF2B5EF4-FFF2-40B4-BE49-F238E27FC236}">
                <a16:creationId xmlns:a16="http://schemas.microsoft.com/office/drawing/2014/main" id="{48B8EB2C-0958-804E-AD94-E6C057C86AA9}"/>
              </a:ext>
            </a:extLst>
          </p:cNvPr>
          <p:cNvCxnSpPr>
            <a:cxnSpLocks noChangeShapeType="1"/>
            <a:endCxn id="38919" idx="7"/>
          </p:cNvCxnSpPr>
          <p:nvPr/>
        </p:nvCxnSpPr>
        <p:spPr bwMode="auto">
          <a:xfrm flipH="1">
            <a:off x="2726461" y="3045985"/>
            <a:ext cx="833508" cy="91410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33" name="TextBox 35">
            <a:extLst>
              <a:ext uri="{FF2B5EF4-FFF2-40B4-BE49-F238E27FC236}">
                <a16:creationId xmlns:a16="http://schemas.microsoft.com/office/drawing/2014/main" id="{E0FEBC62-A1AD-F147-9E29-53AD8C2A9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545" y="2085975"/>
            <a:ext cx="1430079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/>
              <a:t>Requesting inputs receiving no other grants</a:t>
            </a:r>
          </a:p>
        </p:txBody>
      </p:sp>
      <p:sp>
        <p:nvSpPr>
          <p:cNvPr id="38934" name="TextBox 36">
            <a:extLst>
              <a:ext uri="{FF2B5EF4-FFF2-40B4-BE49-F238E27FC236}">
                <a16:creationId xmlns:a16="http://schemas.microsoft.com/office/drawing/2014/main" id="{04BA3747-A071-9845-90FD-3038608B0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370" y="3333750"/>
            <a:ext cx="1430079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/>
              <a:t>Requesting inputs receiving other grants</a:t>
            </a:r>
          </a:p>
        </p:txBody>
      </p:sp>
      <p:sp>
        <p:nvSpPr>
          <p:cNvPr id="38935" name="TextBox 37">
            <a:extLst>
              <a:ext uri="{FF2B5EF4-FFF2-40B4-BE49-F238E27FC236}">
                <a16:creationId xmlns:a16="http://schemas.microsoft.com/office/drawing/2014/main" id="{317AB700-5261-614C-8A3C-ABEF76341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5557" y="1981543"/>
            <a:ext cx="28084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 i="1" dirty="0">
                <a:solidFill>
                  <a:srgbClr val="333399"/>
                </a:solidFill>
              </a:rPr>
              <a:t>k</a:t>
            </a:r>
          </a:p>
        </p:txBody>
      </p:sp>
      <p:sp>
        <p:nvSpPr>
          <p:cNvPr id="38936" name="TextBox 38">
            <a:extLst>
              <a:ext uri="{FF2B5EF4-FFF2-40B4-BE49-F238E27FC236}">
                <a16:creationId xmlns:a16="http://schemas.microsoft.com/office/drawing/2014/main" id="{76314EA4-E5FF-5644-A490-A28DDFEC6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8775" y="3029978"/>
            <a:ext cx="4523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 i="1" dirty="0">
                <a:solidFill>
                  <a:srgbClr val="333399"/>
                </a:solidFill>
              </a:rPr>
              <a:t>n-k</a:t>
            </a:r>
          </a:p>
        </p:txBody>
      </p:sp>
      <p:sp>
        <p:nvSpPr>
          <p:cNvPr id="38937" name="TextBox 40">
            <a:extLst>
              <a:ext uri="{FF2B5EF4-FFF2-40B4-BE49-F238E27FC236}">
                <a16:creationId xmlns:a16="http://schemas.microsoft.com/office/drawing/2014/main" id="{F53ACF05-1067-444E-BE8B-45AC3A51E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807494"/>
            <a:ext cx="685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i="1">
                <a:solidFill>
                  <a:srgbClr val="333399"/>
                </a:solidFill>
              </a:rPr>
              <a:t>j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5CAB5D-36B6-9E45-8B95-A20A0D3AA7DD}"/>
              </a:ext>
            </a:extLst>
          </p:cNvPr>
          <p:cNvGrpSpPr/>
          <p:nvPr/>
        </p:nvGrpSpPr>
        <p:grpSpPr>
          <a:xfrm>
            <a:off x="4573191" y="1809750"/>
            <a:ext cx="4113609" cy="2941638"/>
            <a:chOff x="3963591" y="1995487"/>
            <a:chExt cx="4113609" cy="2941638"/>
          </a:xfrm>
        </p:grpSpPr>
        <p:graphicFrame>
          <p:nvGraphicFramePr>
            <p:cNvPr id="42" name="Object 2">
              <a:extLst>
                <a:ext uri="{FF2B5EF4-FFF2-40B4-BE49-F238E27FC236}">
                  <a16:creationId xmlns:a16="http://schemas.microsoft.com/office/drawing/2014/main" id="{DB86E21A-8C69-9342-B974-E8EF608ADCE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2281569"/>
                </p:ext>
              </p:extLst>
            </p:nvPr>
          </p:nvGraphicFramePr>
          <p:xfrm>
            <a:off x="3963591" y="1995487"/>
            <a:ext cx="3980259" cy="2805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Equation" r:id="rId4" imgW="3479800" imgH="2451100" progId="Equation.3">
                    <p:embed/>
                  </p:oleObj>
                </mc:Choice>
                <mc:Fallback>
                  <p:oleObj name="Equation" r:id="rId4" imgW="3479800" imgH="2451100" progId="Equation.3">
                    <p:embed/>
                    <p:pic>
                      <p:nvPicPr>
                        <p:cNvPr id="42" name="Object 2">
                          <a:extLst>
                            <a:ext uri="{FF2B5EF4-FFF2-40B4-BE49-F238E27FC236}">
                              <a16:creationId xmlns:a16="http://schemas.microsoft.com/office/drawing/2014/main" id="{DB86E21A-8C69-9342-B974-E8EF608ADCE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3591" y="1995487"/>
                          <a:ext cx="3980259" cy="2805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C8BF5E5-B862-7340-A4A5-98136F099D6E}"/>
                </a:ext>
              </a:extLst>
            </p:cNvPr>
            <p:cNvSpPr/>
            <p:nvPr/>
          </p:nvSpPr>
          <p:spPr bwMode="auto">
            <a:xfrm>
              <a:off x="3963591" y="3086100"/>
              <a:ext cx="4113609" cy="18510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</p:grpSp>
      <p:graphicFrame>
        <p:nvGraphicFramePr>
          <p:cNvPr id="28" name="Object 2">
            <a:extLst>
              <a:ext uri="{FF2B5EF4-FFF2-40B4-BE49-F238E27FC236}">
                <a16:creationId xmlns:a16="http://schemas.microsoft.com/office/drawing/2014/main" id="{A4CD35F7-4283-EB4C-9B85-9168331662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806278"/>
              </p:ext>
            </p:extLst>
          </p:nvPr>
        </p:nvGraphicFramePr>
        <p:xfrm>
          <a:off x="4573190" y="1809750"/>
          <a:ext cx="3980259" cy="280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4" imgW="3479800" imgH="2451100" progId="Equation.3">
                  <p:embed/>
                </p:oleObj>
              </mc:Choice>
              <mc:Fallback>
                <p:oleObj name="Equation" r:id="rId4" imgW="3479800" imgH="2451100" progId="Equation.3">
                  <p:embed/>
                  <p:pic>
                    <p:nvPicPr>
                      <p:cNvPr id="28" name="Object 2">
                        <a:extLst>
                          <a:ext uri="{FF2B5EF4-FFF2-40B4-BE49-F238E27FC236}">
                            <a16:creationId xmlns:a16="http://schemas.microsoft.com/office/drawing/2014/main" id="{A4CD35F7-4283-EB4C-9B85-9168331662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3190" y="1809750"/>
                        <a:ext cx="3980259" cy="280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C0C912A1-652A-A54C-A3B9-25289CC46393}"/>
              </a:ext>
            </a:extLst>
          </p:cNvPr>
          <p:cNvSpPr/>
          <p:nvPr/>
        </p:nvSpPr>
        <p:spPr bwMode="auto">
          <a:xfrm>
            <a:off x="2375858" y="3301093"/>
            <a:ext cx="163115" cy="803671"/>
          </a:xfrm>
          <a:prstGeom prst="leftBrace">
            <a:avLst>
              <a:gd name="adj1" fmla="val 18343"/>
              <a:gd name="adj2" fmla="val 50000"/>
            </a:avLst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73E2C845-812A-A547-9A6D-0A685A1ABDC9}"/>
              </a:ext>
            </a:extLst>
          </p:cNvPr>
          <p:cNvSpPr/>
          <p:nvPr/>
        </p:nvSpPr>
        <p:spPr bwMode="auto">
          <a:xfrm>
            <a:off x="2375858" y="2214790"/>
            <a:ext cx="163115" cy="510732"/>
          </a:xfrm>
          <a:prstGeom prst="leftBrace">
            <a:avLst>
              <a:gd name="adj1" fmla="val 38364"/>
              <a:gd name="adj2" fmla="val 50000"/>
            </a:avLst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89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8CDB7D35-5809-CA40-8215-002F1DF5A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Known methods for non-uniform traffic</a:t>
            </a:r>
          </a:p>
        </p:txBody>
      </p:sp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5C6BAB68-72EB-D84E-9039-4215F9F3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62868"/>
            <a:ext cx="8229600" cy="33940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1. 100% throughput is now known to be </a:t>
            </a:r>
            <a:r>
              <a:rPr lang="en-US" altLang="en-US" sz="2000" u="sng" dirty="0">
                <a:ea typeface="ＭＳ Ｐゴシック" panose="020B0600070205080204" pitchFamily="34" charset="-128"/>
              </a:rPr>
              <a:t>theoretically</a:t>
            </a:r>
            <a:r>
              <a:rPr lang="en-US" altLang="en-US" sz="2000" dirty="0">
                <a:ea typeface="ＭＳ Ｐゴシック" panose="020B0600070205080204" pitchFamily="34" charset="-128"/>
              </a:rPr>
              <a:t> possible with:</a:t>
            </a:r>
          </a:p>
          <a:p>
            <a:pPr lvl="1">
              <a:buFont typeface="Lucida Grande" panose="020B0600040502020204" pitchFamily="34" charset="0"/>
              <a:buChar char="-"/>
            </a:pPr>
            <a:r>
              <a:rPr lang="en-US" altLang="en-US" dirty="0">
                <a:ea typeface="ＭＳ Ｐゴシック" panose="020B0600070205080204" pitchFamily="34" charset="-128"/>
              </a:rPr>
              <a:t>IQ switch, with VOQs, and</a:t>
            </a:r>
          </a:p>
          <a:p>
            <a:pPr lvl="1">
              <a:buFont typeface="Lucida Grande" panose="020B0600040502020204" pitchFamily="34" charset="0"/>
              <a:buChar char="-"/>
            </a:pPr>
            <a:r>
              <a:rPr lang="en-US" altLang="en-US" dirty="0">
                <a:ea typeface="ＭＳ Ｐゴシック" panose="020B0600070205080204" pitchFamily="34" charset="-128"/>
              </a:rPr>
              <a:t>An arbiter to pick a permutation to maximize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the </a:t>
            </a:r>
            <a:r>
              <a:rPr lang="en-US" altLang="en-US" u="sng" dirty="0">
                <a:ea typeface="ＭＳ Ｐゴシック" panose="020B0600070205080204" pitchFamily="34" charset="-128"/>
              </a:rPr>
              <a:t>total matching weight </a:t>
            </a:r>
            <a:r>
              <a:rPr lang="en-US" altLang="en-US" dirty="0">
                <a:ea typeface="ＭＳ Ｐゴシック" panose="020B0600070205080204" pitchFamily="34" charset="-128"/>
              </a:rPr>
              <a:t>(e.g. weight is VOQ  occupancy)</a:t>
            </a:r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B6D8A082-9FEE-A143-86FA-6E1BA5FFD3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SzPct val="75000"/>
              <a:buFont typeface="Wingdings" pitchFamily="2" charset="2"/>
              <a:buChar char="Ø"/>
              <a:defRPr sz="21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DF71890-AD87-6E43-AB68-D6852E820E37}" type="slidenum">
              <a:rPr lang="en-US" altLang="en-US" sz="105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2A8E5-C34F-5D46-8554-15ED060C6C5A}"/>
              </a:ext>
            </a:extLst>
          </p:cNvPr>
          <p:cNvSpPr txBox="1"/>
          <p:nvPr/>
        </p:nvSpPr>
        <p:spPr>
          <a:xfrm>
            <a:off x="-76200" y="4887217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Walrand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Anantharam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1996</a:t>
            </a:r>
          </a:p>
        </p:txBody>
      </p:sp>
    </p:spTree>
    <p:extLst>
      <p:ext uri="{BB962C8B-B14F-4D97-AF65-F5344CB8AC3E}">
        <p14:creationId xmlns:p14="http://schemas.microsoft.com/office/powerpoint/2010/main" val="2588959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4D008-F0D9-184B-8213-0F98945AD5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F5D1F-6A54-A841-AD98-E6EEE9492094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B9ED4-8C9C-4145-AA2B-9AD8159D1253}"/>
              </a:ext>
            </a:extLst>
          </p:cNvPr>
          <p:cNvSpPr txBox="1"/>
          <p:nvPr/>
        </p:nvSpPr>
        <p:spPr>
          <a:xfrm>
            <a:off x="1183447" y="795462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</a:t>
            </a:r>
            <a:r>
              <a:rPr lang="en-US" sz="1200" baseline="30000" dirty="0"/>
              <a:t>2 </a:t>
            </a:r>
            <a:r>
              <a:rPr lang="en-US" sz="1200" dirty="0"/>
              <a:t>VOQs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A8C3DF-243B-7747-A643-3EB71CD0713F}"/>
              </a:ext>
            </a:extLst>
          </p:cNvPr>
          <p:cNvGrpSpPr/>
          <p:nvPr/>
        </p:nvGrpSpPr>
        <p:grpSpPr>
          <a:xfrm>
            <a:off x="1130176" y="2484634"/>
            <a:ext cx="859132" cy="710531"/>
            <a:chOff x="6248400" y="2851819"/>
            <a:chExt cx="859132" cy="710531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682769-CDF3-A542-897E-7563F258D3A7}"/>
                </a:ext>
              </a:extLst>
            </p:cNvPr>
            <p:cNvSpPr/>
            <p:nvPr/>
          </p:nvSpPr>
          <p:spPr bwMode="auto">
            <a:xfrm>
              <a:off x="6248400" y="2851819"/>
              <a:ext cx="859132" cy="7105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BFA76B-7BFE-3E43-8725-77FC9CDA5EF1}"/>
                </a:ext>
              </a:extLst>
            </p:cNvPr>
            <p:cNvGrpSpPr/>
            <p:nvPr/>
          </p:nvGrpSpPr>
          <p:grpSpPr>
            <a:xfrm>
              <a:off x="6358242" y="2880646"/>
              <a:ext cx="666175" cy="140426"/>
              <a:chOff x="6364514" y="1389863"/>
              <a:chExt cx="666175" cy="140426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5EAFD6EA-B5C0-2A49-9319-03BB9E8243BB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43" name="Line 36">
                <a:extLst>
                  <a:ext uri="{FF2B5EF4-FFF2-40B4-BE49-F238E27FC236}">
                    <a16:creationId xmlns:a16="http://schemas.microsoft.com/office/drawing/2014/main" id="{D09D3FC9-F339-914A-B129-37EFAB2495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44" name="Line 37">
                <a:extLst>
                  <a:ext uri="{FF2B5EF4-FFF2-40B4-BE49-F238E27FC236}">
                    <a16:creationId xmlns:a16="http://schemas.microsoft.com/office/drawing/2014/main" id="{76EDA3FA-BCA6-9941-8C14-8B56A4E075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45" name="Line 38">
                <a:extLst>
                  <a:ext uri="{FF2B5EF4-FFF2-40B4-BE49-F238E27FC236}">
                    <a16:creationId xmlns:a16="http://schemas.microsoft.com/office/drawing/2014/main" id="{6CA3952A-BC2A-464F-8D61-4ABD28725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FEA53EED-AE61-EE48-B33E-BB6CBDBAB897}"/>
                </a:ext>
              </a:extLst>
            </p:cNvPr>
            <p:cNvGrpSpPr/>
            <p:nvPr/>
          </p:nvGrpSpPr>
          <p:grpSpPr>
            <a:xfrm>
              <a:off x="6359880" y="3045659"/>
              <a:ext cx="666175" cy="140426"/>
              <a:chOff x="6364514" y="1389863"/>
              <a:chExt cx="666175" cy="140426"/>
            </a:xfrm>
            <a:solidFill>
              <a:srgbClr val="92D050"/>
            </a:solidFill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23AD22AC-9633-6D47-A9FD-078210A17749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39" name="Line 36">
                <a:extLst>
                  <a:ext uri="{FF2B5EF4-FFF2-40B4-BE49-F238E27FC236}">
                    <a16:creationId xmlns:a16="http://schemas.microsoft.com/office/drawing/2014/main" id="{AFFC0F16-8FDA-9E48-879E-7891019054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40" name="Line 37">
                <a:extLst>
                  <a:ext uri="{FF2B5EF4-FFF2-40B4-BE49-F238E27FC236}">
                    <a16:creationId xmlns:a16="http://schemas.microsoft.com/office/drawing/2014/main" id="{26A5427E-9DD8-B448-B85F-ED2807187D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41" name="Line 38">
                <a:extLst>
                  <a:ext uri="{FF2B5EF4-FFF2-40B4-BE49-F238E27FC236}">
                    <a16:creationId xmlns:a16="http://schemas.microsoft.com/office/drawing/2014/main" id="{3BD9919D-4035-7049-9D7C-BECD9553CE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9CC5676F-32F8-0B44-AE3B-BAB9A406DE1F}"/>
                </a:ext>
              </a:extLst>
            </p:cNvPr>
            <p:cNvGrpSpPr/>
            <p:nvPr/>
          </p:nvGrpSpPr>
          <p:grpSpPr>
            <a:xfrm>
              <a:off x="6361518" y="3210672"/>
              <a:ext cx="666175" cy="140426"/>
              <a:chOff x="6364514" y="1389863"/>
              <a:chExt cx="666175" cy="140426"/>
            </a:xfrm>
            <a:solidFill>
              <a:srgbClr val="00B0F0"/>
            </a:solidFill>
          </p:grpSpPr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8C0C42D4-1154-DA49-A511-F6479D822F51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35" name="Line 36">
                <a:extLst>
                  <a:ext uri="{FF2B5EF4-FFF2-40B4-BE49-F238E27FC236}">
                    <a16:creationId xmlns:a16="http://schemas.microsoft.com/office/drawing/2014/main" id="{185D5E9D-DBC8-684D-B1DF-AF65CBADF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36" name="Line 37">
                <a:extLst>
                  <a:ext uri="{FF2B5EF4-FFF2-40B4-BE49-F238E27FC236}">
                    <a16:creationId xmlns:a16="http://schemas.microsoft.com/office/drawing/2014/main" id="{00633B2D-DA90-C44B-B038-9ED9AB5C3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37" name="Line 38">
                <a:extLst>
                  <a:ext uri="{FF2B5EF4-FFF2-40B4-BE49-F238E27FC236}">
                    <a16:creationId xmlns:a16="http://schemas.microsoft.com/office/drawing/2014/main" id="{1DE22918-F473-DE46-8929-AC59CF91DB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B14F81ED-A7CF-944A-ADC2-D84DDE47E150}"/>
                </a:ext>
              </a:extLst>
            </p:cNvPr>
            <p:cNvGrpSpPr/>
            <p:nvPr/>
          </p:nvGrpSpPr>
          <p:grpSpPr>
            <a:xfrm>
              <a:off x="6363156" y="3376733"/>
              <a:ext cx="666175" cy="140426"/>
              <a:chOff x="6364514" y="1389863"/>
              <a:chExt cx="666175" cy="140426"/>
            </a:xfrm>
            <a:solidFill>
              <a:srgbClr val="7030A0"/>
            </a:solidFill>
          </p:grpSpPr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5A2BC2B2-575D-A24D-B522-B342F6506BFA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31" name="Line 36">
                <a:extLst>
                  <a:ext uri="{FF2B5EF4-FFF2-40B4-BE49-F238E27FC236}">
                    <a16:creationId xmlns:a16="http://schemas.microsoft.com/office/drawing/2014/main" id="{71FAC930-D360-2F43-91A1-3AE5CB312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32" name="Line 37">
                <a:extLst>
                  <a:ext uri="{FF2B5EF4-FFF2-40B4-BE49-F238E27FC236}">
                    <a16:creationId xmlns:a16="http://schemas.microsoft.com/office/drawing/2014/main" id="{CF2E7F88-E260-F849-949B-6CF5A81273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33" name="Line 38">
                <a:extLst>
                  <a:ext uri="{FF2B5EF4-FFF2-40B4-BE49-F238E27FC236}">
                    <a16:creationId xmlns:a16="http://schemas.microsoft.com/office/drawing/2014/main" id="{F57C7919-395D-2B4E-8005-53815A7B26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7B8F93-F480-0746-AF97-FAB05B692282}"/>
              </a:ext>
            </a:extLst>
          </p:cNvPr>
          <p:cNvGrpSpPr/>
          <p:nvPr/>
        </p:nvGrpSpPr>
        <p:grpSpPr>
          <a:xfrm>
            <a:off x="1130176" y="1762699"/>
            <a:ext cx="859132" cy="710531"/>
            <a:chOff x="6248400" y="2129884"/>
            <a:chExt cx="859132" cy="710531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43B0DC9-3B63-0045-A019-979D8811B3E6}"/>
                </a:ext>
              </a:extLst>
            </p:cNvPr>
            <p:cNvSpPr/>
            <p:nvPr/>
          </p:nvSpPr>
          <p:spPr bwMode="auto">
            <a:xfrm>
              <a:off x="6248400" y="2129884"/>
              <a:ext cx="859132" cy="7105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0F261F1-043F-D049-A6E0-3B2A55C44C17}"/>
                </a:ext>
              </a:extLst>
            </p:cNvPr>
            <p:cNvGrpSpPr/>
            <p:nvPr/>
          </p:nvGrpSpPr>
          <p:grpSpPr>
            <a:xfrm>
              <a:off x="6361378" y="2154698"/>
              <a:ext cx="671089" cy="636513"/>
              <a:chOff x="6361378" y="2154698"/>
              <a:chExt cx="671089" cy="636513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0A3AC2CA-F86B-F542-B339-C2748FE18B1E}"/>
                  </a:ext>
                </a:extLst>
              </p:cNvPr>
              <p:cNvGrpSpPr/>
              <p:nvPr/>
            </p:nvGrpSpPr>
            <p:grpSpPr>
              <a:xfrm>
                <a:off x="6361378" y="2154698"/>
                <a:ext cx="666175" cy="140426"/>
                <a:chOff x="6364514" y="1389863"/>
                <a:chExt cx="666175" cy="140426"/>
              </a:xfrm>
            </p:grpSpPr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267F5D7A-824D-D041-B8F0-A81B9069F64F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122" name="Line 36">
                  <a:extLst>
                    <a:ext uri="{FF2B5EF4-FFF2-40B4-BE49-F238E27FC236}">
                      <a16:creationId xmlns:a16="http://schemas.microsoft.com/office/drawing/2014/main" id="{A10DAA8C-B739-9C48-8C95-D7DEC41BF8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3" name="Line 37">
                  <a:extLst>
                    <a:ext uri="{FF2B5EF4-FFF2-40B4-BE49-F238E27FC236}">
                      <a16:creationId xmlns:a16="http://schemas.microsoft.com/office/drawing/2014/main" id="{42548587-E620-F34A-BC25-DA6DAB91AD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4" name="Line 38">
                  <a:extLst>
                    <a:ext uri="{FF2B5EF4-FFF2-40B4-BE49-F238E27FC236}">
                      <a16:creationId xmlns:a16="http://schemas.microsoft.com/office/drawing/2014/main" id="{957446E7-7C49-8142-8E89-8134426D9E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D1626DEB-41D8-2248-A276-94B49E2F6BFC}"/>
                  </a:ext>
                </a:extLst>
              </p:cNvPr>
              <p:cNvGrpSpPr/>
              <p:nvPr/>
            </p:nvGrpSpPr>
            <p:grpSpPr>
              <a:xfrm>
                <a:off x="6363016" y="2319711"/>
                <a:ext cx="666175" cy="140426"/>
                <a:chOff x="6364514" y="1389863"/>
                <a:chExt cx="666175" cy="140426"/>
              </a:xfrm>
              <a:solidFill>
                <a:srgbClr val="92D050"/>
              </a:solidFill>
            </p:grpSpPr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5D7BCB43-77A0-B142-BB6E-F5013E6A6793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118" name="Line 36">
                  <a:extLst>
                    <a:ext uri="{FF2B5EF4-FFF2-40B4-BE49-F238E27FC236}">
                      <a16:creationId xmlns:a16="http://schemas.microsoft.com/office/drawing/2014/main" id="{C305E471-85CD-154D-8702-BB192B248F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19" name="Line 37">
                  <a:extLst>
                    <a:ext uri="{FF2B5EF4-FFF2-40B4-BE49-F238E27FC236}">
                      <a16:creationId xmlns:a16="http://schemas.microsoft.com/office/drawing/2014/main" id="{C3FF23D3-F2BD-224C-845E-B3DA9808BD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0" name="Line 38">
                  <a:extLst>
                    <a:ext uri="{FF2B5EF4-FFF2-40B4-BE49-F238E27FC236}">
                      <a16:creationId xmlns:a16="http://schemas.microsoft.com/office/drawing/2014/main" id="{8A71E52F-EEBA-B942-A607-5F23AE792B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EAB8C47F-90D1-5F48-924A-20E30E3E1A3E}"/>
                  </a:ext>
                </a:extLst>
              </p:cNvPr>
              <p:cNvGrpSpPr/>
              <p:nvPr/>
            </p:nvGrpSpPr>
            <p:grpSpPr>
              <a:xfrm>
                <a:off x="6364654" y="2484724"/>
                <a:ext cx="666175" cy="140426"/>
                <a:chOff x="6364514" y="1389863"/>
                <a:chExt cx="666175" cy="140426"/>
              </a:xfrm>
              <a:solidFill>
                <a:srgbClr val="00B0F0"/>
              </a:solidFill>
            </p:grpSpPr>
            <p:sp>
              <p:nvSpPr>
                <p:cNvPr id="113" name="Freeform 112">
                  <a:extLst>
                    <a:ext uri="{FF2B5EF4-FFF2-40B4-BE49-F238E27FC236}">
                      <a16:creationId xmlns:a16="http://schemas.microsoft.com/office/drawing/2014/main" id="{D147886E-6A91-5E4E-97D1-FD24FD5B5085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114" name="Line 36">
                  <a:extLst>
                    <a:ext uri="{FF2B5EF4-FFF2-40B4-BE49-F238E27FC236}">
                      <a16:creationId xmlns:a16="http://schemas.microsoft.com/office/drawing/2014/main" id="{48196938-F044-144B-B69E-833D538BF9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15" name="Line 37">
                  <a:extLst>
                    <a:ext uri="{FF2B5EF4-FFF2-40B4-BE49-F238E27FC236}">
                      <a16:creationId xmlns:a16="http://schemas.microsoft.com/office/drawing/2014/main" id="{2F6A62EA-8BCC-DF4B-BB9A-B90840843C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16" name="Line 38">
                  <a:extLst>
                    <a:ext uri="{FF2B5EF4-FFF2-40B4-BE49-F238E27FC236}">
                      <a16:creationId xmlns:a16="http://schemas.microsoft.com/office/drawing/2014/main" id="{52209742-7B60-CF42-8CBC-15EE3A75C8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CA0B5F56-0676-674C-B8AD-6763A722664B}"/>
                  </a:ext>
                </a:extLst>
              </p:cNvPr>
              <p:cNvGrpSpPr/>
              <p:nvPr/>
            </p:nvGrpSpPr>
            <p:grpSpPr>
              <a:xfrm>
                <a:off x="6366292" y="2650785"/>
                <a:ext cx="666175" cy="140426"/>
                <a:chOff x="6364514" y="1389863"/>
                <a:chExt cx="666175" cy="140426"/>
              </a:xfrm>
              <a:solidFill>
                <a:srgbClr val="7030A0"/>
              </a:solidFill>
            </p:grpSpPr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C01221B4-8837-4C45-AA08-FC990C131CD8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110" name="Line 36">
                  <a:extLst>
                    <a:ext uri="{FF2B5EF4-FFF2-40B4-BE49-F238E27FC236}">
                      <a16:creationId xmlns:a16="http://schemas.microsoft.com/office/drawing/2014/main" id="{BEB6B511-3514-BE45-8736-AB89D5A365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11" name="Line 37">
                  <a:extLst>
                    <a:ext uri="{FF2B5EF4-FFF2-40B4-BE49-F238E27FC236}">
                      <a16:creationId xmlns:a16="http://schemas.microsoft.com/office/drawing/2014/main" id="{72065805-AD13-9B4C-AC01-ABB433BA26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12" name="Line 38">
                  <a:extLst>
                    <a:ext uri="{FF2B5EF4-FFF2-40B4-BE49-F238E27FC236}">
                      <a16:creationId xmlns:a16="http://schemas.microsoft.com/office/drawing/2014/main" id="{68F89712-ACE2-9743-BDB2-A0CF92A699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CA82BC-7F57-BD4E-AE5B-6EA5AFDB6862}"/>
              </a:ext>
            </a:extLst>
          </p:cNvPr>
          <p:cNvGrpSpPr/>
          <p:nvPr/>
        </p:nvGrpSpPr>
        <p:grpSpPr>
          <a:xfrm>
            <a:off x="1137730" y="3939096"/>
            <a:ext cx="859132" cy="710531"/>
            <a:chOff x="6255954" y="4306281"/>
            <a:chExt cx="859132" cy="710531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A9B3FA4-C8DF-C441-811D-4776591E0A94}"/>
                </a:ext>
              </a:extLst>
            </p:cNvPr>
            <p:cNvSpPr/>
            <p:nvPr/>
          </p:nvSpPr>
          <p:spPr bwMode="auto">
            <a:xfrm>
              <a:off x="6255954" y="4306281"/>
              <a:ext cx="859132" cy="7105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13118B3-9F17-BA48-ABF7-AF1D2EBF54D4}"/>
                </a:ext>
              </a:extLst>
            </p:cNvPr>
            <p:cNvGrpSpPr/>
            <p:nvPr/>
          </p:nvGrpSpPr>
          <p:grpSpPr>
            <a:xfrm>
              <a:off x="6358242" y="4341399"/>
              <a:ext cx="671089" cy="636513"/>
              <a:chOff x="6358242" y="4341399"/>
              <a:chExt cx="671089" cy="636513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B367384-DC5D-1A4B-BECF-51E41399494D}"/>
                  </a:ext>
                </a:extLst>
              </p:cNvPr>
              <p:cNvGrpSpPr/>
              <p:nvPr/>
            </p:nvGrpSpPr>
            <p:grpSpPr>
              <a:xfrm>
                <a:off x="6358242" y="4341399"/>
                <a:ext cx="666175" cy="140426"/>
                <a:chOff x="6364514" y="1389863"/>
                <a:chExt cx="666175" cy="140426"/>
              </a:xfrm>
            </p:grpSpPr>
            <p:sp>
              <p:nvSpPr>
                <p:cNvPr id="99" name="Freeform 98">
                  <a:extLst>
                    <a:ext uri="{FF2B5EF4-FFF2-40B4-BE49-F238E27FC236}">
                      <a16:creationId xmlns:a16="http://schemas.microsoft.com/office/drawing/2014/main" id="{BFF14834-C0E4-9F45-9F14-FFC9F13A5730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100" name="Line 36">
                  <a:extLst>
                    <a:ext uri="{FF2B5EF4-FFF2-40B4-BE49-F238E27FC236}">
                      <a16:creationId xmlns:a16="http://schemas.microsoft.com/office/drawing/2014/main" id="{79C24473-01A4-6E4F-9671-F44A999B87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01" name="Line 37">
                  <a:extLst>
                    <a:ext uri="{FF2B5EF4-FFF2-40B4-BE49-F238E27FC236}">
                      <a16:creationId xmlns:a16="http://schemas.microsoft.com/office/drawing/2014/main" id="{4D883538-57B7-DB46-B06C-C972BD3869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02" name="Line 38">
                  <a:extLst>
                    <a:ext uri="{FF2B5EF4-FFF2-40B4-BE49-F238E27FC236}">
                      <a16:creationId xmlns:a16="http://schemas.microsoft.com/office/drawing/2014/main" id="{531BAF78-9BFD-5E49-9E5A-8CCD2E4499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84EAFE5C-4B43-F249-89CD-52208EABE2C3}"/>
                  </a:ext>
                </a:extLst>
              </p:cNvPr>
              <p:cNvGrpSpPr/>
              <p:nvPr/>
            </p:nvGrpSpPr>
            <p:grpSpPr>
              <a:xfrm>
                <a:off x="6359880" y="4506412"/>
                <a:ext cx="666175" cy="140426"/>
                <a:chOff x="6364514" y="1389863"/>
                <a:chExt cx="666175" cy="140426"/>
              </a:xfrm>
              <a:solidFill>
                <a:srgbClr val="92D050"/>
              </a:solidFill>
            </p:grpSpPr>
            <p:sp>
              <p:nvSpPr>
                <p:cNvPr id="95" name="Freeform 94">
                  <a:extLst>
                    <a:ext uri="{FF2B5EF4-FFF2-40B4-BE49-F238E27FC236}">
                      <a16:creationId xmlns:a16="http://schemas.microsoft.com/office/drawing/2014/main" id="{2A8D5EE9-0960-D147-AE2C-40225CEB7480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96" name="Line 36">
                  <a:extLst>
                    <a:ext uri="{FF2B5EF4-FFF2-40B4-BE49-F238E27FC236}">
                      <a16:creationId xmlns:a16="http://schemas.microsoft.com/office/drawing/2014/main" id="{C0F5CE1C-E1EC-F24A-BB21-6FDC3062F2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97" name="Line 37">
                  <a:extLst>
                    <a:ext uri="{FF2B5EF4-FFF2-40B4-BE49-F238E27FC236}">
                      <a16:creationId xmlns:a16="http://schemas.microsoft.com/office/drawing/2014/main" id="{9603E9B0-CBA7-1842-A445-5B59F561B7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98" name="Line 38">
                  <a:extLst>
                    <a:ext uri="{FF2B5EF4-FFF2-40B4-BE49-F238E27FC236}">
                      <a16:creationId xmlns:a16="http://schemas.microsoft.com/office/drawing/2014/main" id="{8D1F9887-3827-2443-8CF8-1332C9F763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8711096-53B9-2B4E-8237-76B3D994F4B2}"/>
                  </a:ext>
                </a:extLst>
              </p:cNvPr>
              <p:cNvGrpSpPr/>
              <p:nvPr/>
            </p:nvGrpSpPr>
            <p:grpSpPr>
              <a:xfrm>
                <a:off x="6361518" y="4671425"/>
                <a:ext cx="666175" cy="140426"/>
                <a:chOff x="6364514" y="1389863"/>
                <a:chExt cx="666175" cy="140426"/>
              </a:xfrm>
              <a:solidFill>
                <a:srgbClr val="00B0F0"/>
              </a:solidFill>
            </p:grpSpPr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165042BB-83A6-A244-AD2D-489B6F48EC0C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92" name="Line 36">
                  <a:extLst>
                    <a:ext uri="{FF2B5EF4-FFF2-40B4-BE49-F238E27FC236}">
                      <a16:creationId xmlns:a16="http://schemas.microsoft.com/office/drawing/2014/main" id="{EF14ABB6-14CD-8845-8FC6-B4724AEA6F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93" name="Line 37">
                  <a:extLst>
                    <a:ext uri="{FF2B5EF4-FFF2-40B4-BE49-F238E27FC236}">
                      <a16:creationId xmlns:a16="http://schemas.microsoft.com/office/drawing/2014/main" id="{99D79C8A-FC8A-2240-AD43-F1E27F510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94" name="Line 38">
                  <a:extLst>
                    <a:ext uri="{FF2B5EF4-FFF2-40B4-BE49-F238E27FC236}">
                      <a16:creationId xmlns:a16="http://schemas.microsoft.com/office/drawing/2014/main" id="{89F1B2CD-7688-B041-A96A-0557A6A55A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27A1D0D3-07C2-6A4E-8038-7EE49AB84295}"/>
                  </a:ext>
                </a:extLst>
              </p:cNvPr>
              <p:cNvGrpSpPr/>
              <p:nvPr/>
            </p:nvGrpSpPr>
            <p:grpSpPr>
              <a:xfrm>
                <a:off x="6363156" y="4837486"/>
                <a:ext cx="666175" cy="140426"/>
                <a:chOff x="6364514" y="1389863"/>
                <a:chExt cx="666175" cy="140426"/>
              </a:xfrm>
              <a:solidFill>
                <a:srgbClr val="7030A0"/>
              </a:solidFill>
            </p:grpSpPr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DB3C071C-18B5-8241-ABAA-EE1F2B8EBBD3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88" name="Line 36">
                  <a:extLst>
                    <a:ext uri="{FF2B5EF4-FFF2-40B4-BE49-F238E27FC236}">
                      <a16:creationId xmlns:a16="http://schemas.microsoft.com/office/drawing/2014/main" id="{6B057A30-D4A3-DB47-AC5F-AF429EFCE1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89" name="Line 37">
                  <a:extLst>
                    <a:ext uri="{FF2B5EF4-FFF2-40B4-BE49-F238E27FC236}">
                      <a16:creationId xmlns:a16="http://schemas.microsoft.com/office/drawing/2014/main" id="{0ED4365D-8C87-4C4F-BB03-10FA26DE19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90" name="Line 38">
                  <a:extLst>
                    <a:ext uri="{FF2B5EF4-FFF2-40B4-BE49-F238E27FC236}">
                      <a16:creationId xmlns:a16="http://schemas.microsoft.com/office/drawing/2014/main" id="{70E73A75-41FD-5140-A6F3-046726E08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34A961-CE13-694F-9B02-B6FA21F10764}"/>
              </a:ext>
            </a:extLst>
          </p:cNvPr>
          <p:cNvGrpSpPr/>
          <p:nvPr/>
        </p:nvGrpSpPr>
        <p:grpSpPr>
          <a:xfrm>
            <a:off x="1130176" y="1036834"/>
            <a:ext cx="859132" cy="710531"/>
            <a:chOff x="6248400" y="1404019"/>
            <a:chExt cx="859132" cy="71053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B0ACAD8-E17B-F24B-A082-3CB5D8D5D7F1}"/>
                </a:ext>
              </a:extLst>
            </p:cNvPr>
            <p:cNvSpPr/>
            <p:nvPr/>
          </p:nvSpPr>
          <p:spPr bwMode="auto">
            <a:xfrm>
              <a:off x="6248400" y="1404019"/>
              <a:ext cx="859132" cy="7105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3105EAD-57B8-9A4E-8A61-38195C1343D4}"/>
                </a:ext>
              </a:extLst>
            </p:cNvPr>
            <p:cNvGrpSpPr/>
            <p:nvPr/>
          </p:nvGrpSpPr>
          <p:grpSpPr>
            <a:xfrm>
              <a:off x="6364514" y="1428750"/>
              <a:ext cx="666175" cy="140426"/>
              <a:chOff x="6364514" y="1389863"/>
              <a:chExt cx="666175" cy="140426"/>
            </a:xfrm>
            <a:solidFill>
              <a:schemeClr val="bg1"/>
            </a:solidFill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B19439A1-0CB0-2044-8CF4-9B70BA5EE13A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78" name="Line 36">
                <a:extLst>
                  <a:ext uri="{FF2B5EF4-FFF2-40B4-BE49-F238E27FC236}">
                    <a16:creationId xmlns:a16="http://schemas.microsoft.com/office/drawing/2014/main" id="{0B3B822E-576B-1247-AEFE-A8A948BEB8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79" name="Line 37">
                <a:extLst>
                  <a:ext uri="{FF2B5EF4-FFF2-40B4-BE49-F238E27FC236}">
                    <a16:creationId xmlns:a16="http://schemas.microsoft.com/office/drawing/2014/main" id="{DF9E42D5-4DCA-C644-A10F-EF963F7C71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80" name="Line 38">
                <a:extLst>
                  <a:ext uri="{FF2B5EF4-FFF2-40B4-BE49-F238E27FC236}">
                    <a16:creationId xmlns:a16="http://schemas.microsoft.com/office/drawing/2014/main" id="{F2D48D8A-E4E8-A14A-B016-98FD65E34A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98CD868-9458-7146-860E-2DE85D04E922}"/>
                </a:ext>
              </a:extLst>
            </p:cNvPr>
            <p:cNvGrpSpPr/>
            <p:nvPr/>
          </p:nvGrpSpPr>
          <p:grpSpPr>
            <a:xfrm>
              <a:off x="6366152" y="1593763"/>
              <a:ext cx="666175" cy="140426"/>
              <a:chOff x="6364514" y="1389863"/>
              <a:chExt cx="666175" cy="140426"/>
            </a:xfrm>
            <a:solidFill>
              <a:schemeClr val="bg1"/>
            </a:solidFill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74EEDE61-67C6-244E-A4AD-8AEFB3635C9A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74" name="Line 36">
                <a:extLst>
                  <a:ext uri="{FF2B5EF4-FFF2-40B4-BE49-F238E27FC236}">
                    <a16:creationId xmlns:a16="http://schemas.microsoft.com/office/drawing/2014/main" id="{34450B3E-CC5D-0B41-B8EA-F1DE8DB799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75" name="Line 37">
                <a:extLst>
                  <a:ext uri="{FF2B5EF4-FFF2-40B4-BE49-F238E27FC236}">
                    <a16:creationId xmlns:a16="http://schemas.microsoft.com/office/drawing/2014/main" id="{20F628B9-4BD7-5C4D-A7C2-F8FD1C8526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76" name="Line 38">
                <a:extLst>
                  <a:ext uri="{FF2B5EF4-FFF2-40B4-BE49-F238E27FC236}">
                    <a16:creationId xmlns:a16="http://schemas.microsoft.com/office/drawing/2014/main" id="{5A5B7311-D373-8249-ACCF-9D6549D12E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126ABD6-E66A-9048-B17E-F50794ADE15F}"/>
                </a:ext>
              </a:extLst>
            </p:cNvPr>
            <p:cNvGrpSpPr/>
            <p:nvPr/>
          </p:nvGrpSpPr>
          <p:grpSpPr>
            <a:xfrm>
              <a:off x="6367790" y="1758776"/>
              <a:ext cx="666175" cy="140426"/>
              <a:chOff x="6364514" y="1389863"/>
              <a:chExt cx="666175" cy="140426"/>
            </a:xfrm>
            <a:solidFill>
              <a:schemeClr val="bg1"/>
            </a:solidFill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5E92349C-4855-DB40-BED1-9B6B2319F13F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70" name="Line 36">
                <a:extLst>
                  <a:ext uri="{FF2B5EF4-FFF2-40B4-BE49-F238E27FC236}">
                    <a16:creationId xmlns:a16="http://schemas.microsoft.com/office/drawing/2014/main" id="{EFB95CF7-5A2E-664F-8F51-9F5504722A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71" name="Line 37">
                <a:extLst>
                  <a:ext uri="{FF2B5EF4-FFF2-40B4-BE49-F238E27FC236}">
                    <a16:creationId xmlns:a16="http://schemas.microsoft.com/office/drawing/2014/main" id="{71B95210-5636-A64F-BB7D-1E3B99B2C7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72" name="Line 38">
                <a:extLst>
                  <a:ext uri="{FF2B5EF4-FFF2-40B4-BE49-F238E27FC236}">
                    <a16:creationId xmlns:a16="http://schemas.microsoft.com/office/drawing/2014/main" id="{D6C44D46-D660-684A-AA80-6141939C1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22F1BA6-29A8-4B4D-95FA-3EA482A32D76}"/>
                </a:ext>
              </a:extLst>
            </p:cNvPr>
            <p:cNvGrpSpPr/>
            <p:nvPr/>
          </p:nvGrpSpPr>
          <p:grpSpPr>
            <a:xfrm>
              <a:off x="6369428" y="1924837"/>
              <a:ext cx="666175" cy="140426"/>
              <a:chOff x="6364514" y="1389863"/>
              <a:chExt cx="666175" cy="140426"/>
            </a:xfrm>
            <a:solidFill>
              <a:schemeClr val="bg1"/>
            </a:solidFill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44C6F315-6597-764D-957F-F80E95ADDCC1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66" name="Line 36">
                <a:extLst>
                  <a:ext uri="{FF2B5EF4-FFF2-40B4-BE49-F238E27FC236}">
                    <a16:creationId xmlns:a16="http://schemas.microsoft.com/office/drawing/2014/main" id="{AC079EEE-67D2-A146-A652-2AE629F7B7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67" name="Line 37">
                <a:extLst>
                  <a:ext uri="{FF2B5EF4-FFF2-40B4-BE49-F238E27FC236}">
                    <a16:creationId xmlns:a16="http://schemas.microsoft.com/office/drawing/2014/main" id="{F699DCD5-AB94-3243-A54C-D53AB7EF9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68" name="Line 38">
                <a:extLst>
                  <a:ext uri="{FF2B5EF4-FFF2-40B4-BE49-F238E27FC236}">
                    <a16:creationId xmlns:a16="http://schemas.microsoft.com/office/drawing/2014/main" id="{4C82D27F-7BF0-154D-9167-FF4A654BC5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CDF8CA1-04FC-F747-AF47-CC3AAF9D0AE3}"/>
              </a:ext>
            </a:extLst>
          </p:cNvPr>
          <p:cNvSpPr/>
          <p:nvPr/>
        </p:nvSpPr>
        <p:spPr bwMode="auto">
          <a:xfrm>
            <a:off x="1780267" y="3045337"/>
            <a:ext cx="96489" cy="76009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BAF7AFA-6DE8-F24D-91CB-F52E4ED6F403}"/>
              </a:ext>
            </a:extLst>
          </p:cNvPr>
          <p:cNvSpPr/>
          <p:nvPr/>
        </p:nvSpPr>
        <p:spPr bwMode="auto">
          <a:xfrm>
            <a:off x="1780267" y="2157980"/>
            <a:ext cx="96489" cy="76009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BD6AE00-875E-5547-BA12-58AE640A51CD}"/>
              </a:ext>
            </a:extLst>
          </p:cNvPr>
          <p:cNvSpPr/>
          <p:nvPr/>
        </p:nvSpPr>
        <p:spPr bwMode="auto">
          <a:xfrm>
            <a:off x="1780267" y="1262505"/>
            <a:ext cx="96489" cy="7600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9174447-F292-1C48-A3FA-7E53A86AA420}"/>
              </a:ext>
            </a:extLst>
          </p:cNvPr>
          <p:cNvSpPr/>
          <p:nvPr/>
        </p:nvSpPr>
        <p:spPr bwMode="auto">
          <a:xfrm>
            <a:off x="1780267" y="4008239"/>
            <a:ext cx="96489" cy="76009"/>
          </a:xfrm>
          <a:prstGeom prst="rect">
            <a:avLst/>
          </a:prstGeom>
          <a:solidFill>
            <a:srgbClr val="F5B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4E3B4FE-F396-4642-94BC-0C0A49092ECB}"/>
              </a:ext>
            </a:extLst>
          </p:cNvPr>
          <p:cNvSpPr/>
          <p:nvPr/>
        </p:nvSpPr>
        <p:spPr bwMode="auto">
          <a:xfrm>
            <a:off x="1780266" y="1992415"/>
            <a:ext cx="96489" cy="7600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E4BFE77-CA01-A54A-A821-21A0C42E32CC}"/>
              </a:ext>
            </a:extLst>
          </p:cNvPr>
          <p:cNvSpPr/>
          <p:nvPr/>
        </p:nvSpPr>
        <p:spPr bwMode="auto">
          <a:xfrm>
            <a:off x="1780265" y="2722325"/>
            <a:ext cx="96489" cy="7600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8815BDB-F36D-4C41-9992-FBABFED5B250}"/>
              </a:ext>
            </a:extLst>
          </p:cNvPr>
          <p:cNvSpPr/>
          <p:nvPr/>
        </p:nvSpPr>
        <p:spPr bwMode="auto">
          <a:xfrm>
            <a:off x="1632895" y="2717180"/>
            <a:ext cx="96489" cy="7600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57A104A-CD6E-A34F-8A88-8A4C5F5470D0}"/>
              </a:ext>
            </a:extLst>
          </p:cNvPr>
          <p:cNvSpPr/>
          <p:nvPr/>
        </p:nvSpPr>
        <p:spPr bwMode="auto">
          <a:xfrm>
            <a:off x="1485525" y="2712035"/>
            <a:ext cx="96489" cy="7600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1AA62C92-0157-1740-A94C-96C4BCE659AA}"/>
              </a:ext>
            </a:extLst>
          </p:cNvPr>
          <p:cNvSpPr/>
          <p:nvPr/>
        </p:nvSpPr>
        <p:spPr bwMode="auto">
          <a:xfrm>
            <a:off x="1630680" y="1258266"/>
            <a:ext cx="96489" cy="7600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FA4CD60-3B08-194F-99B6-679D253FFF90}"/>
              </a:ext>
            </a:extLst>
          </p:cNvPr>
          <p:cNvSpPr/>
          <p:nvPr/>
        </p:nvSpPr>
        <p:spPr bwMode="auto">
          <a:xfrm>
            <a:off x="1788241" y="1429403"/>
            <a:ext cx="96489" cy="76009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F96EB10-D840-0D4B-B5AE-2A20206ED523}"/>
              </a:ext>
            </a:extLst>
          </p:cNvPr>
          <p:cNvSpPr/>
          <p:nvPr/>
        </p:nvSpPr>
        <p:spPr bwMode="auto">
          <a:xfrm>
            <a:off x="1632895" y="1427427"/>
            <a:ext cx="96489" cy="76009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9F3FD40-291A-1945-85AF-D4054F2D14C7}"/>
              </a:ext>
            </a:extLst>
          </p:cNvPr>
          <p:cNvSpPr/>
          <p:nvPr/>
        </p:nvSpPr>
        <p:spPr bwMode="auto">
          <a:xfrm>
            <a:off x="1477549" y="1425451"/>
            <a:ext cx="96489" cy="76009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51CA982-A3F4-1646-BEC1-E4F7B5189D3D}"/>
              </a:ext>
            </a:extLst>
          </p:cNvPr>
          <p:cNvSpPr/>
          <p:nvPr/>
        </p:nvSpPr>
        <p:spPr bwMode="auto">
          <a:xfrm>
            <a:off x="1776690" y="4340257"/>
            <a:ext cx="96489" cy="76009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2B90C21-6055-504D-A656-1EFDFA90583B}"/>
              </a:ext>
            </a:extLst>
          </p:cNvPr>
          <p:cNvSpPr/>
          <p:nvPr/>
        </p:nvSpPr>
        <p:spPr bwMode="auto">
          <a:xfrm>
            <a:off x="1623120" y="4008239"/>
            <a:ext cx="96489" cy="76009"/>
          </a:xfrm>
          <a:prstGeom prst="rect">
            <a:avLst/>
          </a:prstGeom>
          <a:solidFill>
            <a:srgbClr val="F5B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2AD4363-42C7-4F4C-B810-8ABEC8B22C5F}"/>
              </a:ext>
            </a:extLst>
          </p:cNvPr>
          <p:cNvSpPr/>
          <p:nvPr/>
        </p:nvSpPr>
        <p:spPr bwMode="auto">
          <a:xfrm>
            <a:off x="1465973" y="4008239"/>
            <a:ext cx="96489" cy="76009"/>
          </a:xfrm>
          <a:prstGeom prst="rect">
            <a:avLst/>
          </a:prstGeom>
          <a:solidFill>
            <a:srgbClr val="F5B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E558625-89F6-DC48-854A-6B0D652CAA5A}"/>
              </a:ext>
            </a:extLst>
          </p:cNvPr>
          <p:cNvSpPr/>
          <p:nvPr/>
        </p:nvSpPr>
        <p:spPr bwMode="auto">
          <a:xfrm>
            <a:off x="1784234" y="1097494"/>
            <a:ext cx="96489" cy="76009"/>
          </a:xfrm>
          <a:prstGeom prst="rect">
            <a:avLst/>
          </a:prstGeom>
          <a:solidFill>
            <a:srgbClr val="F5B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C86B32F5-07E9-A44E-A35A-700D8175AF68}"/>
              </a:ext>
            </a:extLst>
          </p:cNvPr>
          <p:cNvSpPr/>
          <p:nvPr/>
        </p:nvSpPr>
        <p:spPr bwMode="auto">
          <a:xfrm>
            <a:off x="1784532" y="1590138"/>
            <a:ext cx="96489" cy="76009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8A1456D6-3C3B-824C-BAE5-CF464B8A65D3}"/>
              </a:ext>
            </a:extLst>
          </p:cNvPr>
          <p:cNvSpPr/>
          <p:nvPr/>
        </p:nvSpPr>
        <p:spPr bwMode="auto">
          <a:xfrm>
            <a:off x="3232058" y="2051667"/>
            <a:ext cx="76200" cy="83371"/>
          </a:xfrm>
          <a:prstGeom prst="ellipse">
            <a:avLst/>
          </a:prstGeom>
          <a:solidFill>
            <a:srgbClr val="8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EFD7C4CF-6239-A24F-9E2B-57E6D4CC7135}"/>
              </a:ext>
            </a:extLst>
          </p:cNvPr>
          <p:cNvSpPr/>
          <p:nvPr/>
        </p:nvSpPr>
        <p:spPr bwMode="auto">
          <a:xfrm>
            <a:off x="3234795" y="2469571"/>
            <a:ext cx="76200" cy="83371"/>
          </a:xfrm>
          <a:prstGeom prst="ellipse">
            <a:avLst/>
          </a:prstGeom>
          <a:solidFill>
            <a:srgbClr val="8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63E2AFF6-27AC-8B44-B65A-8EFEBC492E37}"/>
              </a:ext>
            </a:extLst>
          </p:cNvPr>
          <p:cNvSpPr/>
          <p:nvPr/>
        </p:nvSpPr>
        <p:spPr bwMode="auto">
          <a:xfrm>
            <a:off x="3234795" y="2887474"/>
            <a:ext cx="76200" cy="83371"/>
          </a:xfrm>
          <a:prstGeom prst="ellipse">
            <a:avLst/>
          </a:prstGeom>
          <a:solidFill>
            <a:srgbClr val="8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D92063C8-E585-5346-A9C3-FC4618287ECC}"/>
              </a:ext>
            </a:extLst>
          </p:cNvPr>
          <p:cNvSpPr/>
          <p:nvPr/>
        </p:nvSpPr>
        <p:spPr bwMode="auto">
          <a:xfrm>
            <a:off x="3228118" y="3544762"/>
            <a:ext cx="76200" cy="83371"/>
          </a:xfrm>
          <a:prstGeom prst="ellipse">
            <a:avLst/>
          </a:prstGeom>
          <a:solidFill>
            <a:srgbClr val="8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0908805E-DB12-6C47-92FD-E8CF6DB558F0}"/>
              </a:ext>
            </a:extLst>
          </p:cNvPr>
          <p:cNvSpPr/>
          <p:nvPr/>
        </p:nvSpPr>
        <p:spPr bwMode="auto">
          <a:xfrm>
            <a:off x="4035727" y="2044519"/>
            <a:ext cx="76200" cy="8337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839658A-8FED-2546-81DB-2F8BDD90E078}"/>
              </a:ext>
            </a:extLst>
          </p:cNvPr>
          <p:cNvSpPr/>
          <p:nvPr/>
        </p:nvSpPr>
        <p:spPr bwMode="auto">
          <a:xfrm>
            <a:off x="4035607" y="2465996"/>
            <a:ext cx="76200" cy="83371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8AE8F1F-AE4B-0B43-B93F-7DAC3668CA61}"/>
              </a:ext>
            </a:extLst>
          </p:cNvPr>
          <p:cNvSpPr/>
          <p:nvPr/>
        </p:nvSpPr>
        <p:spPr bwMode="auto">
          <a:xfrm>
            <a:off x="4034857" y="2887473"/>
            <a:ext cx="76200" cy="83371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C39A4E9-F85D-9240-9F57-3F21FF8A2A15}"/>
              </a:ext>
            </a:extLst>
          </p:cNvPr>
          <p:cNvSpPr/>
          <p:nvPr/>
        </p:nvSpPr>
        <p:spPr bwMode="auto">
          <a:xfrm>
            <a:off x="4035727" y="3544761"/>
            <a:ext cx="76200" cy="83371"/>
          </a:xfrm>
          <a:prstGeom prst="ellipse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8D3CFE9-9405-7148-B83B-48B48CB57112}"/>
              </a:ext>
            </a:extLst>
          </p:cNvPr>
          <p:cNvCxnSpPr>
            <a:cxnSpLocks/>
            <a:stCxn id="164" idx="6"/>
            <a:endCxn id="168" idx="2"/>
          </p:cNvCxnSpPr>
          <p:nvPr/>
        </p:nvCxnSpPr>
        <p:spPr bwMode="auto">
          <a:xfrm flipV="1">
            <a:off x="3308258" y="2086205"/>
            <a:ext cx="727469" cy="7148"/>
          </a:xfrm>
          <a:prstGeom prst="straightConnector1">
            <a:avLst/>
          </a:prstGeom>
          <a:solidFill>
            <a:srgbClr val="808080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E9FDC2B-040A-5644-915A-C78F22BE3F4A}"/>
              </a:ext>
            </a:extLst>
          </p:cNvPr>
          <p:cNvCxnSpPr>
            <a:cxnSpLocks/>
            <a:stCxn id="167" idx="7"/>
            <a:endCxn id="168" idx="2"/>
          </p:cNvCxnSpPr>
          <p:nvPr/>
        </p:nvCxnSpPr>
        <p:spPr bwMode="auto">
          <a:xfrm flipV="1">
            <a:off x="3293159" y="2086205"/>
            <a:ext cx="742568" cy="1470766"/>
          </a:xfrm>
          <a:prstGeom prst="straightConnector1">
            <a:avLst/>
          </a:prstGeom>
          <a:solidFill>
            <a:srgbClr val="808080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42E4F638-8572-804E-A244-F8FE5729CA6B}"/>
              </a:ext>
            </a:extLst>
          </p:cNvPr>
          <p:cNvCxnSpPr>
            <a:cxnSpLocks/>
            <a:stCxn id="167" idx="6"/>
            <a:endCxn id="170" idx="2"/>
          </p:cNvCxnSpPr>
          <p:nvPr/>
        </p:nvCxnSpPr>
        <p:spPr bwMode="auto">
          <a:xfrm flipV="1">
            <a:off x="3304318" y="2929159"/>
            <a:ext cx="730539" cy="657289"/>
          </a:xfrm>
          <a:prstGeom prst="straightConnector1">
            <a:avLst/>
          </a:prstGeom>
          <a:solidFill>
            <a:srgbClr val="808080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5426FE75-EA3B-C147-8D29-D9C5A1A0A8F3}"/>
              </a:ext>
            </a:extLst>
          </p:cNvPr>
          <p:cNvCxnSpPr>
            <a:cxnSpLocks/>
            <a:stCxn id="165" idx="6"/>
            <a:endCxn id="169" idx="2"/>
          </p:cNvCxnSpPr>
          <p:nvPr/>
        </p:nvCxnSpPr>
        <p:spPr bwMode="auto">
          <a:xfrm flipV="1">
            <a:off x="3310995" y="2507682"/>
            <a:ext cx="724612" cy="3575"/>
          </a:xfrm>
          <a:prstGeom prst="straightConnector1">
            <a:avLst/>
          </a:prstGeom>
          <a:solidFill>
            <a:srgbClr val="808080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92731F88-985B-0F45-BD45-7469D92869FF}"/>
              </a:ext>
            </a:extLst>
          </p:cNvPr>
          <p:cNvCxnSpPr>
            <a:cxnSpLocks/>
            <a:stCxn id="165" idx="6"/>
            <a:endCxn id="170" idx="2"/>
          </p:cNvCxnSpPr>
          <p:nvPr/>
        </p:nvCxnSpPr>
        <p:spPr bwMode="auto">
          <a:xfrm>
            <a:off x="3310995" y="2511257"/>
            <a:ext cx="723862" cy="417902"/>
          </a:xfrm>
          <a:prstGeom prst="straightConnector1">
            <a:avLst/>
          </a:prstGeom>
          <a:solidFill>
            <a:srgbClr val="808080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1DE07D73-AF4F-5A4D-BE45-C893C088A661}"/>
              </a:ext>
            </a:extLst>
          </p:cNvPr>
          <p:cNvCxnSpPr>
            <a:cxnSpLocks/>
            <a:stCxn id="166" idx="6"/>
            <a:endCxn id="171" idx="2"/>
          </p:cNvCxnSpPr>
          <p:nvPr/>
        </p:nvCxnSpPr>
        <p:spPr bwMode="auto">
          <a:xfrm>
            <a:off x="3310995" y="2929160"/>
            <a:ext cx="724732" cy="657287"/>
          </a:xfrm>
          <a:prstGeom prst="straightConnector1">
            <a:avLst/>
          </a:prstGeom>
          <a:solidFill>
            <a:srgbClr val="808080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08D508FC-B504-6C45-B801-FE4400377D71}"/>
              </a:ext>
            </a:extLst>
          </p:cNvPr>
          <p:cNvCxnSpPr>
            <a:cxnSpLocks/>
            <a:stCxn id="164" idx="6"/>
            <a:endCxn id="169" idx="2"/>
          </p:cNvCxnSpPr>
          <p:nvPr/>
        </p:nvCxnSpPr>
        <p:spPr bwMode="auto">
          <a:xfrm>
            <a:off x="3308258" y="2093353"/>
            <a:ext cx="727349" cy="414329"/>
          </a:xfrm>
          <a:prstGeom prst="straightConnector1">
            <a:avLst/>
          </a:prstGeom>
          <a:solidFill>
            <a:srgbClr val="808080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A55A68F1-7C6C-5B46-9E7B-FFE1883BC84D}"/>
              </a:ext>
            </a:extLst>
          </p:cNvPr>
          <p:cNvCxnSpPr>
            <a:cxnSpLocks/>
            <a:stCxn id="164" idx="6"/>
            <a:endCxn id="170" idx="2"/>
          </p:cNvCxnSpPr>
          <p:nvPr/>
        </p:nvCxnSpPr>
        <p:spPr bwMode="auto">
          <a:xfrm>
            <a:off x="3308258" y="2093353"/>
            <a:ext cx="726599" cy="835806"/>
          </a:xfrm>
          <a:prstGeom prst="straightConnector1">
            <a:avLst/>
          </a:prstGeom>
          <a:solidFill>
            <a:srgbClr val="808080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77082F4F-EB6A-4944-94F5-570EA675BB43}"/>
              </a:ext>
            </a:extLst>
          </p:cNvPr>
          <p:cNvCxnSpPr>
            <a:cxnSpLocks/>
            <a:stCxn id="164" idx="6"/>
            <a:endCxn id="171" idx="2"/>
          </p:cNvCxnSpPr>
          <p:nvPr/>
        </p:nvCxnSpPr>
        <p:spPr bwMode="auto">
          <a:xfrm>
            <a:off x="3308258" y="2093353"/>
            <a:ext cx="727469" cy="1493094"/>
          </a:xfrm>
          <a:prstGeom prst="straightConnector1">
            <a:avLst/>
          </a:prstGeom>
          <a:solidFill>
            <a:srgbClr val="808080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DA9E4DDB-25B8-1D46-9731-D6F4E5AA21F3}"/>
              </a:ext>
            </a:extLst>
          </p:cNvPr>
          <p:cNvCxnSpPr>
            <a:cxnSpLocks/>
            <a:stCxn id="166" idx="6"/>
            <a:endCxn id="169" idx="2"/>
          </p:cNvCxnSpPr>
          <p:nvPr/>
        </p:nvCxnSpPr>
        <p:spPr bwMode="auto">
          <a:xfrm flipV="1">
            <a:off x="3310995" y="2507682"/>
            <a:ext cx="724612" cy="421478"/>
          </a:xfrm>
          <a:prstGeom prst="straightConnector1">
            <a:avLst/>
          </a:prstGeom>
          <a:solidFill>
            <a:srgbClr val="808080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B7B2C360-6164-904C-8C21-9B94B9BFAD06}"/>
              </a:ext>
            </a:extLst>
          </p:cNvPr>
          <p:cNvSpPr txBox="1"/>
          <p:nvPr/>
        </p:nvSpPr>
        <p:spPr>
          <a:xfrm>
            <a:off x="3261628" y="1064657"/>
            <a:ext cx="914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bipartite</a:t>
            </a:r>
          </a:p>
          <a:p>
            <a:pPr algn="ctr"/>
            <a:r>
              <a:rPr lang="en-US" sz="1600" dirty="0"/>
              <a:t>request</a:t>
            </a:r>
          </a:p>
          <a:p>
            <a:pPr algn="ctr"/>
            <a:r>
              <a:rPr lang="en-US" sz="1600" dirty="0"/>
              <a:t>graph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E13875-284B-3E4C-9008-57751AF3AB6E}"/>
              </a:ext>
            </a:extLst>
          </p:cNvPr>
          <p:cNvGrpSpPr/>
          <p:nvPr/>
        </p:nvGrpSpPr>
        <p:grpSpPr>
          <a:xfrm>
            <a:off x="4572000" y="1300037"/>
            <a:ext cx="2605249" cy="2712876"/>
            <a:chOff x="4572000" y="1300037"/>
            <a:chExt cx="2605249" cy="2712876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5E7200-AAA4-EF4A-B626-2E4D0F47EEE7}"/>
                </a:ext>
              </a:extLst>
            </p:cNvPr>
            <p:cNvGrpSpPr/>
            <p:nvPr/>
          </p:nvGrpSpPr>
          <p:grpSpPr>
            <a:xfrm>
              <a:off x="5105400" y="1300037"/>
              <a:ext cx="2071849" cy="2712876"/>
              <a:chOff x="5105400" y="1300037"/>
              <a:chExt cx="2071849" cy="2712876"/>
            </a:xfrm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4D5BDFE8-9B41-4444-9B84-E73DC379CF4B}"/>
                  </a:ext>
                </a:extLst>
              </p:cNvPr>
              <p:cNvSpPr/>
              <p:nvPr/>
            </p:nvSpPr>
            <p:spPr bwMode="auto">
              <a:xfrm>
                <a:off x="5623804" y="2052674"/>
                <a:ext cx="76200" cy="83371"/>
              </a:xfrm>
              <a:prstGeom prst="ellipse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F0522BF5-D01B-204E-AFDF-B067313545FA}"/>
                  </a:ext>
                </a:extLst>
              </p:cNvPr>
              <p:cNvSpPr/>
              <p:nvPr/>
            </p:nvSpPr>
            <p:spPr bwMode="auto">
              <a:xfrm>
                <a:off x="5626541" y="2470578"/>
                <a:ext cx="76200" cy="83371"/>
              </a:xfrm>
              <a:prstGeom prst="ellipse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2B9C368F-055A-6144-903B-AACAF7572C8F}"/>
                  </a:ext>
                </a:extLst>
              </p:cNvPr>
              <p:cNvSpPr/>
              <p:nvPr/>
            </p:nvSpPr>
            <p:spPr bwMode="auto">
              <a:xfrm>
                <a:off x="5626541" y="2888481"/>
                <a:ext cx="76200" cy="83371"/>
              </a:xfrm>
              <a:prstGeom prst="ellipse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61B10D26-EB73-4240-8B15-3C417E92B139}"/>
                  </a:ext>
                </a:extLst>
              </p:cNvPr>
              <p:cNvSpPr/>
              <p:nvPr/>
            </p:nvSpPr>
            <p:spPr bwMode="auto">
              <a:xfrm>
                <a:off x="5619864" y="3545769"/>
                <a:ext cx="76200" cy="83371"/>
              </a:xfrm>
              <a:prstGeom prst="ellipse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C61E9A5D-6DA1-4D44-96A7-457B1AD5762B}"/>
                  </a:ext>
                </a:extLst>
              </p:cNvPr>
              <p:cNvSpPr/>
              <p:nvPr/>
            </p:nvSpPr>
            <p:spPr bwMode="auto">
              <a:xfrm>
                <a:off x="6427473" y="2045526"/>
                <a:ext cx="76200" cy="83371"/>
              </a:xfrm>
              <a:prstGeom prst="ellipse">
                <a:avLst/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61B2DFA-0764-8448-AACA-1EA2C22610EA}"/>
                  </a:ext>
                </a:extLst>
              </p:cNvPr>
              <p:cNvSpPr/>
              <p:nvPr/>
            </p:nvSpPr>
            <p:spPr bwMode="auto">
              <a:xfrm>
                <a:off x="6427353" y="2467003"/>
                <a:ext cx="76200" cy="83371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solidFill>
                  <a:srgbClr val="92D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DC7A9975-C427-7B44-AF6D-815ACC968E35}"/>
                  </a:ext>
                </a:extLst>
              </p:cNvPr>
              <p:cNvSpPr/>
              <p:nvPr/>
            </p:nvSpPr>
            <p:spPr bwMode="auto">
              <a:xfrm>
                <a:off x="6426603" y="2888480"/>
                <a:ext cx="76200" cy="83371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5DEBD8C6-3033-A84E-96A7-732AE14132ED}"/>
                  </a:ext>
                </a:extLst>
              </p:cNvPr>
              <p:cNvSpPr/>
              <p:nvPr/>
            </p:nvSpPr>
            <p:spPr bwMode="auto">
              <a:xfrm>
                <a:off x="6427473" y="3545768"/>
                <a:ext cx="76200" cy="83371"/>
              </a:xfrm>
              <a:prstGeom prst="ellipse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3C120F02-6086-F143-B09D-39B6707C9D82}"/>
                  </a:ext>
                </a:extLst>
              </p:cNvPr>
              <p:cNvCxnSpPr>
                <a:cxnSpLocks/>
                <a:stCxn id="234" idx="6"/>
                <a:endCxn id="235" idx="3"/>
              </p:cNvCxnSpPr>
              <p:nvPr/>
            </p:nvCxnSpPr>
            <p:spPr bwMode="auto">
              <a:xfrm flipV="1">
                <a:off x="5696064" y="2116688"/>
                <a:ext cx="742568" cy="1470767"/>
              </a:xfrm>
              <a:prstGeom prst="straightConnector1">
                <a:avLst/>
              </a:prstGeom>
              <a:solidFill>
                <a:srgbClr val="808080"/>
              </a:solidFill>
              <a:ln w="63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E093AC50-F514-394F-928E-7C101B81AE2D}"/>
                  </a:ext>
                </a:extLst>
              </p:cNvPr>
              <p:cNvCxnSpPr>
                <a:cxnSpLocks/>
                <a:stCxn id="231" idx="6"/>
                <a:endCxn id="237" idx="2"/>
              </p:cNvCxnSpPr>
              <p:nvPr/>
            </p:nvCxnSpPr>
            <p:spPr bwMode="auto">
              <a:xfrm>
                <a:off x="5700004" y="2094360"/>
                <a:ext cx="726599" cy="835806"/>
              </a:xfrm>
              <a:prstGeom prst="straightConnector1">
                <a:avLst/>
              </a:prstGeom>
              <a:solidFill>
                <a:srgbClr val="808080"/>
              </a:solidFill>
              <a:ln w="63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555DB9A1-D5FF-F546-BEC8-0891A720AB2E}"/>
                  </a:ext>
                </a:extLst>
              </p:cNvPr>
              <p:cNvCxnSpPr>
                <a:cxnSpLocks/>
                <a:stCxn id="233" idx="6"/>
                <a:endCxn id="238" idx="2"/>
              </p:cNvCxnSpPr>
              <p:nvPr/>
            </p:nvCxnSpPr>
            <p:spPr bwMode="auto">
              <a:xfrm>
                <a:off x="5702741" y="2930167"/>
                <a:ext cx="724732" cy="657287"/>
              </a:xfrm>
              <a:prstGeom prst="straightConnector1">
                <a:avLst/>
              </a:prstGeom>
              <a:solidFill>
                <a:srgbClr val="808080"/>
              </a:solidFill>
              <a:ln w="63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4E21E857-3EB5-4A47-9A6F-C9942755A167}"/>
                  </a:ext>
                </a:extLst>
              </p:cNvPr>
              <p:cNvSpPr txBox="1"/>
              <p:nvPr/>
            </p:nvSpPr>
            <p:spPr>
              <a:xfrm>
                <a:off x="5623333" y="1300037"/>
                <a:ext cx="9140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bipartite</a:t>
                </a:r>
              </a:p>
              <a:p>
                <a:pPr algn="ctr"/>
                <a:r>
                  <a:rPr lang="en-US" sz="1600" dirty="0"/>
                  <a:t>match</a:t>
                </a: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83BF8148-6206-CF46-8013-34B7A8F69E9F}"/>
                  </a:ext>
                </a:extLst>
              </p:cNvPr>
              <p:cNvSpPr txBox="1"/>
              <p:nvPr/>
            </p:nvSpPr>
            <p:spPr>
              <a:xfrm>
                <a:off x="5105400" y="3735914"/>
                <a:ext cx="20718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“</a:t>
                </a:r>
                <a:r>
                  <a:rPr lang="en-US" sz="1200" dirty="0">
                    <a:solidFill>
                      <a:srgbClr val="FF0000"/>
                    </a:solidFill>
                  </a:rPr>
                  <a:t>maximum WEIGHT match</a:t>
                </a:r>
                <a:r>
                  <a:rPr lang="en-US" sz="1200" dirty="0"/>
                  <a:t>”</a:t>
                </a:r>
              </a:p>
            </p:txBody>
          </p: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3917CF7B-2FE3-FD47-8A02-7BD8FB458D50}"/>
                  </a:ext>
                </a:extLst>
              </p:cNvPr>
              <p:cNvCxnSpPr>
                <a:cxnSpLocks/>
                <a:stCxn id="232" idx="6"/>
                <a:endCxn id="236" idx="2"/>
              </p:cNvCxnSpPr>
              <p:nvPr/>
            </p:nvCxnSpPr>
            <p:spPr bwMode="auto">
              <a:xfrm flipV="1">
                <a:off x="5702741" y="2508689"/>
                <a:ext cx="724612" cy="3575"/>
              </a:xfrm>
              <a:prstGeom prst="straightConnector1">
                <a:avLst/>
              </a:prstGeom>
              <a:solidFill>
                <a:srgbClr val="808080"/>
              </a:solidFill>
              <a:ln w="63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251" name="Right Arrow 250">
              <a:extLst>
                <a:ext uri="{FF2B5EF4-FFF2-40B4-BE49-F238E27FC236}">
                  <a16:creationId xmlns:a16="http://schemas.microsoft.com/office/drawing/2014/main" id="{80D515FE-CA18-954A-8C80-5D4756E3D7F9}"/>
                </a:ext>
              </a:extLst>
            </p:cNvPr>
            <p:cNvSpPr/>
            <p:nvPr/>
          </p:nvSpPr>
          <p:spPr bwMode="auto">
            <a:xfrm>
              <a:off x="4572000" y="2416960"/>
              <a:ext cx="685800" cy="311503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252" name="Right Arrow 251">
            <a:extLst>
              <a:ext uri="{FF2B5EF4-FFF2-40B4-BE49-F238E27FC236}">
                <a16:creationId xmlns:a16="http://schemas.microsoft.com/office/drawing/2014/main" id="{84AA0C89-B477-CE43-AA15-F84562C14DED}"/>
              </a:ext>
            </a:extLst>
          </p:cNvPr>
          <p:cNvSpPr/>
          <p:nvPr/>
        </p:nvSpPr>
        <p:spPr bwMode="auto">
          <a:xfrm>
            <a:off x="2361478" y="2416960"/>
            <a:ext cx="685800" cy="311503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B25C48-A4C6-0044-AAAB-509F8B646904}"/>
              </a:ext>
            </a:extLst>
          </p:cNvPr>
          <p:cNvGrpSpPr/>
          <p:nvPr/>
        </p:nvGrpSpPr>
        <p:grpSpPr>
          <a:xfrm>
            <a:off x="6742112" y="2173574"/>
            <a:ext cx="1732687" cy="944059"/>
            <a:chOff x="6742112" y="2173574"/>
            <a:chExt cx="1732687" cy="94405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336DE5-F17F-EE4E-A596-B90DDE25419E}"/>
                </a:ext>
              </a:extLst>
            </p:cNvPr>
            <p:cNvSpPr/>
            <p:nvPr/>
          </p:nvSpPr>
          <p:spPr bwMode="auto">
            <a:xfrm>
              <a:off x="7978196" y="2436421"/>
              <a:ext cx="45719" cy="59129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733668-07E3-0340-BAD4-AD47F876256D}"/>
                </a:ext>
              </a:extLst>
            </p:cNvPr>
            <p:cNvSpPr/>
            <p:nvPr/>
          </p:nvSpPr>
          <p:spPr bwMode="auto">
            <a:xfrm>
              <a:off x="8130596" y="2284021"/>
              <a:ext cx="45719" cy="5912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B2B440-1350-1041-9BF9-2AA087555246}"/>
                </a:ext>
              </a:extLst>
            </p:cNvPr>
            <p:cNvSpPr/>
            <p:nvPr/>
          </p:nvSpPr>
          <p:spPr bwMode="auto">
            <a:xfrm>
              <a:off x="7830486" y="2705818"/>
              <a:ext cx="45719" cy="59129"/>
            </a:xfrm>
            <a:prstGeom prst="ellipse">
              <a:avLst/>
            </a:prstGeom>
            <a:solidFill>
              <a:srgbClr val="F5B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BBA17C-962D-514B-AC61-C9D14482702B}"/>
                </a:ext>
              </a:extLst>
            </p:cNvPr>
            <p:cNvSpPr/>
            <p:nvPr/>
          </p:nvSpPr>
          <p:spPr bwMode="auto">
            <a:xfrm>
              <a:off x="8277096" y="2569256"/>
              <a:ext cx="45719" cy="59129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D4AC80-99B0-2441-971B-62EC780B3E69}"/>
                </a:ext>
              </a:extLst>
            </p:cNvPr>
            <p:cNvSpPr txBox="1"/>
            <p:nvPr/>
          </p:nvSpPr>
          <p:spPr>
            <a:xfrm>
              <a:off x="7701830" y="2840634"/>
              <a:ext cx="7729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crossbar</a:t>
              </a:r>
            </a:p>
          </p:txBody>
        </p:sp>
        <p:cxnSp>
          <p:nvCxnSpPr>
            <p:cNvPr id="35" name="Straight Connector 95">
              <a:extLst>
                <a:ext uri="{FF2B5EF4-FFF2-40B4-BE49-F238E27FC236}">
                  <a16:creationId xmlns:a16="http://schemas.microsoft.com/office/drawing/2014/main" id="{F5426C0D-7628-9E41-96DD-84F055452C6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47414" y="2456205"/>
              <a:ext cx="6679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" name="Straight Connector 96">
              <a:extLst>
                <a:ext uri="{FF2B5EF4-FFF2-40B4-BE49-F238E27FC236}">
                  <a16:creationId xmlns:a16="http://schemas.microsoft.com/office/drawing/2014/main" id="{BE127969-26C0-B440-9D13-1803155ACE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47414" y="2595794"/>
              <a:ext cx="6679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7" name="Straight Connector 97">
              <a:extLst>
                <a:ext uri="{FF2B5EF4-FFF2-40B4-BE49-F238E27FC236}">
                  <a16:creationId xmlns:a16="http://schemas.microsoft.com/office/drawing/2014/main" id="{4B805A80-0875-574C-8991-D942588D037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47414" y="2735383"/>
              <a:ext cx="6679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8" name="Straight Connector 95">
              <a:extLst>
                <a:ext uri="{FF2B5EF4-FFF2-40B4-BE49-F238E27FC236}">
                  <a16:creationId xmlns:a16="http://schemas.microsoft.com/office/drawing/2014/main" id="{02AFD992-2093-0A42-8E0F-C7EDAA1B954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47414" y="2316616"/>
              <a:ext cx="6679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9" name="Straight Connector 99">
              <a:extLst>
                <a:ext uri="{FF2B5EF4-FFF2-40B4-BE49-F238E27FC236}">
                  <a16:creationId xmlns:a16="http://schemas.microsoft.com/office/drawing/2014/main" id="{A3F2D120-005B-3D42-8BCC-DB1AD0A9E12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954953" y="2525999"/>
              <a:ext cx="704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0" name="Straight Connector 100">
              <a:extLst>
                <a:ext uri="{FF2B5EF4-FFF2-40B4-BE49-F238E27FC236}">
                  <a16:creationId xmlns:a16="http://schemas.microsoft.com/office/drawing/2014/main" id="{FDA669C8-67FD-C24E-9D83-6D4D0E3B5B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804291" y="2525999"/>
              <a:ext cx="704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" name="Straight Connector 101">
              <a:extLst>
                <a:ext uri="{FF2B5EF4-FFF2-40B4-BE49-F238E27FC236}">
                  <a16:creationId xmlns:a16="http://schemas.microsoft.com/office/drawing/2014/main" id="{0D55738C-FF69-6249-9D9B-E28ADB0EAF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653628" y="2525999"/>
              <a:ext cx="704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" name="Straight Connector 101">
              <a:extLst>
                <a:ext uri="{FF2B5EF4-FFF2-40B4-BE49-F238E27FC236}">
                  <a16:creationId xmlns:a16="http://schemas.microsoft.com/office/drawing/2014/main" id="{AC3257D5-C118-0147-8A5A-D881855853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502965" y="2525999"/>
              <a:ext cx="704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53" name="Right Arrow 252">
              <a:extLst>
                <a:ext uri="{FF2B5EF4-FFF2-40B4-BE49-F238E27FC236}">
                  <a16:creationId xmlns:a16="http://schemas.microsoft.com/office/drawing/2014/main" id="{10497AEC-917B-614C-9B71-96131201131A}"/>
                </a:ext>
              </a:extLst>
            </p:cNvPr>
            <p:cNvSpPr/>
            <p:nvPr/>
          </p:nvSpPr>
          <p:spPr bwMode="auto">
            <a:xfrm>
              <a:off x="6742112" y="2421910"/>
              <a:ext cx="685800" cy="311503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5E0A72-66E9-E545-8BC9-9C9002935A18}"/>
              </a:ext>
            </a:extLst>
          </p:cNvPr>
          <p:cNvGrpSpPr/>
          <p:nvPr/>
        </p:nvGrpSpPr>
        <p:grpSpPr>
          <a:xfrm>
            <a:off x="3178597" y="1932160"/>
            <a:ext cx="598430" cy="1595123"/>
            <a:chOff x="3178597" y="1932160"/>
            <a:chExt cx="598430" cy="15951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B2EBCA-2C4D-C04F-BD0F-F0898AB16597}"/>
                </a:ext>
              </a:extLst>
            </p:cNvPr>
            <p:cNvSpPr txBox="1"/>
            <p:nvPr/>
          </p:nvSpPr>
          <p:spPr>
            <a:xfrm>
              <a:off x="3475659" y="1932160"/>
              <a:ext cx="2770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4BF40445-27A9-8346-80AB-F940FB32E3CD}"/>
                </a:ext>
              </a:extLst>
            </p:cNvPr>
            <p:cNvSpPr txBox="1"/>
            <p:nvPr/>
          </p:nvSpPr>
          <p:spPr>
            <a:xfrm>
              <a:off x="3499945" y="2095429"/>
              <a:ext cx="2770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FC55391-1196-FF40-983B-9280983AAA83}"/>
                </a:ext>
              </a:extLst>
            </p:cNvPr>
            <p:cNvSpPr txBox="1"/>
            <p:nvPr/>
          </p:nvSpPr>
          <p:spPr>
            <a:xfrm>
              <a:off x="3454164" y="2244877"/>
              <a:ext cx="2770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F74987D-BD00-9B45-A282-2D0E8C1C4F62}"/>
                </a:ext>
              </a:extLst>
            </p:cNvPr>
            <p:cNvSpPr txBox="1"/>
            <p:nvPr/>
          </p:nvSpPr>
          <p:spPr>
            <a:xfrm>
              <a:off x="3288476" y="2229140"/>
              <a:ext cx="2770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FC0B2410-E1CF-654F-9929-22B4C911826E}"/>
                </a:ext>
              </a:extLst>
            </p:cNvPr>
            <p:cNvSpPr txBox="1"/>
            <p:nvPr/>
          </p:nvSpPr>
          <p:spPr>
            <a:xfrm>
              <a:off x="3178597" y="3250284"/>
              <a:ext cx="2770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7CE2CF7-BBAA-8042-AB06-C67AE8D25D19}"/>
              </a:ext>
            </a:extLst>
          </p:cNvPr>
          <p:cNvSpPr txBox="1"/>
          <p:nvPr/>
        </p:nvSpPr>
        <p:spPr>
          <a:xfrm>
            <a:off x="4489675" y="4191288"/>
            <a:ext cx="395005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/>
              <a:t>Observation</a:t>
            </a:r>
            <a:r>
              <a:rPr lang="en-US" sz="1400" dirty="0"/>
              <a:t>: give preference to longer VOQs</a:t>
            </a:r>
          </a:p>
          <a:p>
            <a:r>
              <a:rPr lang="en-US" sz="1400" dirty="0"/>
              <a:t>Leads to 100% throughput for any traffic matrix.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37D7CA-3F61-EF4D-B6B9-B24475C23C68}"/>
              </a:ext>
            </a:extLst>
          </p:cNvPr>
          <p:cNvGrpSpPr/>
          <p:nvPr/>
        </p:nvGrpSpPr>
        <p:grpSpPr>
          <a:xfrm>
            <a:off x="1441089" y="3634885"/>
            <a:ext cx="501911" cy="221661"/>
            <a:chOff x="1441089" y="3634885"/>
            <a:chExt cx="501911" cy="221661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C47F86-2FD6-FE46-9BE0-D3D302541E57}"/>
                </a:ext>
              </a:extLst>
            </p:cNvPr>
            <p:cNvCxnSpPr/>
            <p:nvPr/>
          </p:nvCxnSpPr>
          <p:spPr bwMode="auto">
            <a:xfrm>
              <a:off x="1441089" y="3856546"/>
              <a:ext cx="480786" cy="0"/>
            </a:xfrm>
            <a:prstGeom prst="straightConnector1">
              <a:avLst/>
            </a:prstGeom>
            <a:solidFill>
              <a:srgbClr val="80808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BDEB0ED-6F89-C941-A659-4220521B5DBD}"/>
                    </a:ext>
                  </a:extLst>
                </p:cNvPr>
                <p:cNvSpPr txBox="1"/>
                <p:nvPr/>
              </p:nvSpPr>
              <p:spPr>
                <a:xfrm>
                  <a:off x="1447800" y="3634885"/>
                  <a:ext cx="495200" cy="18287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BDEB0ED-6F89-C941-A659-4220521B5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3634885"/>
                  <a:ext cx="495200" cy="182871"/>
                </a:xfrm>
                <a:prstGeom prst="rect">
                  <a:avLst/>
                </a:prstGeom>
                <a:blipFill>
                  <a:blip r:embed="rId3"/>
                  <a:stretch>
                    <a:fillRect l="-5000" r="-5000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00657C-274A-0847-B781-1AA8C994563C}"/>
                  </a:ext>
                </a:extLst>
              </p:cNvPr>
              <p:cNvSpPr txBox="1"/>
              <p:nvPr/>
            </p:nvSpPr>
            <p:spPr>
              <a:xfrm>
                <a:off x="4885983" y="470643"/>
                <a:ext cx="2388731" cy="6778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/>
                  <a:t>Choose matching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800" b="0" dirty="0"/>
              </a:p>
              <a:p>
                <a:r>
                  <a:rPr lang="en-US" sz="1400" dirty="0"/>
                  <a:t>that maximizes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00657C-274A-0847-B781-1AA8C9945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983" y="470643"/>
                <a:ext cx="2388731" cy="677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74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8CDB7D35-5809-CA40-8215-002F1DF5A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Known methods for non-uniform traffic</a:t>
            </a:r>
          </a:p>
        </p:txBody>
      </p:sp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5C6BAB68-72EB-D84E-9039-4215F9F34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2. It is practically possible with:</a:t>
            </a:r>
          </a:p>
          <a:p>
            <a:pPr lvl="1">
              <a:buFont typeface="Lucida Grande" panose="020B0600040502020204" pitchFamily="34" charset="0"/>
              <a:buChar char="-"/>
            </a:pPr>
            <a:r>
              <a:rPr lang="en-US" altLang="en-US" dirty="0">
                <a:ea typeface="ＭＳ Ｐゴシック" panose="020B0600070205080204" pitchFamily="34" charset="-128"/>
              </a:rPr>
              <a:t>IQ switch, VOQs, all running </a:t>
            </a:r>
            <a:r>
              <a:rPr lang="en-US" altLang="en-US" i="1" dirty="0">
                <a:ea typeface="ＭＳ Ｐゴシック" panose="020B0600070205080204" pitchFamily="34" charset="-128"/>
              </a:rPr>
              <a:t>twice as fast </a:t>
            </a:r>
            <a:r>
              <a:rPr lang="en-US" altLang="en-US" dirty="0">
                <a:ea typeface="ＭＳ Ｐゴシック" panose="020B0600070205080204" pitchFamily="34" charset="-128"/>
              </a:rPr>
              <a:t>(i.e. choose and transfer two cells per cell time)</a:t>
            </a:r>
          </a:p>
          <a:p>
            <a:pPr lvl="1">
              <a:buFont typeface="Lucida Grande" panose="020B0600040502020204" pitchFamily="34" charset="0"/>
              <a:buChar char="-"/>
            </a:pPr>
            <a:r>
              <a:rPr lang="en-US" altLang="en-US" dirty="0">
                <a:ea typeface="ＭＳ Ｐゴシック" panose="020B0600070205080204" pitchFamily="34" charset="-128"/>
              </a:rPr>
              <a:t>An arbiter running a </a:t>
            </a:r>
            <a:r>
              <a:rPr lang="en-US" altLang="en-US" i="1" dirty="0">
                <a:ea typeface="ＭＳ Ｐゴシック" panose="020B0600070205080204" pitchFamily="34" charset="-128"/>
              </a:rPr>
              <a:t>maximal</a:t>
            </a:r>
            <a:r>
              <a:rPr lang="en-US" altLang="en-US" dirty="0">
                <a:ea typeface="ＭＳ Ｐゴシック" panose="020B0600070205080204" pitchFamily="34" charset="-128"/>
              </a:rPr>
              <a:t> match (e.g. PIM)</a:t>
            </a:r>
          </a:p>
          <a:p>
            <a:pPr>
              <a:buFont typeface="Lucida Grande" panose="020B0600040502020204" pitchFamily="34" charset="0"/>
              <a:buChar char="-"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B6D8A082-9FEE-A143-86FA-6E1BA5FFD3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SzPct val="75000"/>
              <a:buFont typeface="Wingdings" pitchFamily="2" charset="2"/>
              <a:buChar char="Ø"/>
              <a:defRPr sz="21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DF71890-AD87-6E43-AB68-D6852E820E37}" type="slidenum">
              <a:rPr lang="en-US" altLang="en-US" sz="105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0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89036-9611-684D-8D56-56D9BF98AFB7}"/>
              </a:ext>
            </a:extLst>
          </p:cNvPr>
          <p:cNvSpPr txBox="1"/>
          <p:nvPr/>
        </p:nvSpPr>
        <p:spPr>
          <a:xfrm>
            <a:off x="990600" y="2800350"/>
            <a:ext cx="731520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Intuition</a:t>
            </a:r>
            <a:r>
              <a:rPr lang="en-US" dirty="0"/>
              <a:t>: Because maximal match is at least half the size of a maximum match, running twice as fast compensates for 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AFC887-6AC0-E748-BC34-19072ED172D4}"/>
              </a:ext>
            </a:extLst>
          </p:cNvPr>
          <p:cNvSpPr txBox="1"/>
          <p:nvPr/>
        </p:nvSpPr>
        <p:spPr>
          <a:xfrm>
            <a:off x="-76200" y="4887217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Dai and Prabhakar, 2000</a:t>
            </a:r>
          </a:p>
        </p:txBody>
      </p:sp>
    </p:spTree>
    <p:extLst>
      <p:ext uri="{BB962C8B-B14F-4D97-AF65-F5344CB8AC3E}">
        <p14:creationId xmlns:p14="http://schemas.microsoft.com/office/powerpoint/2010/main" val="80547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8CDB7D35-5809-CA40-8215-002F1DF5A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Known methods for non-uniform traffic</a:t>
            </a:r>
          </a:p>
        </p:txBody>
      </p:sp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5C6BAB68-72EB-D84E-9039-4215F9F34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4813" indent="-404813"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3.  2 switch stages with a fixed schedule of permutations! </a:t>
            </a:r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B6D8A082-9FEE-A143-86FA-6E1BA5FFD3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SzPct val="75000"/>
              <a:buFont typeface="Wingdings" pitchFamily="2" charset="2"/>
              <a:buChar char="Ø"/>
              <a:defRPr sz="21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DF71890-AD87-6E43-AB68-D6852E820E37}" type="slidenum">
              <a:rPr lang="en-US" altLang="en-US" sz="105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0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AFC887-6AC0-E748-BC34-19072ED172D4}"/>
              </a:ext>
            </a:extLst>
          </p:cNvPr>
          <p:cNvSpPr txBox="1"/>
          <p:nvPr/>
        </p:nvSpPr>
        <p:spPr>
          <a:xfrm>
            <a:off x="-76200" y="4887217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C-S Chang, 2001</a:t>
            </a:r>
          </a:p>
        </p:txBody>
      </p:sp>
    </p:spTree>
    <p:extLst>
      <p:ext uri="{BB962C8B-B14F-4D97-AF65-F5344CB8AC3E}">
        <p14:creationId xmlns:p14="http://schemas.microsoft.com/office/powerpoint/2010/main" val="1889527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E7C5-22A6-E94D-B360-5C3C1D20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2-stage Load-balancing switch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7BB513-B3C7-2D42-B6D1-1B05367BB1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10400" y="4873540"/>
            <a:ext cx="2133600" cy="357187"/>
          </a:xfrm>
        </p:spPr>
        <p:txBody>
          <a:bodyPr/>
          <a:lstStyle/>
          <a:p>
            <a:fld id="{5362F1D9-FE34-B347-A00E-420F037BCE0D}" type="slidenum">
              <a:rPr lang="en-US" altLang="en-US" smtClean="0"/>
              <a:pPr/>
              <a:t>38</a:t>
            </a:fld>
            <a:endParaRPr lang="en-US" altLang="en-US" dirty="0"/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619C1975-DFCF-4548-B46A-18494A9B6695}"/>
              </a:ext>
            </a:extLst>
          </p:cNvPr>
          <p:cNvGrpSpPr/>
          <p:nvPr/>
        </p:nvGrpSpPr>
        <p:grpSpPr>
          <a:xfrm>
            <a:off x="5257800" y="2659135"/>
            <a:ext cx="492329" cy="481347"/>
            <a:chOff x="7297810" y="2589597"/>
            <a:chExt cx="492329" cy="481347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409DFF5-6486-8B43-8739-B270BE4BD1A1}"/>
                </a:ext>
              </a:extLst>
            </p:cNvPr>
            <p:cNvSpPr/>
            <p:nvPr/>
          </p:nvSpPr>
          <p:spPr bwMode="auto">
            <a:xfrm>
              <a:off x="7445520" y="2589597"/>
              <a:ext cx="45719" cy="59129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7A781E4B-BD4F-8040-B762-167195258F7B}"/>
                </a:ext>
              </a:extLst>
            </p:cNvPr>
            <p:cNvSpPr/>
            <p:nvPr/>
          </p:nvSpPr>
          <p:spPr bwMode="auto">
            <a:xfrm>
              <a:off x="7597920" y="2741997"/>
              <a:ext cx="45719" cy="5912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BDE11A16-C7F7-FA4B-BE92-7E6924A4BDE4}"/>
                </a:ext>
              </a:extLst>
            </p:cNvPr>
            <p:cNvSpPr/>
            <p:nvPr/>
          </p:nvSpPr>
          <p:spPr bwMode="auto">
            <a:xfrm>
              <a:off x="7297810" y="3011815"/>
              <a:ext cx="45719" cy="59129"/>
            </a:xfrm>
            <a:prstGeom prst="ellipse">
              <a:avLst/>
            </a:prstGeom>
            <a:solidFill>
              <a:srgbClr val="F5B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42EF76C-4C54-704F-A0F3-BFD50455F810}"/>
                </a:ext>
              </a:extLst>
            </p:cNvPr>
            <p:cNvSpPr/>
            <p:nvPr/>
          </p:nvSpPr>
          <p:spPr bwMode="auto">
            <a:xfrm>
              <a:off x="7744420" y="2875253"/>
              <a:ext cx="45719" cy="59129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C91EC621-1CDC-234C-9FFE-70A59AFC57A5}"/>
              </a:ext>
            </a:extLst>
          </p:cNvPr>
          <p:cNvSpPr txBox="1"/>
          <p:nvPr/>
        </p:nvSpPr>
        <p:spPr>
          <a:xfrm>
            <a:off x="4261661" y="1232185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</a:t>
            </a:r>
            <a:r>
              <a:rPr lang="en-US" sz="1200" baseline="30000" dirty="0"/>
              <a:t>2 </a:t>
            </a:r>
            <a:r>
              <a:rPr lang="en-US" sz="1200" dirty="0"/>
              <a:t>VOQs 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F04BBDAA-3A0B-8C4C-8293-328F1EFF425A}"/>
              </a:ext>
            </a:extLst>
          </p:cNvPr>
          <p:cNvSpPr txBox="1"/>
          <p:nvPr/>
        </p:nvSpPr>
        <p:spPr>
          <a:xfrm>
            <a:off x="5129144" y="3216169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crossbar</a:t>
            </a: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DE2E61C7-1DDB-AA4D-8A71-4B17809DADB9}"/>
              </a:ext>
            </a:extLst>
          </p:cNvPr>
          <p:cNvGrpSpPr/>
          <p:nvPr/>
        </p:nvGrpSpPr>
        <p:grpSpPr>
          <a:xfrm>
            <a:off x="4208390" y="2921357"/>
            <a:ext cx="859132" cy="710531"/>
            <a:chOff x="6248400" y="2851819"/>
            <a:chExt cx="859132" cy="710531"/>
          </a:xfrm>
        </p:grpSpPr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CD53AF5E-6A3B-BF4F-AF59-EBC080392C7E}"/>
                </a:ext>
              </a:extLst>
            </p:cNvPr>
            <p:cNvSpPr/>
            <p:nvPr/>
          </p:nvSpPr>
          <p:spPr bwMode="auto">
            <a:xfrm>
              <a:off x="6248400" y="2851819"/>
              <a:ext cx="859132" cy="7105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48999770-CB66-0F49-8213-0BE1A3A3DCF9}"/>
                </a:ext>
              </a:extLst>
            </p:cNvPr>
            <p:cNvGrpSpPr/>
            <p:nvPr/>
          </p:nvGrpSpPr>
          <p:grpSpPr>
            <a:xfrm>
              <a:off x="6358242" y="2880646"/>
              <a:ext cx="666175" cy="140426"/>
              <a:chOff x="6364514" y="1389863"/>
              <a:chExt cx="666175" cy="140426"/>
            </a:xfrm>
          </p:grpSpPr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4167A1D2-CD57-4A40-AA60-E72B08948847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02" name="Line 36">
                <a:extLst>
                  <a:ext uri="{FF2B5EF4-FFF2-40B4-BE49-F238E27FC236}">
                    <a16:creationId xmlns:a16="http://schemas.microsoft.com/office/drawing/2014/main" id="{A281113B-939B-9147-BDCB-6F7C9DE3EF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03" name="Line 37">
                <a:extLst>
                  <a:ext uri="{FF2B5EF4-FFF2-40B4-BE49-F238E27FC236}">
                    <a16:creationId xmlns:a16="http://schemas.microsoft.com/office/drawing/2014/main" id="{C8566672-14E9-A14B-B4F1-D834FEC8C2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04" name="Line 38">
                <a:extLst>
                  <a:ext uri="{FF2B5EF4-FFF2-40B4-BE49-F238E27FC236}">
                    <a16:creationId xmlns:a16="http://schemas.microsoft.com/office/drawing/2014/main" id="{11792961-0252-1C4C-A029-1CA6462F3B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1542B0F2-0721-2547-B9CF-421089624CEB}"/>
                </a:ext>
              </a:extLst>
            </p:cNvPr>
            <p:cNvGrpSpPr/>
            <p:nvPr/>
          </p:nvGrpSpPr>
          <p:grpSpPr>
            <a:xfrm>
              <a:off x="6359880" y="3045659"/>
              <a:ext cx="666175" cy="140426"/>
              <a:chOff x="6364514" y="1389863"/>
              <a:chExt cx="666175" cy="140426"/>
            </a:xfrm>
            <a:solidFill>
              <a:srgbClr val="92D050"/>
            </a:solidFill>
          </p:grpSpPr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D55E0C5D-291D-2A43-B813-1A112452B20F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07" name="Line 36">
                <a:extLst>
                  <a:ext uri="{FF2B5EF4-FFF2-40B4-BE49-F238E27FC236}">
                    <a16:creationId xmlns:a16="http://schemas.microsoft.com/office/drawing/2014/main" id="{F82DD5D1-9811-BB42-B824-C2099B5509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08" name="Line 37">
                <a:extLst>
                  <a:ext uri="{FF2B5EF4-FFF2-40B4-BE49-F238E27FC236}">
                    <a16:creationId xmlns:a16="http://schemas.microsoft.com/office/drawing/2014/main" id="{78D2C8D7-E2E8-4248-BD4A-53CD991962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09" name="Line 38">
                <a:extLst>
                  <a:ext uri="{FF2B5EF4-FFF2-40B4-BE49-F238E27FC236}">
                    <a16:creationId xmlns:a16="http://schemas.microsoft.com/office/drawing/2014/main" id="{485A186F-DFDC-274F-9147-0666A9D1BF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EFEF8434-8561-3548-80F8-9DC79EAB9A30}"/>
                </a:ext>
              </a:extLst>
            </p:cNvPr>
            <p:cNvGrpSpPr/>
            <p:nvPr/>
          </p:nvGrpSpPr>
          <p:grpSpPr>
            <a:xfrm>
              <a:off x="6361518" y="3210672"/>
              <a:ext cx="666175" cy="140426"/>
              <a:chOff x="6364514" y="1389863"/>
              <a:chExt cx="666175" cy="140426"/>
            </a:xfrm>
            <a:solidFill>
              <a:srgbClr val="00B0F0"/>
            </a:solidFill>
          </p:grpSpPr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C22DA2E4-B65C-F543-B114-448E4C1BC8FD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12" name="Line 36">
                <a:extLst>
                  <a:ext uri="{FF2B5EF4-FFF2-40B4-BE49-F238E27FC236}">
                    <a16:creationId xmlns:a16="http://schemas.microsoft.com/office/drawing/2014/main" id="{38969F65-59F8-7645-BE6E-52F4450904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13" name="Line 37">
                <a:extLst>
                  <a:ext uri="{FF2B5EF4-FFF2-40B4-BE49-F238E27FC236}">
                    <a16:creationId xmlns:a16="http://schemas.microsoft.com/office/drawing/2014/main" id="{B69C77FC-DA25-2D47-915D-F05A706C6E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14" name="Line 38">
                <a:extLst>
                  <a:ext uri="{FF2B5EF4-FFF2-40B4-BE49-F238E27FC236}">
                    <a16:creationId xmlns:a16="http://schemas.microsoft.com/office/drawing/2014/main" id="{51311895-CE1D-DB49-82FD-3D17E58C04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8166556A-960F-4B46-9091-37F86B1AA721}"/>
                </a:ext>
              </a:extLst>
            </p:cNvPr>
            <p:cNvGrpSpPr/>
            <p:nvPr/>
          </p:nvGrpSpPr>
          <p:grpSpPr>
            <a:xfrm>
              <a:off x="6363156" y="3376733"/>
              <a:ext cx="666175" cy="140426"/>
              <a:chOff x="6364514" y="1389863"/>
              <a:chExt cx="666175" cy="140426"/>
            </a:xfrm>
            <a:solidFill>
              <a:srgbClr val="7030A0"/>
            </a:solidFill>
          </p:grpSpPr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228AFD43-BC4C-5A48-B622-4DB573438150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17" name="Line 36">
                <a:extLst>
                  <a:ext uri="{FF2B5EF4-FFF2-40B4-BE49-F238E27FC236}">
                    <a16:creationId xmlns:a16="http://schemas.microsoft.com/office/drawing/2014/main" id="{2EC9BAF8-5696-8648-9257-03F8DDC95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18" name="Line 37">
                <a:extLst>
                  <a:ext uri="{FF2B5EF4-FFF2-40B4-BE49-F238E27FC236}">
                    <a16:creationId xmlns:a16="http://schemas.microsoft.com/office/drawing/2014/main" id="{65960D40-2E18-9942-AB7D-0C94CCD077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19" name="Line 38">
                <a:extLst>
                  <a:ext uri="{FF2B5EF4-FFF2-40B4-BE49-F238E27FC236}">
                    <a16:creationId xmlns:a16="http://schemas.microsoft.com/office/drawing/2014/main" id="{65807C80-A2C5-2A4F-81FF-50399E37F7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13A2292-D740-864F-A035-F595CE5A5B2C}"/>
              </a:ext>
            </a:extLst>
          </p:cNvPr>
          <p:cNvGrpSpPr/>
          <p:nvPr/>
        </p:nvGrpSpPr>
        <p:grpSpPr>
          <a:xfrm>
            <a:off x="4208390" y="2199422"/>
            <a:ext cx="859132" cy="710531"/>
            <a:chOff x="6248400" y="2129884"/>
            <a:chExt cx="859132" cy="710531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44B00770-CB99-F84A-82FA-0658DC4C4304}"/>
                </a:ext>
              </a:extLst>
            </p:cNvPr>
            <p:cNvSpPr/>
            <p:nvPr/>
          </p:nvSpPr>
          <p:spPr bwMode="auto">
            <a:xfrm>
              <a:off x="6248400" y="2129884"/>
              <a:ext cx="859132" cy="7105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A893C51-120C-7B4E-9D46-93AB9C18AB4E}"/>
                </a:ext>
              </a:extLst>
            </p:cNvPr>
            <p:cNvGrpSpPr/>
            <p:nvPr/>
          </p:nvGrpSpPr>
          <p:grpSpPr>
            <a:xfrm>
              <a:off x="6361378" y="2154698"/>
              <a:ext cx="671089" cy="636513"/>
              <a:chOff x="6361378" y="2154698"/>
              <a:chExt cx="671089" cy="636513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E03537B7-58E1-454D-98C9-2E8794CDCF88}"/>
                  </a:ext>
                </a:extLst>
              </p:cNvPr>
              <p:cNvGrpSpPr/>
              <p:nvPr/>
            </p:nvGrpSpPr>
            <p:grpSpPr>
              <a:xfrm>
                <a:off x="6361378" y="2154698"/>
                <a:ext cx="666175" cy="140426"/>
                <a:chOff x="6364514" y="1389863"/>
                <a:chExt cx="666175" cy="140426"/>
              </a:xfrm>
            </p:grpSpPr>
            <p:sp>
              <p:nvSpPr>
                <p:cNvPr id="180" name="Freeform 179">
                  <a:extLst>
                    <a:ext uri="{FF2B5EF4-FFF2-40B4-BE49-F238E27FC236}">
                      <a16:creationId xmlns:a16="http://schemas.microsoft.com/office/drawing/2014/main" id="{C9AAA2EB-2565-5946-9C31-FAA8D6A4FA7A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181" name="Line 36">
                  <a:extLst>
                    <a:ext uri="{FF2B5EF4-FFF2-40B4-BE49-F238E27FC236}">
                      <a16:creationId xmlns:a16="http://schemas.microsoft.com/office/drawing/2014/main" id="{A6FEC071-04DD-F241-8726-8AE1A206D7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82" name="Line 37">
                  <a:extLst>
                    <a:ext uri="{FF2B5EF4-FFF2-40B4-BE49-F238E27FC236}">
                      <a16:creationId xmlns:a16="http://schemas.microsoft.com/office/drawing/2014/main" id="{1353707C-CC9B-EF42-83E2-00D7D1C0D0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83" name="Line 38">
                  <a:extLst>
                    <a:ext uri="{FF2B5EF4-FFF2-40B4-BE49-F238E27FC236}">
                      <a16:creationId xmlns:a16="http://schemas.microsoft.com/office/drawing/2014/main" id="{E1BA12D7-0D3B-D84B-942A-379BF1664B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AE104647-60DE-A546-84A7-AF26E2857932}"/>
                  </a:ext>
                </a:extLst>
              </p:cNvPr>
              <p:cNvGrpSpPr/>
              <p:nvPr/>
            </p:nvGrpSpPr>
            <p:grpSpPr>
              <a:xfrm>
                <a:off x="6363016" y="2319711"/>
                <a:ext cx="666175" cy="140426"/>
                <a:chOff x="6364514" y="1389863"/>
                <a:chExt cx="666175" cy="140426"/>
              </a:xfrm>
              <a:solidFill>
                <a:srgbClr val="92D050"/>
              </a:solidFill>
            </p:grpSpPr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406D4E6F-0398-334D-943D-CAF0E4985B21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186" name="Line 36">
                  <a:extLst>
                    <a:ext uri="{FF2B5EF4-FFF2-40B4-BE49-F238E27FC236}">
                      <a16:creationId xmlns:a16="http://schemas.microsoft.com/office/drawing/2014/main" id="{89A3EA7C-1CBA-1E48-97EE-B735419B6C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87" name="Line 37">
                  <a:extLst>
                    <a:ext uri="{FF2B5EF4-FFF2-40B4-BE49-F238E27FC236}">
                      <a16:creationId xmlns:a16="http://schemas.microsoft.com/office/drawing/2014/main" id="{77E39220-9508-0549-B89F-1D28FDD580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88" name="Line 38">
                  <a:extLst>
                    <a:ext uri="{FF2B5EF4-FFF2-40B4-BE49-F238E27FC236}">
                      <a16:creationId xmlns:a16="http://schemas.microsoft.com/office/drawing/2014/main" id="{4381DF6F-BB61-2F43-9191-BA0AB07334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12555196-94BF-A740-8368-903E7126C920}"/>
                  </a:ext>
                </a:extLst>
              </p:cNvPr>
              <p:cNvGrpSpPr/>
              <p:nvPr/>
            </p:nvGrpSpPr>
            <p:grpSpPr>
              <a:xfrm>
                <a:off x="6364654" y="2484724"/>
                <a:ext cx="666175" cy="140426"/>
                <a:chOff x="6364514" y="1389863"/>
                <a:chExt cx="666175" cy="140426"/>
              </a:xfrm>
              <a:solidFill>
                <a:srgbClr val="00B0F0"/>
              </a:solidFill>
            </p:grpSpPr>
            <p:sp>
              <p:nvSpPr>
                <p:cNvPr id="190" name="Freeform 189">
                  <a:extLst>
                    <a:ext uri="{FF2B5EF4-FFF2-40B4-BE49-F238E27FC236}">
                      <a16:creationId xmlns:a16="http://schemas.microsoft.com/office/drawing/2014/main" id="{CCCEBA5F-465B-A148-9B0B-D8F19BED022D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191" name="Line 36">
                  <a:extLst>
                    <a:ext uri="{FF2B5EF4-FFF2-40B4-BE49-F238E27FC236}">
                      <a16:creationId xmlns:a16="http://schemas.microsoft.com/office/drawing/2014/main" id="{2906645E-7EFD-A746-A947-6DD561167F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92" name="Line 37">
                  <a:extLst>
                    <a:ext uri="{FF2B5EF4-FFF2-40B4-BE49-F238E27FC236}">
                      <a16:creationId xmlns:a16="http://schemas.microsoft.com/office/drawing/2014/main" id="{C9D79C0A-782A-E341-BF9C-AA03E1D3DD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93" name="Line 38">
                  <a:extLst>
                    <a:ext uri="{FF2B5EF4-FFF2-40B4-BE49-F238E27FC236}">
                      <a16:creationId xmlns:a16="http://schemas.microsoft.com/office/drawing/2014/main" id="{5736E2AF-325C-494D-8FEE-6A5B1750CA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5DAF6882-4C25-A54A-B621-6E9625B3BC8E}"/>
                  </a:ext>
                </a:extLst>
              </p:cNvPr>
              <p:cNvGrpSpPr/>
              <p:nvPr/>
            </p:nvGrpSpPr>
            <p:grpSpPr>
              <a:xfrm>
                <a:off x="6366292" y="2650785"/>
                <a:ext cx="666175" cy="140426"/>
                <a:chOff x="6364514" y="1389863"/>
                <a:chExt cx="666175" cy="140426"/>
              </a:xfrm>
              <a:solidFill>
                <a:srgbClr val="7030A0"/>
              </a:solidFill>
            </p:grpSpPr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id="{A1DDA090-5C41-A747-B71C-843579945568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196" name="Line 36">
                  <a:extLst>
                    <a:ext uri="{FF2B5EF4-FFF2-40B4-BE49-F238E27FC236}">
                      <a16:creationId xmlns:a16="http://schemas.microsoft.com/office/drawing/2014/main" id="{2BD270E8-5732-F741-93F8-527F38D466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97" name="Line 37">
                  <a:extLst>
                    <a:ext uri="{FF2B5EF4-FFF2-40B4-BE49-F238E27FC236}">
                      <a16:creationId xmlns:a16="http://schemas.microsoft.com/office/drawing/2014/main" id="{FA662080-74F3-154E-ACB9-750B015307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98" name="Line 38">
                  <a:extLst>
                    <a:ext uri="{FF2B5EF4-FFF2-40B4-BE49-F238E27FC236}">
                      <a16:creationId xmlns:a16="http://schemas.microsoft.com/office/drawing/2014/main" id="{5E7C245C-426A-C54B-8353-B1F9E8FB9F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A24B1628-04E1-8C4E-9D2D-548086A46289}"/>
              </a:ext>
            </a:extLst>
          </p:cNvPr>
          <p:cNvGrpSpPr/>
          <p:nvPr/>
        </p:nvGrpSpPr>
        <p:grpSpPr>
          <a:xfrm>
            <a:off x="4215944" y="4375819"/>
            <a:ext cx="859132" cy="710531"/>
            <a:chOff x="6255954" y="4306281"/>
            <a:chExt cx="859132" cy="710531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50486F0D-7609-FF47-9A01-81E086EF2F69}"/>
                </a:ext>
              </a:extLst>
            </p:cNvPr>
            <p:cNvSpPr/>
            <p:nvPr/>
          </p:nvSpPr>
          <p:spPr bwMode="auto">
            <a:xfrm>
              <a:off x="6255954" y="4306281"/>
              <a:ext cx="859132" cy="7105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EFBD695-06CA-6F43-B344-F617091370F3}"/>
                </a:ext>
              </a:extLst>
            </p:cNvPr>
            <p:cNvGrpSpPr/>
            <p:nvPr/>
          </p:nvGrpSpPr>
          <p:grpSpPr>
            <a:xfrm>
              <a:off x="6358242" y="4341399"/>
              <a:ext cx="671089" cy="636513"/>
              <a:chOff x="6358242" y="4341399"/>
              <a:chExt cx="671089" cy="636513"/>
            </a:xfrm>
          </p:grpSpPr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FBC50B48-93FA-A54F-969B-C30A2ECD71DC}"/>
                  </a:ext>
                </a:extLst>
              </p:cNvPr>
              <p:cNvGrpSpPr/>
              <p:nvPr/>
            </p:nvGrpSpPr>
            <p:grpSpPr>
              <a:xfrm>
                <a:off x="6358242" y="4341399"/>
                <a:ext cx="666175" cy="140426"/>
                <a:chOff x="6364514" y="1389863"/>
                <a:chExt cx="666175" cy="140426"/>
              </a:xfrm>
            </p:grpSpPr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id="{EB3073BE-F2C8-CA4C-A0C2-F4682D468818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223" name="Line 36">
                  <a:extLst>
                    <a:ext uri="{FF2B5EF4-FFF2-40B4-BE49-F238E27FC236}">
                      <a16:creationId xmlns:a16="http://schemas.microsoft.com/office/drawing/2014/main" id="{39744148-4E53-0645-B879-57F8DE6F04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24" name="Line 37">
                  <a:extLst>
                    <a:ext uri="{FF2B5EF4-FFF2-40B4-BE49-F238E27FC236}">
                      <a16:creationId xmlns:a16="http://schemas.microsoft.com/office/drawing/2014/main" id="{9116F724-D520-AB45-B319-4716F446C7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25" name="Line 38">
                  <a:extLst>
                    <a:ext uri="{FF2B5EF4-FFF2-40B4-BE49-F238E27FC236}">
                      <a16:creationId xmlns:a16="http://schemas.microsoft.com/office/drawing/2014/main" id="{F63531D7-D841-814D-9EBF-E8EF67CF9F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2BD0C074-D07A-4D45-9595-B79DD1AC11E4}"/>
                  </a:ext>
                </a:extLst>
              </p:cNvPr>
              <p:cNvGrpSpPr/>
              <p:nvPr/>
            </p:nvGrpSpPr>
            <p:grpSpPr>
              <a:xfrm>
                <a:off x="6359880" y="4506412"/>
                <a:ext cx="666175" cy="140426"/>
                <a:chOff x="6364514" y="1389863"/>
                <a:chExt cx="666175" cy="140426"/>
              </a:xfrm>
              <a:solidFill>
                <a:srgbClr val="92D050"/>
              </a:solidFill>
            </p:grpSpPr>
            <p:sp>
              <p:nvSpPr>
                <p:cNvPr id="227" name="Freeform 226">
                  <a:extLst>
                    <a:ext uri="{FF2B5EF4-FFF2-40B4-BE49-F238E27FC236}">
                      <a16:creationId xmlns:a16="http://schemas.microsoft.com/office/drawing/2014/main" id="{164DFBD8-AF13-1B41-A3BC-155291716500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228" name="Line 36">
                  <a:extLst>
                    <a:ext uri="{FF2B5EF4-FFF2-40B4-BE49-F238E27FC236}">
                      <a16:creationId xmlns:a16="http://schemas.microsoft.com/office/drawing/2014/main" id="{816303C8-49D1-144D-AD8B-D6131E71E7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29" name="Line 37">
                  <a:extLst>
                    <a:ext uri="{FF2B5EF4-FFF2-40B4-BE49-F238E27FC236}">
                      <a16:creationId xmlns:a16="http://schemas.microsoft.com/office/drawing/2014/main" id="{EA3FC352-05AC-0E4E-A0A9-3D296E5B60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30" name="Line 38">
                  <a:extLst>
                    <a:ext uri="{FF2B5EF4-FFF2-40B4-BE49-F238E27FC236}">
                      <a16:creationId xmlns:a16="http://schemas.microsoft.com/office/drawing/2014/main" id="{A1DA545F-1928-0E42-A8D5-F86C4A4837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67542D6E-D0C6-DD46-AC68-08E662CBF56B}"/>
                  </a:ext>
                </a:extLst>
              </p:cNvPr>
              <p:cNvGrpSpPr/>
              <p:nvPr/>
            </p:nvGrpSpPr>
            <p:grpSpPr>
              <a:xfrm>
                <a:off x="6361518" y="4671425"/>
                <a:ext cx="666175" cy="140426"/>
                <a:chOff x="6364514" y="1389863"/>
                <a:chExt cx="666175" cy="140426"/>
              </a:xfrm>
              <a:solidFill>
                <a:srgbClr val="00B0F0"/>
              </a:solidFill>
            </p:grpSpPr>
            <p:sp>
              <p:nvSpPr>
                <p:cNvPr id="232" name="Freeform 231">
                  <a:extLst>
                    <a:ext uri="{FF2B5EF4-FFF2-40B4-BE49-F238E27FC236}">
                      <a16:creationId xmlns:a16="http://schemas.microsoft.com/office/drawing/2014/main" id="{C27F15FF-347E-D440-A5A8-655099486CE1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233" name="Line 36">
                  <a:extLst>
                    <a:ext uri="{FF2B5EF4-FFF2-40B4-BE49-F238E27FC236}">
                      <a16:creationId xmlns:a16="http://schemas.microsoft.com/office/drawing/2014/main" id="{D96234C5-E1B9-C04E-AD82-9BCAA0CC5B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34" name="Line 37">
                  <a:extLst>
                    <a:ext uri="{FF2B5EF4-FFF2-40B4-BE49-F238E27FC236}">
                      <a16:creationId xmlns:a16="http://schemas.microsoft.com/office/drawing/2014/main" id="{1BDD5A66-D394-E44A-BAEE-4A84D05604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35" name="Line 38">
                  <a:extLst>
                    <a:ext uri="{FF2B5EF4-FFF2-40B4-BE49-F238E27FC236}">
                      <a16:creationId xmlns:a16="http://schemas.microsoft.com/office/drawing/2014/main" id="{9E0C2030-E6F7-6A43-990E-3661643E5D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C7605E38-E0BC-D146-8247-91FE659A6F6C}"/>
                  </a:ext>
                </a:extLst>
              </p:cNvPr>
              <p:cNvGrpSpPr/>
              <p:nvPr/>
            </p:nvGrpSpPr>
            <p:grpSpPr>
              <a:xfrm>
                <a:off x="6363156" y="4837486"/>
                <a:ext cx="666175" cy="140426"/>
                <a:chOff x="6364514" y="1389863"/>
                <a:chExt cx="666175" cy="140426"/>
              </a:xfrm>
              <a:solidFill>
                <a:srgbClr val="7030A0"/>
              </a:solidFill>
            </p:grpSpPr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id="{4831F79C-9F13-C94D-A7E3-340ECCAAD134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238" name="Line 36">
                  <a:extLst>
                    <a:ext uri="{FF2B5EF4-FFF2-40B4-BE49-F238E27FC236}">
                      <a16:creationId xmlns:a16="http://schemas.microsoft.com/office/drawing/2014/main" id="{10C8EEAE-A665-A742-AE8B-818CB61D7E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39" name="Line 37">
                  <a:extLst>
                    <a:ext uri="{FF2B5EF4-FFF2-40B4-BE49-F238E27FC236}">
                      <a16:creationId xmlns:a16="http://schemas.microsoft.com/office/drawing/2014/main" id="{29BC3959-314B-934E-9579-5413FA1B14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40" name="Line 38">
                  <a:extLst>
                    <a:ext uri="{FF2B5EF4-FFF2-40B4-BE49-F238E27FC236}">
                      <a16:creationId xmlns:a16="http://schemas.microsoft.com/office/drawing/2014/main" id="{FC38EB98-4D49-A84F-83A4-7D846EF60C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</p:grp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BB5F5D2-E332-9B47-883A-DD0B7549BF39}"/>
              </a:ext>
            </a:extLst>
          </p:cNvPr>
          <p:cNvGrpSpPr/>
          <p:nvPr/>
        </p:nvGrpSpPr>
        <p:grpSpPr>
          <a:xfrm>
            <a:off x="4208390" y="1473557"/>
            <a:ext cx="859132" cy="710531"/>
            <a:chOff x="6248400" y="1404019"/>
            <a:chExt cx="859132" cy="71053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8EB207F-B243-094B-8A06-38F8476E7451}"/>
                </a:ext>
              </a:extLst>
            </p:cNvPr>
            <p:cNvSpPr/>
            <p:nvPr/>
          </p:nvSpPr>
          <p:spPr bwMode="auto">
            <a:xfrm>
              <a:off x="6248400" y="1404019"/>
              <a:ext cx="859132" cy="7105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4DBD9D3-0934-5640-9476-3B4C14DF915D}"/>
                </a:ext>
              </a:extLst>
            </p:cNvPr>
            <p:cNvGrpSpPr/>
            <p:nvPr/>
          </p:nvGrpSpPr>
          <p:grpSpPr>
            <a:xfrm>
              <a:off x="6364514" y="1428750"/>
              <a:ext cx="666175" cy="140426"/>
              <a:chOff x="6364514" y="1389863"/>
              <a:chExt cx="666175" cy="140426"/>
            </a:xfrm>
            <a:solidFill>
              <a:schemeClr val="bg1"/>
            </a:solidFill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19005684-EFE5-184E-940A-7BEF0B68C8A9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30" name="Line 36">
                <a:extLst>
                  <a:ext uri="{FF2B5EF4-FFF2-40B4-BE49-F238E27FC236}">
                    <a16:creationId xmlns:a16="http://schemas.microsoft.com/office/drawing/2014/main" id="{6B0E2140-F399-C147-8D93-764B7D7F13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31" name="Line 37">
                <a:extLst>
                  <a:ext uri="{FF2B5EF4-FFF2-40B4-BE49-F238E27FC236}">
                    <a16:creationId xmlns:a16="http://schemas.microsoft.com/office/drawing/2014/main" id="{1F1DA8FA-2EB5-F84C-813B-925A526AD7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32" name="Line 38">
                <a:extLst>
                  <a:ext uri="{FF2B5EF4-FFF2-40B4-BE49-F238E27FC236}">
                    <a16:creationId xmlns:a16="http://schemas.microsoft.com/office/drawing/2014/main" id="{01BB6415-4390-E447-9FA6-1DE520D0B2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F03474E-8CFB-8743-89EB-2941632977BC}"/>
                </a:ext>
              </a:extLst>
            </p:cNvPr>
            <p:cNvGrpSpPr/>
            <p:nvPr/>
          </p:nvGrpSpPr>
          <p:grpSpPr>
            <a:xfrm>
              <a:off x="6366152" y="1593763"/>
              <a:ext cx="666175" cy="140426"/>
              <a:chOff x="6364514" y="1389863"/>
              <a:chExt cx="666175" cy="140426"/>
            </a:xfrm>
            <a:solidFill>
              <a:schemeClr val="bg1"/>
            </a:solidFill>
          </p:grpSpPr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2E0632FD-4550-D94F-BC1B-2855C213A038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60" name="Line 36">
                <a:extLst>
                  <a:ext uri="{FF2B5EF4-FFF2-40B4-BE49-F238E27FC236}">
                    <a16:creationId xmlns:a16="http://schemas.microsoft.com/office/drawing/2014/main" id="{596A378F-358D-F342-BA4E-97DB4830C3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61" name="Line 37">
                <a:extLst>
                  <a:ext uri="{FF2B5EF4-FFF2-40B4-BE49-F238E27FC236}">
                    <a16:creationId xmlns:a16="http://schemas.microsoft.com/office/drawing/2014/main" id="{75C0D99D-ECE2-B640-A58F-767FF7F75B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62" name="Line 38">
                <a:extLst>
                  <a:ext uri="{FF2B5EF4-FFF2-40B4-BE49-F238E27FC236}">
                    <a16:creationId xmlns:a16="http://schemas.microsoft.com/office/drawing/2014/main" id="{754F31AD-39F0-4846-9F6A-F88ED727FD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231504C9-9627-9245-9E51-52FE4164E7C2}"/>
                </a:ext>
              </a:extLst>
            </p:cNvPr>
            <p:cNvGrpSpPr/>
            <p:nvPr/>
          </p:nvGrpSpPr>
          <p:grpSpPr>
            <a:xfrm>
              <a:off x="6367790" y="1758776"/>
              <a:ext cx="666175" cy="140426"/>
              <a:chOff x="6364514" y="1389863"/>
              <a:chExt cx="666175" cy="140426"/>
            </a:xfrm>
            <a:solidFill>
              <a:schemeClr val="bg1"/>
            </a:solidFill>
          </p:grpSpPr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73F90731-827E-0A48-8719-EEDB29A756C4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65" name="Line 36">
                <a:extLst>
                  <a:ext uri="{FF2B5EF4-FFF2-40B4-BE49-F238E27FC236}">
                    <a16:creationId xmlns:a16="http://schemas.microsoft.com/office/drawing/2014/main" id="{FC2EF18C-9EF6-644E-B210-8E1F47BDB1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66" name="Line 37">
                <a:extLst>
                  <a:ext uri="{FF2B5EF4-FFF2-40B4-BE49-F238E27FC236}">
                    <a16:creationId xmlns:a16="http://schemas.microsoft.com/office/drawing/2014/main" id="{9093B70C-DB36-DF45-9CAE-0D9AA93738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67" name="Line 38">
                <a:extLst>
                  <a:ext uri="{FF2B5EF4-FFF2-40B4-BE49-F238E27FC236}">
                    <a16:creationId xmlns:a16="http://schemas.microsoft.com/office/drawing/2014/main" id="{67B24FCE-DD5F-8942-B75E-53732C214B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CD7ED71-76DD-4B41-A557-ECBB551B8BEB}"/>
                </a:ext>
              </a:extLst>
            </p:cNvPr>
            <p:cNvGrpSpPr/>
            <p:nvPr/>
          </p:nvGrpSpPr>
          <p:grpSpPr>
            <a:xfrm>
              <a:off x="6369428" y="1924837"/>
              <a:ext cx="666175" cy="140426"/>
              <a:chOff x="6364514" y="1389863"/>
              <a:chExt cx="666175" cy="140426"/>
            </a:xfrm>
            <a:solidFill>
              <a:schemeClr val="bg1"/>
            </a:solidFill>
          </p:grpSpPr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2CD80F93-9CD4-D94E-BE74-1F034DBAB928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70" name="Line 36">
                <a:extLst>
                  <a:ext uri="{FF2B5EF4-FFF2-40B4-BE49-F238E27FC236}">
                    <a16:creationId xmlns:a16="http://schemas.microsoft.com/office/drawing/2014/main" id="{D1974F59-577E-C343-889A-39EC4F525A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71" name="Line 37">
                <a:extLst>
                  <a:ext uri="{FF2B5EF4-FFF2-40B4-BE49-F238E27FC236}">
                    <a16:creationId xmlns:a16="http://schemas.microsoft.com/office/drawing/2014/main" id="{55EF681C-90B6-9345-AFAD-7DB48A5162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72" name="Line 38">
                <a:extLst>
                  <a:ext uri="{FF2B5EF4-FFF2-40B4-BE49-F238E27FC236}">
                    <a16:creationId xmlns:a16="http://schemas.microsoft.com/office/drawing/2014/main" id="{7FCB3477-A5B6-914A-88F1-E92E121AD8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81251C70-B8FC-A54A-B8F1-89368949E42C}"/>
              </a:ext>
            </a:extLst>
          </p:cNvPr>
          <p:cNvGrpSpPr/>
          <p:nvPr/>
        </p:nvGrpSpPr>
        <p:grpSpPr>
          <a:xfrm>
            <a:off x="6007774" y="1500025"/>
            <a:ext cx="1148576" cy="3401626"/>
            <a:chOff x="8047784" y="1430487"/>
            <a:chExt cx="1148576" cy="3401626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A3A0DC5-0AB8-1F42-A077-5D3DB5F9737C}"/>
                </a:ext>
              </a:extLst>
            </p:cNvPr>
            <p:cNvSpPr txBox="1"/>
            <p:nvPr/>
          </p:nvSpPr>
          <p:spPr>
            <a:xfrm>
              <a:off x="8755214" y="360656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…</a:t>
              </a:r>
            </a:p>
          </p:txBody>
        </p:sp>
        <p:cxnSp>
          <p:nvCxnSpPr>
            <p:cNvPr id="80" name="Straight Arrow Connector 17">
              <a:extLst>
                <a:ext uri="{FF2B5EF4-FFF2-40B4-BE49-F238E27FC236}">
                  <a16:creationId xmlns:a16="http://schemas.microsoft.com/office/drawing/2014/main" id="{12EAA47B-F759-CE42-BD4D-2C3CF97A2C0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47784" y="1745624"/>
              <a:ext cx="80438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1" name="TextBox 18">
              <a:extLst>
                <a:ext uri="{FF2B5EF4-FFF2-40B4-BE49-F238E27FC236}">
                  <a16:creationId xmlns:a16="http://schemas.microsoft.com/office/drawing/2014/main" id="{7AEF4537-295B-6C4D-8FC9-E0FB7B2278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9959" y="1430487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82" name="Straight Connector 34">
              <a:extLst>
                <a:ext uri="{FF2B5EF4-FFF2-40B4-BE49-F238E27FC236}">
                  <a16:creationId xmlns:a16="http://schemas.microsoft.com/office/drawing/2014/main" id="{A6026DEE-2106-774C-A62C-027E89C54AA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369964" y="1628943"/>
              <a:ext cx="154781" cy="207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4" name="Straight Arrow Connector 17">
              <a:extLst>
                <a:ext uri="{FF2B5EF4-FFF2-40B4-BE49-F238E27FC236}">
                  <a16:creationId xmlns:a16="http://schemas.microsoft.com/office/drawing/2014/main" id="{D44FE91E-25C7-CA45-AA5A-59323F5A7E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47784" y="2474372"/>
              <a:ext cx="80438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05" name="TextBox 18">
              <a:extLst>
                <a:ext uri="{FF2B5EF4-FFF2-40B4-BE49-F238E27FC236}">
                  <a16:creationId xmlns:a16="http://schemas.microsoft.com/office/drawing/2014/main" id="{D38DA8C3-4531-8848-B566-B09B927D65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9959" y="2159235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106" name="Straight Connector 34">
              <a:extLst>
                <a:ext uri="{FF2B5EF4-FFF2-40B4-BE49-F238E27FC236}">
                  <a16:creationId xmlns:a16="http://schemas.microsoft.com/office/drawing/2014/main" id="{55CA337B-7CBD-C844-979B-2FD548B4EF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369964" y="2357691"/>
              <a:ext cx="154781" cy="207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10" name="Straight Arrow Connector 17">
              <a:extLst>
                <a:ext uri="{FF2B5EF4-FFF2-40B4-BE49-F238E27FC236}">
                  <a16:creationId xmlns:a16="http://schemas.microsoft.com/office/drawing/2014/main" id="{18F6EF26-7006-4C46-B17D-75D59BB956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47784" y="3203120"/>
              <a:ext cx="80438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1" name="TextBox 18">
              <a:extLst>
                <a:ext uri="{FF2B5EF4-FFF2-40B4-BE49-F238E27FC236}">
                  <a16:creationId xmlns:a16="http://schemas.microsoft.com/office/drawing/2014/main" id="{A7797C69-4A6E-D345-A247-94AAFB10C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9959" y="2887983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112" name="Straight Connector 34">
              <a:extLst>
                <a:ext uri="{FF2B5EF4-FFF2-40B4-BE49-F238E27FC236}">
                  <a16:creationId xmlns:a16="http://schemas.microsoft.com/office/drawing/2014/main" id="{7791D3D5-1855-F849-940C-D62A63FC1BE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369964" y="3086439"/>
              <a:ext cx="154781" cy="207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4" name="Straight Arrow Connector 17">
              <a:extLst>
                <a:ext uri="{FF2B5EF4-FFF2-40B4-BE49-F238E27FC236}">
                  <a16:creationId xmlns:a16="http://schemas.microsoft.com/office/drawing/2014/main" id="{2BA17175-3622-0F4F-8A60-004D5470626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47784" y="4648517"/>
              <a:ext cx="80438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35" name="TextBox 18">
              <a:extLst>
                <a:ext uri="{FF2B5EF4-FFF2-40B4-BE49-F238E27FC236}">
                  <a16:creationId xmlns:a16="http://schemas.microsoft.com/office/drawing/2014/main" id="{F3F63316-EC8E-AA43-894C-BE1289C3C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9959" y="4333380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136" name="Straight Connector 34">
              <a:extLst>
                <a:ext uri="{FF2B5EF4-FFF2-40B4-BE49-F238E27FC236}">
                  <a16:creationId xmlns:a16="http://schemas.microsoft.com/office/drawing/2014/main" id="{22AC7FE0-F2B3-2F4C-B497-DD50881211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369964" y="4531836"/>
              <a:ext cx="154781" cy="207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EE39639-DE4F-9641-9096-BB00110F0AB7}"/>
                </a:ext>
              </a:extLst>
            </p:cNvPr>
            <p:cNvSpPr txBox="1"/>
            <p:nvPr/>
          </p:nvSpPr>
          <p:spPr>
            <a:xfrm>
              <a:off x="8812120" y="153387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1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1208E08-A04A-D944-9ECE-2C596593A38A}"/>
                </a:ext>
              </a:extLst>
            </p:cNvPr>
            <p:cNvSpPr txBox="1"/>
            <p:nvPr/>
          </p:nvSpPr>
          <p:spPr>
            <a:xfrm>
              <a:off x="8812120" y="224951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92D050"/>
                  </a:solidFill>
                </a:rPr>
                <a:t>2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BD9BF39-2D14-574B-B60A-4B78357957CD}"/>
                </a:ext>
              </a:extLst>
            </p:cNvPr>
            <p:cNvSpPr txBox="1"/>
            <p:nvPr/>
          </p:nvSpPr>
          <p:spPr>
            <a:xfrm>
              <a:off x="8812120" y="2965150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3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9E6ED24-6E66-2E44-B852-A47D8DB621B3}"/>
                </a:ext>
              </a:extLst>
            </p:cNvPr>
            <p:cNvSpPr txBox="1"/>
            <p:nvPr/>
          </p:nvSpPr>
          <p:spPr>
            <a:xfrm>
              <a:off x="8790480" y="4432003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N</a:t>
              </a: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10063FF6-708F-3749-B39C-067BA19E5A94}"/>
              </a:ext>
            </a:extLst>
          </p:cNvPr>
          <p:cNvGrpSpPr/>
          <p:nvPr/>
        </p:nvGrpSpPr>
        <p:grpSpPr>
          <a:xfrm>
            <a:off x="5174728" y="2549109"/>
            <a:ext cx="667940" cy="704850"/>
            <a:chOff x="7214738" y="2479571"/>
            <a:chExt cx="667940" cy="704850"/>
          </a:xfrm>
        </p:grpSpPr>
        <p:cxnSp>
          <p:nvCxnSpPr>
            <p:cNvPr id="242" name="Straight Connector 95">
              <a:extLst>
                <a:ext uri="{FF2B5EF4-FFF2-40B4-BE49-F238E27FC236}">
                  <a16:creationId xmlns:a16="http://schemas.microsoft.com/office/drawing/2014/main" id="{57622CA3-8338-4E4C-AC2F-8E7EACD9A98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214738" y="2762202"/>
              <a:ext cx="6679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3" name="Straight Connector 96">
              <a:extLst>
                <a:ext uri="{FF2B5EF4-FFF2-40B4-BE49-F238E27FC236}">
                  <a16:creationId xmlns:a16="http://schemas.microsoft.com/office/drawing/2014/main" id="{5EDE7EAD-A279-444B-96BC-988BE103AB2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214738" y="2901791"/>
              <a:ext cx="6679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4" name="Straight Connector 97">
              <a:extLst>
                <a:ext uri="{FF2B5EF4-FFF2-40B4-BE49-F238E27FC236}">
                  <a16:creationId xmlns:a16="http://schemas.microsoft.com/office/drawing/2014/main" id="{A595D178-34B7-E840-B07F-2EFDDD22E5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214738" y="3041380"/>
              <a:ext cx="6679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9" name="Straight Connector 95">
              <a:extLst>
                <a:ext uri="{FF2B5EF4-FFF2-40B4-BE49-F238E27FC236}">
                  <a16:creationId xmlns:a16="http://schemas.microsoft.com/office/drawing/2014/main" id="{A432721D-0FE0-3B43-AC5D-A7C4F28D17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214738" y="2622613"/>
              <a:ext cx="6679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" name="Straight Connector 99">
              <a:extLst>
                <a:ext uri="{FF2B5EF4-FFF2-40B4-BE49-F238E27FC236}">
                  <a16:creationId xmlns:a16="http://schemas.microsoft.com/office/drawing/2014/main" id="{0EA7B099-A9A1-214A-B6CA-9879ABDF376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422277" y="2831996"/>
              <a:ext cx="704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7" name="Straight Connector 100">
              <a:extLst>
                <a:ext uri="{FF2B5EF4-FFF2-40B4-BE49-F238E27FC236}">
                  <a16:creationId xmlns:a16="http://schemas.microsoft.com/office/drawing/2014/main" id="{E31C52B8-906A-9949-A863-982F60A9C4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271615" y="2831996"/>
              <a:ext cx="704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8" name="Straight Connector 101">
              <a:extLst>
                <a:ext uri="{FF2B5EF4-FFF2-40B4-BE49-F238E27FC236}">
                  <a16:creationId xmlns:a16="http://schemas.microsoft.com/office/drawing/2014/main" id="{76E8655D-3341-AA4F-B2E9-230534BBEFD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120952" y="2831996"/>
              <a:ext cx="704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0" name="Straight Connector 101">
              <a:extLst>
                <a:ext uri="{FF2B5EF4-FFF2-40B4-BE49-F238E27FC236}">
                  <a16:creationId xmlns:a16="http://schemas.microsoft.com/office/drawing/2014/main" id="{55EA7E06-F9A9-0A4E-B048-DECAE772C9B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970289" y="2831996"/>
              <a:ext cx="704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4241886-DAB2-9E45-83DC-09566FC4C6C7}"/>
              </a:ext>
            </a:extLst>
          </p:cNvPr>
          <p:cNvGrpSpPr/>
          <p:nvPr/>
        </p:nvGrpSpPr>
        <p:grpSpPr>
          <a:xfrm>
            <a:off x="2691770" y="1518967"/>
            <a:ext cx="1632735" cy="3355676"/>
            <a:chOff x="4731780" y="1449429"/>
            <a:chExt cx="1632735" cy="3355676"/>
          </a:xfrm>
        </p:grpSpPr>
        <p:cxnSp>
          <p:nvCxnSpPr>
            <p:cNvPr id="79" name="Straight Arrow Connector 15">
              <a:extLst>
                <a:ext uri="{FF2B5EF4-FFF2-40B4-BE49-F238E27FC236}">
                  <a16:creationId xmlns:a16="http://schemas.microsoft.com/office/drawing/2014/main" id="{8E51F0F8-CC02-7140-BABD-43761EC10E4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07215" y="1743200"/>
              <a:ext cx="12573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3" name="TextBox 36">
              <a:extLst>
                <a:ext uri="{FF2B5EF4-FFF2-40B4-BE49-F238E27FC236}">
                  <a16:creationId xmlns:a16="http://schemas.microsoft.com/office/drawing/2014/main" id="{4B3010F0-9063-3D4B-88F9-582D62E6A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6222" y="1449429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84" name="Straight Connector 37">
              <a:extLst>
                <a:ext uri="{FF2B5EF4-FFF2-40B4-BE49-F238E27FC236}">
                  <a16:creationId xmlns:a16="http://schemas.microsoft.com/office/drawing/2014/main" id="{D39D6AFC-0601-8E44-BA9C-2799868A239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654903" y="1626519"/>
              <a:ext cx="154781" cy="207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C709D50-22BB-6546-9BD0-45B2E9512D17}"/>
                </a:ext>
              </a:extLst>
            </p:cNvPr>
            <p:cNvSpPr txBox="1"/>
            <p:nvPr/>
          </p:nvSpPr>
          <p:spPr>
            <a:xfrm>
              <a:off x="4788686" y="150686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1</a:t>
              </a:r>
            </a:p>
          </p:txBody>
        </p:sp>
        <p:cxnSp>
          <p:nvCxnSpPr>
            <p:cNvPr id="103" name="Straight Arrow Connector 15">
              <a:extLst>
                <a:ext uri="{FF2B5EF4-FFF2-40B4-BE49-F238E27FC236}">
                  <a16:creationId xmlns:a16="http://schemas.microsoft.com/office/drawing/2014/main" id="{3908D22E-8329-AC4C-BF79-5B73A10BFE5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07215" y="2471948"/>
              <a:ext cx="12573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07" name="TextBox 36">
              <a:extLst>
                <a:ext uri="{FF2B5EF4-FFF2-40B4-BE49-F238E27FC236}">
                  <a16:creationId xmlns:a16="http://schemas.microsoft.com/office/drawing/2014/main" id="{930E364B-CA08-1A40-909A-6637941C78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6222" y="2178177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108" name="Straight Connector 37">
              <a:extLst>
                <a:ext uri="{FF2B5EF4-FFF2-40B4-BE49-F238E27FC236}">
                  <a16:creationId xmlns:a16="http://schemas.microsoft.com/office/drawing/2014/main" id="{B39C7D82-0462-2D48-AED2-36CC31BA57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654903" y="2355267"/>
              <a:ext cx="154781" cy="207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9" name="Straight Arrow Connector 15">
              <a:extLst>
                <a:ext uri="{FF2B5EF4-FFF2-40B4-BE49-F238E27FC236}">
                  <a16:creationId xmlns:a16="http://schemas.microsoft.com/office/drawing/2014/main" id="{B722A7F0-3DF4-BC41-8988-DF8C7E6C374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07215" y="3200696"/>
              <a:ext cx="12573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3" name="TextBox 36">
              <a:extLst>
                <a:ext uri="{FF2B5EF4-FFF2-40B4-BE49-F238E27FC236}">
                  <a16:creationId xmlns:a16="http://schemas.microsoft.com/office/drawing/2014/main" id="{2287EC9A-56BA-A44B-9000-FB34094FAA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6222" y="2906925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114" name="Straight Connector 37">
              <a:extLst>
                <a:ext uri="{FF2B5EF4-FFF2-40B4-BE49-F238E27FC236}">
                  <a16:creationId xmlns:a16="http://schemas.microsoft.com/office/drawing/2014/main" id="{6B0ADA9B-F19F-154B-BABF-7BF31A69F50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654903" y="3084015"/>
              <a:ext cx="154781" cy="207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3" name="Straight Arrow Connector 15">
              <a:extLst>
                <a:ext uri="{FF2B5EF4-FFF2-40B4-BE49-F238E27FC236}">
                  <a16:creationId xmlns:a16="http://schemas.microsoft.com/office/drawing/2014/main" id="{8575CD81-B4E9-2C4A-BDD0-99070A841CD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07215" y="4646093"/>
              <a:ext cx="12573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37" name="TextBox 36">
              <a:extLst>
                <a:ext uri="{FF2B5EF4-FFF2-40B4-BE49-F238E27FC236}">
                  <a16:creationId xmlns:a16="http://schemas.microsoft.com/office/drawing/2014/main" id="{AE5D92AC-1CD0-6A49-9C47-1FDFF3DCE2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6222" y="4352322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138" name="Straight Connector 37">
              <a:extLst>
                <a:ext uri="{FF2B5EF4-FFF2-40B4-BE49-F238E27FC236}">
                  <a16:creationId xmlns:a16="http://schemas.microsoft.com/office/drawing/2014/main" id="{E41DEE40-1FE8-514F-B40E-487FFEE087D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654903" y="4529412"/>
              <a:ext cx="154781" cy="207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BE59B61-D9AA-8742-85E9-45748CA7D993}"/>
                </a:ext>
              </a:extLst>
            </p:cNvPr>
            <p:cNvSpPr txBox="1"/>
            <p:nvPr/>
          </p:nvSpPr>
          <p:spPr>
            <a:xfrm>
              <a:off x="4788686" y="222250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92D050"/>
                  </a:solidFill>
                </a:rPr>
                <a:t>2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92F1BA9-5F71-304A-BF26-7CD0260D2E3C}"/>
                </a:ext>
              </a:extLst>
            </p:cNvPr>
            <p:cNvSpPr txBox="1"/>
            <p:nvPr/>
          </p:nvSpPr>
          <p:spPr>
            <a:xfrm>
              <a:off x="4788686" y="29381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3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E04968F-8905-D54C-B965-0255B320CA6E}"/>
                </a:ext>
              </a:extLst>
            </p:cNvPr>
            <p:cNvSpPr txBox="1"/>
            <p:nvPr/>
          </p:nvSpPr>
          <p:spPr>
            <a:xfrm>
              <a:off x="4767046" y="4404995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N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B1DB04E-C260-D94F-8412-49D6FFA8F8A3}"/>
                </a:ext>
              </a:extLst>
            </p:cNvPr>
            <p:cNvSpPr txBox="1"/>
            <p:nvPr/>
          </p:nvSpPr>
          <p:spPr>
            <a:xfrm>
              <a:off x="4731780" y="3579552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…</a:t>
              </a:r>
            </a:p>
          </p:txBody>
        </p:sp>
      </p:grp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B415368-A30B-3446-AB50-7858EA446756}"/>
              </a:ext>
            </a:extLst>
          </p:cNvPr>
          <p:cNvSpPr/>
          <p:nvPr/>
        </p:nvSpPr>
        <p:spPr bwMode="auto">
          <a:xfrm>
            <a:off x="4858481" y="3482060"/>
            <a:ext cx="96489" cy="76009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D3C04B2A-0C20-A242-B2BC-A6D8519E4DA3}"/>
              </a:ext>
            </a:extLst>
          </p:cNvPr>
          <p:cNvSpPr/>
          <p:nvPr/>
        </p:nvSpPr>
        <p:spPr bwMode="auto">
          <a:xfrm>
            <a:off x="4858481" y="2594703"/>
            <a:ext cx="96489" cy="76009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5EC604B-CB99-6944-A195-12C7461821BF}"/>
              </a:ext>
            </a:extLst>
          </p:cNvPr>
          <p:cNvSpPr/>
          <p:nvPr/>
        </p:nvSpPr>
        <p:spPr bwMode="auto">
          <a:xfrm>
            <a:off x="4858481" y="1699228"/>
            <a:ext cx="96489" cy="7600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B2465F9D-CEF9-D34E-9494-457F75B0DA9D}"/>
              </a:ext>
            </a:extLst>
          </p:cNvPr>
          <p:cNvSpPr/>
          <p:nvPr/>
        </p:nvSpPr>
        <p:spPr bwMode="auto">
          <a:xfrm>
            <a:off x="4858481" y="4444962"/>
            <a:ext cx="96489" cy="76009"/>
          </a:xfrm>
          <a:prstGeom prst="rect">
            <a:avLst/>
          </a:prstGeom>
          <a:solidFill>
            <a:srgbClr val="F5B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2F1BB7CF-C274-D34B-A12C-B6543CFED5E2}"/>
              </a:ext>
            </a:extLst>
          </p:cNvPr>
          <p:cNvSpPr txBox="1"/>
          <p:nvPr/>
        </p:nvSpPr>
        <p:spPr>
          <a:xfrm>
            <a:off x="3241058" y="3657878"/>
            <a:ext cx="520321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800" b="1" dirty="0"/>
              <a:t>Intuition</a:t>
            </a:r>
            <a:r>
              <a:rPr lang="en-US" sz="1800" dirty="0"/>
              <a:t>: If uniform traffic is so easy, can I make </a:t>
            </a:r>
          </a:p>
          <a:p>
            <a:r>
              <a:rPr lang="en-US" sz="1800" dirty="0"/>
              <a:t>non-uniform traffic “sufficiently uniform”?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392CF4-D289-6B48-8B86-26FD991C43B9}"/>
              </a:ext>
            </a:extLst>
          </p:cNvPr>
          <p:cNvGrpSpPr/>
          <p:nvPr/>
        </p:nvGrpSpPr>
        <p:grpSpPr>
          <a:xfrm>
            <a:off x="4373969" y="895350"/>
            <a:ext cx="2363147" cy="1599075"/>
            <a:chOff x="4373969" y="895350"/>
            <a:chExt cx="2363147" cy="159907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3408CA-73B9-F548-BCFB-0E37EB0748D2}"/>
                </a:ext>
              </a:extLst>
            </p:cNvPr>
            <p:cNvSpPr txBox="1"/>
            <p:nvPr/>
          </p:nvSpPr>
          <p:spPr>
            <a:xfrm>
              <a:off x="4373969" y="895350"/>
              <a:ext cx="2363147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Fixed cycle of permutations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54CBD9F-FBA1-1347-A412-30636BBA2F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55543" y="1306187"/>
              <a:ext cx="9088" cy="1188238"/>
            </a:xfrm>
            <a:prstGeom prst="straightConnector1">
              <a:avLst/>
            </a:prstGeom>
            <a:solidFill>
              <a:srgbClr val="808080"/>
            </a:solidFill>
            <a:ln w="190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2F694C4-DB37-2247-B9D2-B925818D5BBA}"/>
              </a:ext>
            </a:extLst>
          </p:cNvPr>
          <p:cNvGrpSpPr/>
          <p:nvPr/>
        </p:nvGrpSpPr>
        <p:grpSpPr>
          <a:xfrm>
            <a:off x="-9336" y="1475715"/>
            <a:ext cx="2514363" cy="3355676"/>
            <a:chOff x="-9336" y="1475715"/>
            <a:chExt cx="2514363" cy="3355676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6C9A51B1-1BA5-BF45-956B-65682B9A1D71}"/>
                </a:ext>
              </a:extLst>
            </p:cNvPr>
            <p:cNvGrpSpPr/>
            <p:nvPr/>
          </p:nvGrpSpPr>
          <p:grpSpPr>
            <a:xfrm>
              <a:off x="-9336" y="1475715"/>
              <a:ext cx="1632735" cy="3355676"/>
              <a:chOff x="4731780" y="1449429"/>
              <a:chExt cx="1632735" cy="3355676"/>
            </a:xfrm>
          </p:grpSpPr>
          <p:cxnSp>
            <p:nvCxnSpPr>
              <p:cNvPr id="245" name="Straight Arrow Connector 15">
                <a:extLst>
                  <a:ext uri="{FF2B5EF4-FFF2-40B4-BE49-F238E27FC236}">
                    <a16:creationId xmlns:a16="http://schemas.microsoft.com/office/drawing/2014/main" id="{6D94B9C5-09E3-0E4D-836F-0700829BB50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07215" y="1743200"/>
                <a:ext cx="125730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63" name="TextBox 36">
                <a:extLst>
                  <a:ext uri="{FF2B5EF4-FFF2-40B4-BE49-F238E27FC236}">
                    <a16:creationId xmlns:a16="http://schemas.microsoft.com/office/drawing/2014/main" id="{9296CA69-FA76-C94A-94C4-CDA688220F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56222" y="1449429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264" name="Straight Connector 37">
                <a:extLst>
                  <a:ext uri="{FF2B5EF4-FFF2-40B4-BE49-F238E27FC236}">
                    <a16:creationId xmlns:a16="http://schemas.microsoft.com/office/drawing/2014/main" id="{3FB89C93-1BB1-1049-A7B8-54D7569E579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654903" y="1626519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6AAB0D7B-6276-0F4C-B23F-E60ECE10F5CD}"/>
                  </a:ext>
                </a:extLst>
              </p:cNvPr>
              <p:cNvSpPr txBox="1"/>
              <p:nvPr/>
            </p:nvSpPr>
            <p:spPr>
              <a:xfrm>
                <a:off x="4788686" y="1506864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1</a:t>
                </a:r>
              </a:p>
            </p:txBody>
          </p:sp>
          <p:cxnSp>
            <p:nvCxnSpPr>
              <p:cNvPr id="266" name="Straight Arrow Connector 15">
                <a:extLst>
                  <a:ext uri="{FF2B5EF4-FFF2-40B4-BE49-F238E27FC236}">
                    <a16:creationId xmlns:a16="http://schemas.microsoft.com/office/drawing/2014/main" id="{6E5099EC-6EFD-CE48-A1D4-A2202DB5FC6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07215" y="2471948"/>
                <a:ext cx="125730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67" name="TextBox 36">
                <a:extLst>
                  <a:ext uri="{FF2B5EF4-FFF2-40B4-BE49-F238E27FC236}">
                    <a16:creationId xmlns:a16="http://schemas.microsoft.com/office/drawing/2014/main" id="{DB6C2881-ADD4-5647-9BD1-7572820D85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56222" y="2178177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268" name="Straight Connector 37">
                <a:extLst>
                  <a:ext uri="{FF2B5EF4-FFF2-40B4-BE49-F238E27FC236}">
                    <a16:creationId xmlns:a16="http://schemas.microsoft.com/office/drawing/2014/main" id="{C158D22F-5FC5-8045-B7EF-46D63E3D0B4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654903" y="2355267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9" name="Straight Arrow Connector 15">
                <a:extLst>
                  <a:ext uri="{FF2B5EF4-FFF2-40B4-BE49-F238E27FC236}">
                    <a16:creationId xmlns:a16="http://schemas.microsoft.com/office/drawing/2014/main" id="{2183114C-22B5-744F-8348-30D580BCDD8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07215" y="3200696"/>
                <a:ext cx="125730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80" name="TextBox 36">
                <a:extLst>
                  <a:ext uri="{FF2B5EF4-FFF2-40B4-BE49-F238E27FC236}">
                    <a16:creationId xmlns:a16="http://schemas.microsoft.com/office/drawing/2014/main" id="{75D56603-3EFD-3049-B25D-7C216CD0F9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56222" y="2906925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281" name="Straight Connector 37">
                <a:extLst>
                  <a:ext uri="{FF2B5EF4-FFF2-40B4-BE49-F238E27FC236}">
                    <a16:creationId xmlns:a16="http://schemas.microsoft.com/office/drawing/2014/main" id="{AD594BC6-29C2-5940-A950-B974CDA643F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654903" y="3084015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2" name="Straight Arrow Connector 15">
                <a:extLst>
                  <a:ext uri="{FF2B5EF4-FFF2-40B4-BE49-F238E27FC236}">
                    <a16:creationId xmlns:a16="http://schemas.microsoft.com/office/drawing/2014/main" id="{8EE59BDA-9EB6-6841-9504-95080237811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07215" y="4646093"/>
                <a:ext cx="125730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83" name="TextBox 36">
                <a:extLst>
                  <a:ext uri="{FF2B5EF4-FFF2-40B4-BE49-F238E27FC236}">
                    <a16:creationId xmlns:a16="http://schemas.microsoft.com/office/drawing/2014/main" id="{E9E82DE2-E063-044B-BFD3-7516854B37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56222" y="4352322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284" name="Straight Connector 37">
                <a:extLst>
                  <a:ext uri="{FF2B5EF4-FFF2-40B4-BE49-F238E27FC236}">
                    <a16:creationId xmlns:a16="http://schemas.microsoft.com/office/drawing/2014/main" id="{15D7CE09-179E-4347-8B29-A7430FD1435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654903" y="4529412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E9B40E30-94A5-3D4C-80B9-505AA44F2E5F}"/>
                  </a:ext>
                </a:extLst>
              </p:cNvPr>
              <p:cNvSpPr txBox="1"/>
              <p:nvPr/>
            </p:nvSpPr>
            <p:spPr>
              <a:xfrm>
                <a:off x="4788686" y="2222503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2</a:t>
                </a:r>
              </a:p>
            </p:txBody>
          </p:sp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5B32570F-51CE-4642-B358-2368B8B0C501}"/>
                  </a:ext>
                </a:extLst>
              </p:cNvPr>
              <p:cNvSpPr txBox="1"/>
              <p:nvPr/>
            </p:nvSpPr>
            <p:spPr>
              <a:xfrm>
                <a:off x="4788686" y="293814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3</a:t>
                </a: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E7B56F-93FD-6C45-BC03-366482DEBF87}"/>
                  </a:ext>
                </a:extLst>
              </p:cNvPr>
              <p:cNvSpPr txBox="1"/>
              <p:nvPr/>
            </p:nvSpPr>
            <p:spPr>
              <a:xfrm>
                <a:off x="4767046" y="4404995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N</a:t>
                </a: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E535ACD1-2BBF-2849-A5A4-0797A8B39906}"/>
                  </a:ext>
                </a:extLst>
              </p:cNvPr>
              <p:cNvSpPr txBox="1"/>
              <p:nvPr/>
            </p:nvSpPr>
            <p:spPr>
              <a:xfrm>
                <a:off x="4731780" y="3579552"/>
                <a:ext cx="441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…</a:t>
                </a:r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CB16DD40-5022-464F-8256-AC37C509B8E2}"/>
                </a:ext>
              </a:extLst>
            </p:cNvPr>
            <p:cNvGrpSpPr/>
            <p:nvPr/>
          </p:nvGrpSpPr>
          <p:grpSpPr>
            <a:xfrm>
              <a:off x="1837087" y="2560544"/>
              <a:ext cx="667940" cy="704850"/>
              <a:chOff x="7214738" y="2479571"/>
              <a:chExt cx="667940" cy="704850"/>
            </a:xfrm>
          </p:grpSpPr>
          <p:cxnSp>
            <p:nvCxnSpPr>
              <p:cNvPr id="290" name="Straight Connector 95">
                <a:extLst>
                  <a:ext uri="{FF2B5EF4-FFF2-40B4-BE49-F238E27FC236}">
                    <a16:creationId xmlns:a16="http://schemas.microsoft.com/office/drawing/2014/main" id="{2BB624CE-DB30-4E44-88B8-AFBD47E86AE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214738" y="2762202"/>
                <a:ext cx="6679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1" name="Straight Connector 96">
                <a:extLst>
                  <a:ext uri="{FF2B5EF4-FFF2-40B4-BE49-F238E27FC236}">
                    <a16:creationId xmlns:a16="http://schemas.microsoft.com/office/drawing/2014/main" id="{30F0CB02-32B0-AD40-A7B3-DDC8AC255D8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214738" y="2901791"/>
                <a:ext cx="6679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2" name="Straight Connector 97">
                <a:extLst>
                  <a:ext uri="{FF2B5EF4-FFF2-40B4-BE49-F238E27FC236}">
                    <a16:creationId xmlns:a16="http://schemas.microsoft.com/office/drawing/2014/main" id="{5E2BF8F5-12DE-AB47-A483-3316A0F9C78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214738" y="3041380"/>
                <a:ext cx="6679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3" name="Straight Connector 95">
                <a:extLst>
                  <a:ext uri="{FF2B5EF4-FFF2-40B4-BE49-F238E27FC236}">
                    <a16:creationId xmlns:a16="http://schemas.microsoft.com/office/drawing/2014/main" id="{3A0A3C9C-E2D2-1E4E-9C62-46612D57427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214738" y="2622613"/>
                <a:ext cx="6679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4" name="Straight Connector 99">
                <a:extLst>
                  <a:ext uri="{FF2B5EF4-FFF2-40B4-BE49-F238E27FC236}">
                    <a16:creationId xmlns:a16="http://schemas.microsoft.com/office/drawing/2014/main" id="{C1CD778D-48C8-1C41-9E61-C08FBCFDAD0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422277" y="2831996"/>
                <a:ext cx="7048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5" name="Straight Connector 100">
                <a:extLst>
                  <a:ext uri="{FF2B5EF4-FFF2-40B4-BE49-F238E27FC236}">
                    <a16:creationId xmlns:a16="http://schemas.microsoft.com/office/drawing/2014/main" id="{E7A38ED6-5F66-114A-A0E4-A5F50D673DB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271615" y="2831996"/>
                <a:ext cx="7048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6" name="Straight Connector 101">
                <a:extLst>
                  <a:ext uri="{FF2B5EF4-FFF2-40B4-BE49-F238E27FC236}">
                    <a16:creationId xmlns:a16="http://schemas.microsoft.com/office/drawing/2014/main" id="{A646ADAA-E605-1948-84A5-CFB51D754B3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120952" y="2831996"/>
                <a:ext cx="7048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" name="Straight Connector 101">
                <a:extLst>
                  <a:ext uri="{FF2B5EF4-FFF2-40B4-BE49-F238E27FC236}">
                    <a16:creationId xmlns:a16="http://schemas.microsoft.com/office/drawing/2014/main" id="{533DC095-B658-2447-881C-DCD9E6A82AB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70289" y="2831996"/>
                <a:ext cx="7048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42529EF-C92C-4E4D-ABB1-F9AD7F00A855}"/>
              </a:ext>
            </a:extLst>
          </p:cNvPr>
          <p:cNvGrpSpPr/>
          <p:nvPr/>
        </p:nvGrpSpPr>
        <p:grpSpPr>
          <a:xfrm>
            <a:off x="1036328" y="906785"/>
            <a:ext cx="2363147" cy="1599075"/>
            <a:chOff x="4373969" y="895350"/>
            <a:chExt cx="2363147" cy="1599075"/>
          </a:xfrm>
        </p:grpSpPr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E98A55E6-26FC-E44A-A9C5-E4859123D5AA}"/>
                </a:ext>
              </a:extLst>
            </p:cNvPr>
            <p:cNvSpPr txBox="1"/>
            <p:nvPr/>
          </p:nvSpPr>
          <p:spPr>
            <a:xfrm>
              <a:off x="4373969" y="895350"/>
              <a:ext cx="2363147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Fixed cycle of permutations</a:t>
              </a:r>
            </a:p>
          </p:txBody>
        </p: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88E6E1F7-1056-D24D-9DCD-CD73D11046A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55543" y="1306187"/>
              <a:ext cx="9088" cy="1188238"/>
            </a:xfrm>
            <a:prstGeom prst="straightConnector1">
              <a:avLst/>
            </a:prstGeom>
            <a:solidFill>
              <a:srgbClr val="808080"/>
            </a:solidFill>
            <a:ln w="190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1025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E7C5-22A6-E94D-B360-5C3C1D20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2-stage Load-balancing switch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7BB513-B3C7-2D42-B6D1-1B05367BB1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10400" y="4873540"/>
            <a:ext cx="2133600" cy="357187"/>
          </a:xfrm>
        </p:spPr>
        <p:txBody>
          <a:bodyPr/>
          <a:lstStyle/>
          <a:p>
            <a:fld id="{5362F1D9-FE34-B347-A00E-420F037BCE0D}" type="slidenum">
              <a:rPr lang="en-US" altLang="en-US" smtClean="0"/>
              <a:pPr/>
              <a:t>39</a:t>
            </a:fld>
            <a:endParaRPr lang="en-US" altLang="en-US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91EC621-1CDC-234C-9FFE-70A59AFC57A5}"/>
              </a:ext>
            </a:extLst>
          </p:cNvPr>
          <p:cNvSpPr txBox="1"/>
          <p:nvPr/>
        </p:nvSpPr>
        <p:spPr>
          <a:xfrm>
            <a:off x="4261661" y="1232185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</a:t>
            </a:r>
            <a:r>
              <a:rPr lang="en-US" sz="1200" baseline="30000" dirty="0"/>
              <a:t>2 </a:t>
            </a:r>
            <a:r>
              <a:rPr lang="en-US" sz="1200" dirty="0"/>
              <a:t>VOQs </a:t>
            </a: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DE2E61C7-1DDB-AA4D-8A71-4B17809DADB9}"/>
              </a:ext>
            </a:extLst>
          </p:cNvPr>
          <p:cNvGrpSpPr/>
          <p:nvPr/>
        </p:nvGrpSpPr>
        <p:grpSpPr>
          <a:xfrm>
            <a:off x="4208390" y="2921357"/>
            <a:ext cx="859132" cy="710531"/>
            <a:chOff x="6248400" y="2851819"/>
            <a:chExt cx="859132" cy="710531"/>
          </a:xfrm>
        </p:grpSpPr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CD53AF5E-6A3B-BF4F-AF59-EBC080392C7E}"/>
                </a:ext>
              </a:extLst>
            </p:cNvPr>
            <p:cNvSpPr/>
            <p:nvPr/>
          </p:nvSpPr>
          <p:spPr bwMode="auto">
            <a:xfrm>
              <a:off x="6248400" y="2851819"/>
              <a:ext cx="859132" cy="7105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48999770-CB66-0F49-8213-0BE1A3A3DCF9}"/>
                </a:ext>
              </a:extLst>
            </p:cNvPr>
            <p:cNvGrpSpPr/>
            <p:nvPr/>
          </p:nvGrpSpPr>
          <p:grpSpPr>
            <a:xfrm>
              <a:off x="6358242" y="2880646"/>
              <a:ext cx="666175" cy="140426"/>
              <a:chOff x="6364514" y="1389863"/>
              <a:chExt cx="666175" cy="140426"/>
            </a:xfrm>
          </p:grpSpPr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4167A1D2-CD57-4A40-AA60-E72B08948847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02" name="Line 36">
                <a:extLst>
                  <a:ext uri="{FF2B5EF4-FFF2-40B4-BE49-F238E27FC236}">
                    <a16:creationId xmlns:a16="http://schemas.microsoft.com/office/drawing/2014/main" id="{A281113B-939B-9147-BDCB-6F7C9DE3EF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03" name="Line 37">
                <a:extLst>
                  <a:ext uri="{FF2B5EF4-FFF2-40B4-BE49-F238E27FC236}">
                    <a16:creationId xmlns:a16="http://schemas.microsoft.com/office/drawing/2014/main" id="{C8566672-14E9-A14B-B4F1-D834FEC8C2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04" name="Line 38">
                <a:extLst>
                  <a:ext uri="{FF2B5EF4-FFF2-40B4-BE49-F238E27FC236}">
                    <a16:creationId xmlns:a16="http://schemas.microsoft.com/office/drawing/2014/main" id="{11792961-0252-1C4C-A029-1CA6462F3B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1542B0F2-0721-2547-B9CF-421089624CEB}"/>
                </a:ext>
              </a:extLst>
            </p:cNvPr>
            <p:cNvGrpSpPr/>
            <p:nvPr/>
          </p:nvGrpSpPr>
          <p:grpSpPr>
            <a:xfrm>
              <a:off x="6359880" y="3045659"/>
              <a:ext cx="666175" cy="140426"/>
              <a:chOff x="6364514" y="1389863"/>
              <a:chExt cx="666175" cy="140426"/>
            </a:xfrm>
            <a:solidFill>
              <a:srgbClr val="92D050"/>
            </a:solidFill>
          </p:grpSpPr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D55E0C5D-291D-2A43-B813-1A112452B20F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07" name="Line 36">
                <a:extLst>
                  <a:ext uri="{FF2B5EF4-FFF2-40B4-BE49-F238E27FC236}">
                    <a16:creationId xmlns:a16="http://schemas.microsoft.com/office/drawing/2014/main" id="{F82DD5D1-9811-BB42-B824-C2099B5509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08" name="Line 37">
                <a:extLst>
                  <a:ext uri="{FF2B5EF4-FFF2-40B4-BE49-F238E27FC236}">
                    <a16:creationId xmlns:a16="http://schemas.microsoft.com/office/drawing/2014/main" id="{78D2C8D7-E2E8-4248-BD4A-53CD991962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09" name="Line 38">
                <a:extLst>
                  <a:ext uri="{FF2B5EF4-FFF2-40B4-BE49-F238E27FC236}">
                    <a16:creationId xmlns:a16="http://schemas.microsoft.com/office/drawing/2014/main" id="{485A186F-DFDC-274F-9147-0666A9D1BF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EFEF8434-8561-3548-80F8-9DC79EAB9A30}"/>
                </a:ext>
              </a:extLst>
            </p:cNvPr>
            <p:cNvGrpSpPr/>
            <p:nvPr/>
          </p:nvGrpSpPr>
          <p:grpSpPr>
            <a:xfrm>
              <a:off x="6361518" y="3210672"/>
              <a:ext cx="666175" cy="140426"/>
              <a:chOff x="6364514" y="1389863"/>
              <a:chExt cx="666175" cy="140426"/>
            </a:xfrm>
            <a:solidFill>
              <a:srgbClr val="00B0F0"/>
            </a:solidFill>
          </p:grpSpPr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C22DA2E4-B65C-F543-B114-448E4C1BC8FD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12" name="Line 36">
                <a:extLst>
                  <a:ext uri="{FF2B5EF4-FFF2-40B4-BE49-F238E27FC236}">
                    <a16:creationId xmlns:a16="http://schemas.microsoft.com/office/drawing/2014/main" id="{38969F65-59F8-7645-BE6E-52F4450904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13" name="Line 37">
                <a:extLst>
                  <a:ext uri="{FF2B5EF4-FFF2-40B4-BE49-F238E27FC236}">
                    <a16:creationId xmlns:a16="http://schemas.microsoft.com/office/drawing/2014/main" id="{B69C77FC-DA25-2D47-915D-F05A706C6E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14" name="Line 38">
                <a:extLst>
                  <a:ext uri="{FF2B5EF4-FFF2-40B4-BE49-F238E27FC236}">
                    <a16:creationId xmlns:a16="http://schemas.microsoft.com/office/drawing/2014/main" id="{51311895-CE1D-DB49-82FD-3D17E58C04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8166556A-960F-4B46-9091-37F86B1AA721}"/>
                </a:ext>
              </a:extLst>
            </p:cNvPr>
            <p:cNvGrpSpPr/>
            <p:nvPr/>
          </p:nvGrpSpPr>
          <p:grpSpPr>
            <a:xfrm>
              <a:off x="6363156" y="3376733"/>
              <a:ext cx="666175" cy="140426"/>
              <a:chOff x="6364514" y="1389863"/>
              <a:chExt cx="666175" cy="140426"/>
            </a:xfrm>
            <a:solidFill>
              <a:srgbClr val="7030A0"/>
            </a:solidFill>
          </p:grpSpPr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228AFD43-BC4C-5A48-B622-4DB573438150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17" name="Line 36">
                <a:extLst>
                  <a:ext uri="{FF2B5EF4-FFF2-40B4-BE49-F238E27FC236}">
                    <a16:creationId xmlns:a16="http://schemas.microsoft.com/office/drawing/2014/main" id="{2EC9BAF8-5696-8648-9257-03F8DDC95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18" name="Line 37">
                <a:extLst>
                  <a:ext uri="{FF2B5EF4-FFF2-40B4-BE49-F238E27FC236}">
                    <a16:creationId xmlns:a16="http://schemas.microsoft.com/office/drawing/2014/main" id="{65960D40-2E18-9942-AB7D-0C94CCD077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219" name="Line 38">
                <a:extLst>
                  <a:ext uri="{FF2B5EF4-FFF2-40B4-BE49-F238E27FC236}">
                    <a16:creationId xmlns:a16="http://schemas.microsoft.com/office/drawing/2014/main" id="{65807C80-A2C5-2A4F-81FF-50399E37F7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13A2292-D740-864F-A035-F595CE5A5B2C}"/>
              </a:ext>
            </a:extLst>
          </p:cNvPr>
          <p:cNvGrpSpPr/>
          <p:nvPr/>
        </p:nvGrpSpPr>
        <p:grpSpPr>
          <a:xfrm>
            <a:off x="4208390" y="2199422"/>
            <a:ext cx="859132" cy="710531"/>
            <a:chOff x="6248400" y="2129884"/>
            <a:chExt cx="859132" cy="710531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44B00770-CB99-F84A-82FA-0658DC4C4304}"/>
                </a:ext>
              </a:extLst>
            </p:cNvPr>
            <p:cNvSpPr/>
            <p:nvPr/>
          </p:nvSpPr>
          <p:spPr bwMode="auto">
            <a:xfrm>
              <a:off x="6248400" y="2129884"/>
              <a:ext cx="859132" cy="7105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A893C51-120C-7B4E-9D46-93AB9C18AB4E}"/>
                </a:ext>
              </a:extLst>
            </p:cNvPr>
            <p:cNvGrpSpPr/>
            <p:nvPr/>
          </p:nvGrpSpPr>
          <p:grpSpPr>
            <a:xfrm>
              <a:off x="6361378" y="2154698"/>
              <a:ext cx="671089" cy="636513"/>
              <a:chOff x="6361378" y="2154698"/>
              <a:chExt cx="671089" cy="636513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E03537B7-58E1-454D-98C9-2E8794CDCF88}"/>
                  </a:ext>
                </a:extLst>
              </p:cNvPr>
              <p:cNvGrpSpPr/>
              <p:nvPr/>
            </p:nvGrpSpPr>
            <p:grpSpPr>
              <a:xfrm>
                <a:off x="6361378" y="2154698"/>
                <a:ext cx="666175" cy="140426"/>
                <a:chOff x="6364514" y="1389863"/>
                <a:chExt cx="666175" cy="140426"/>
              </a:xfrm>
            </p:grpSpPr>
            <p:sp>
              <p:nvSpPr>
                <p:cNvPr id="180" name="Freeform 179">
                  <a:extLst>
                    <a:ext uri="{FF2B5EF4-FFF2-40B4-BE49-F238E27FC236}">
                      <a16:creationId xmlns:a16="http://schemas.microsoft.com/office/drawing/2014/main" id="{C9AAA2EB-2565-5946-9C31-FAA8D6A4FA7A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181" name="Line 36">
                  <a:extLst>
                    <a:ext uri="{FF2B5EF4-FFF2-40B4-BE49-F238E27FC236}">
                      <a16:creationId xmlns:a16="http://schemas.microsoft.com/office/drawing/2014/main" id="{A6FEC071-04DD-F241-8726-8AE1A206D7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82" name="Line 37">
                  <a:extLst>
                    <a:ext uri="{FF2B5EF4-FFF2-40B4-BE49-F238E27FC236}">
                      <a16:creationId xmlns:a16="http://schemas.microsoft.com/office/drawing/2014/main" id="{1353707C-CC9B-EF42-83E2-00D7D1C0D0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83" name="Line 38">
                  <a:extLst>
                    <a:ext uri="{FF2B5EF4-FFF2-40B4-BE49-F238E27FC236}">
                      <a16:creationId xmlns:a16="http://schemas.microsoft.com/office/drawing/2014/main" id="{E1BA12D7-0D3B-D84B-942A-379BF1664B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AE104647-60DE-A546-84A7-AF26E2857932}"/>
                  </a:ext>
                </a:extLst>
              </p:cNvPr>
              <p:cNvGrpSpPr/>
              <p:nvPr/>
            </p:nvGrpSpPr>
            <p:grpSpPr>
              <a:xfrm>
                <a:off x="6363016" y="2319711"/>
                <a:ext cx="666175" cy="140426"/>
                <a:chOff x="6364514" y="1389863"/>
                <a:chExt cx="666175" cy="140426"/>
              </a:xfrm>
              <a:solidFill>
                <a:srgbClr val="92D050"/>
              </a:solidFill>
            </p:grpSpPr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406D4E6F-0398-334D-943D-CAF0E4985B21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186" name="Line 36">
                  <a:extLst>
                    <a:ext uri="{FF2B5EF4-FFF2-40B4-BE49-F238E27FC236}">
                      <a16:creationId xmlns:a16="http://schemas.microsoft.com/office/drawing/2014/main" id="{89A3EA7C-1CBA-1E48-97EE-B735419B6C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87" name="Line 37">
                  <a:extLst>
                    <a:ext uri="{FF2B5EF4-FFF2-40B4-BE49-F238E27FC236}">
                      <a16:creationId xmlns:a16="http://schemas.microsoft.com/office/drawing/2014/main" id="{77E39220-9508-0549-B89F-1D28FDD580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88" name="Line 38">
                  <a:extLst>
                    <a:ext uri="{FF2B5EF4-FFF2-40B4-BE49-F238E27FC236}">
                      <a16:creationId xmlns:a16="http://schemas.microsoft.com/office/drawing/2014/main" id="{4381DF6F-BB61-2F43-9191-BA0AB07334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12555196-94BF-A740-8368-903E7126C920}"/>
                  </a:ext>
                </a:extLst>
              </p:cNvPr>
              <p:cNvGrpSpPr/>
              <p:nvPr/>
            </p:nvGrpSpPr>
            <p:grpSpPr>
              <a:xfrm>
                <a:off x="6364654" y="2484724"/>
                <a:ext cx="666175" cy="140426"/>
                <a:chOff x="6364514" y="1389863"/>
                <a:chExt cx="666175" cy="140426"/>
              </a:xfrm>
              <a:solidFill>
                <a:srgbClr val="00B0F0"/>
              </a:solidFill>
            </p:grpSpPr>
            <p:sp>
              <p:nvSpPr>
                <p:cNvPr id="190" name="Freeform 189">
                  <a:extLst>
                    <a:ext uri="{FF2B5EF4-FFF2-40B4-BE49-F238E27FC236}">
                      <a16:creationId xmlns:a16="http://schemas.microsoft.com/office/drawing/2014/main" id="{CCCEBA5F-465B-A148-9B0B-D8F19BED022D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191" name="Line 36">
                  <a:extLst>
                    <a:ext uri="{FF2B5EF4-FFF2-40B4-BE49-F238E27FC236}">
                      <a16:creationId xmlns:a16="http://schemas.microsoft.com/office/drawing/2014/main" id="{2906645E-7EFD-A746-A947-6DD561167F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92" name="Line 37">
                  <a:extLst>
                    <a:ext uri="{FF2B5EF4-FFF2-40B4-BE49-F238E27FC236}">
                      <a16:creationId xmlns:a16="http://schemas.microsoft.com/office/drawing/2014/main" id="{C9D79C0A-782A-E341-BF9C-AA03E1D3DD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93" name="Line 38">
                  <a:extLst>
                    <a:ext uri="{FF2B5EF4-FFF2-40B4-BE49-F238E27FC236}">
                      <a16:creationId xmlns:a16="http://schemas.microsoft.com/office/drawing/2014/main" id="{5736E2AF-325C-494D-8FEE-6A5B1750CA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5DAF6882-4C25-A54A-B621-6E9625B3BC8E}"/>
                  </a:ext>
                </a:extLst>
              </p:cNvPr>
              <p:cNvGrpSpPr/>
              <p:nvPr/>
            </p:nvGrpSpPr>
            <p:grpSpPr>
              <a:xfrm>
                <a:off x="6366292" y="2650785"/>
                <a:ext cx="666175" cy="140426"/>
                <a:chOff x="6364514" y="1389863"/>
                <a:chExt cx="666175" cy="140426"/>
              </a:xfrm>
              <a:solidFill>
                <a:srgbClr val="7030A0"/>
              </a:solidFill>
            </p:grpSpPr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id="{A1DDA090-5C41-A747-B71C-843579945568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196" name="Line 36">
                  <a:extLst>
                    <a:ext uri="{FF2B5EF4-FFF2-40B4-BE49-F238E27FC236}">
                      <a16:creationId xmlns:a16="http://schemas.microsoft.com/office/drawing/2014/main" id="{2BD270E8-5732-F741-93F8-527F38D466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97" name="Line 37">
                  <a:extLst>
                    <a:ext uri="{FF2B5EF4-FFF2-40B4-BE49-F238E27FC236}">
                      <a16:creationId xmlns:a16="http://schemas.microsoft.com/office/drawing/2014/main" id="{FA662080-74F3-154E-ACB9-750B015307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98" name="Line 38">
                  <a:extLst>
                    <a:ext uri="{FF2B5EF4-FFF2-40B4-BE49-F238E27FC236}">
                      <a16:creationId xmlns:a16="http://schemas.microsoft.com/office/drawing/2014/main" id="{5E7C245C-426A-C54B-8353-B1F9E8FB9F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A24B1628-04E1-8C4E-9D2D-548086A46289}"/>
              </a:ext>
            </a:extLst>
          </p:cNvPr>
          <p:cNvGrpSpPr/>
          <p:nvPr/>
        </p:nvGrpSpPr>
        <p:grpSpPr>
          <a:xfrm>
            <a:off x="4215944" y="4375819"/>
            <a:ext cx="859132" cy="710531"/>
            <a:chOff x="6255954" y="4306281"/>
            <a:chExt cx="859132" cy="710531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50486F0D-7609-FF47-9A01-81E086EF2F69}"/>
                </a:ext>
              </a:extLst>
            </p:cNvPr>
            <p:cNvSpPr/>
            <p:nvPr/>
          </p:nvSpPr>
          <p:spPr bwMode="auto">
            <a:xfrm>
              <a:off x="6255954" y="4306281"/>
              <a:ext cx="859132" cy="7105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EFBD695-06CA-6F43-B344-F617091370F3}"/>
                </a:ext>
              </a:extLst>
            </p:cNvPr>
            <p:cNvGrpSpPr/>
            <p:nvPr/>
          </p:nvGrpSpPr>
          <p:grpSpPr>
            <a:xfrm>
              <a:off x="6358242" y="4341399"/>
              <a:ext cx="671089" cy="636513"/>
              <a:chOff x="6358242" y="4341399"/>
              <a:chExt cx="671089" cy="636513"/>
            </a:xfrm>
          </p:grpSpPr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FBC50B48-93FA-A54F-969B-C30A2ECD71DC}"/>
                  </a:ext>
                </a:extLst>
              </p:cNvPr>
              <p:cNvGrpSpPr/>
              <p:nvPr/>
            </p:nvGrpSpPr>
            <p:grpSpPr>
              <a:xfrm>
                <a:off x="6358242" y="4341399"/>
                <a:ext cx="666175" cy="140426"/>
                <a:chOff x="6364514" y="1389863"/>
                <a:chExt cx="666175" cy="140426"/>
              </a:xfrm>
            </p:grpSpPr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id="{EB3073BE-F2C8-CA4C-A0C2-F4682D468818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223" name="Line 36">
                  <a:extLst>
                    <a:ext uri="{FF2B5EF4-FFF2-40B4-BE49-F238E27FC236}">
                      <a16:creationId xmlns:a16="http://schemas.microsoft.com/office/drawing/2014/main" id="{39744148-4E53-0645-B879-57F8DE6F04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24" name="Line 37">
                  <a:extLst>
                    <a:ext uri="{FF2B5EF4-FFF2-40B4-BE49-F238E27FC236}">
                      <a16:creationId xmlns:a16="http://schemas.microsoft.com/office/drawing/2014/main" id="{9116F724-D520-AB45-B319-4716F446C7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25" name="Line 38">
                  <a:extLst>
                    <a:ext uri="{FF2B5EF4-FFF2-40B4-BE49-F238E27FC236}">
                      <a16:creationId xmlns:a16="http://schemas.microsoft.com/office/drawing/2014/main" id="{F63531D7-D841-814D-9EBF-E8EF67CF9F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2BD0C074-D07A-4D45-9595-B79DD1AC11E4}"/>
                  </a:ext>
                </a:extLst>
              </p:cNvPr>
              <p:cNvGrpSpPr/>
              <p:nvPr/>
            </p:nvGrpSpPr>
            <p:grpSpPr>
              <a:xfrm>
                <a:off x="6359880" y="4506412"/>
                <a:ext cx="666175" cy="140426"/>
                <a:chOff x="6364514" y="1389863"/>
                <a:chExt cx="666175" cy="140426"/>
              </a:xfrm>
              <a:solidFill>
                <a:srgbClr val="92D050"/>
              </a:solidFill>
            </p:grpSpPr>
            <p:sp>
              <p:nvSpPr>
                <p:cNvPr id="227" name="Freeform 226">
                  <a:extLst>
                    <a:ext uri="{FF2B5EF4-FFF2-40B4-BE49-F238E27FC236}">
                      <a16:creationId xmlns:a16="http://schemas.microsoft.com/office/drawing/2014/main" id="{164DFBD8-AF13-1B41-A3BC-155291716500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228" name="Line 36">
                  <a:extLst>
                    <a:ext uri="{FF2B5EF4-FFF2-40B4-BE49-F238E27FC236}">
                      <a16:creationId xmlns:a16="http://schemas.microsoft.com/office/drawing/2014/main" id="{816303C8-49D1-144D-AD8B-D6131E71E7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29" name="Line 37">
                  <a:extLst>
                    <a:ext uri="{FF2B5EF4-FFF2-40B4-BE49-F238E27FC236}">
                      <a16:creationId xmlns:a16="http://schemas.microsoft.com/office/drawing/2014/main" id="{EA3FC352-05AC-0E4E-A0A9-3D296E5B60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30" name="Line 38">
                  <a:extLst>
                    <a:ext uri="{FF2B5EF4-FFF2-40B4-BE49-F238E27FC236}">
                      <a16:creationId xmlns:a16="http://schemas.microsoft.com/office/drawing/2014/main" id="{A1DA545F-1928-0E42-A8D5-F86C4A4837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67542D6E-D0C6-DD46-AC68-08E662CBF56B}"/>
                  </a:ext>
                </a:extLst>
              </p:cNvPr>
              <p:cNvGrpSpPr/>
              <p:nvPr/>
            </p:nvGrpSpPr>
            <p:grpSpPr>
              <a:xfrm>
                <a:off x="6361518" y="4671425"/>
                <a:ext cx="666175" cy="140426"/>
                <a:chOff x="6364514" y="1389863"/>
                <a:chExt cx="666175" cy="140426"/>
              </a:xfrm>
              <a:solidFill>
                <a:srgbClr val="00B0F0"/>
              </a:solidFill>
            </p:grpSpPr>
            <p:sp>
              <p:nvSpPr>
                <p:cNvPr id="232" name="Freeform 231">
                  <a:extLst>
                    <a:ext uri="{FF2B5EF4-FFF2-40B4-BE49-F238E27FC236}">
                      <a16:creationId xmlns:a16="http://schemas.microsoft.com/office/drawing/2014/main" id="{C27F15FF-347E-D440-A5A8-655099486CE1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233" name="Line 36">
                  <a:extLst>
                    <a:ext uri="{FF2B5EF4-FFF2-40B4-BE49-F238E27FC236}">
                      <a16:creationId xmlns:a16="http://schemas.microsoft.com/office/drawing/2014/main" id="{D96234C5-E1B9-C04E-AD82-9BCAA0CC5B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34" name="Line 37">
                  <a:extLst>
                    <a:ext uri="{FF2B5EF4-FFF2-40B4-BE49-F238E27FC236}">
                      <a16:creationId xmlns:a16="http://schemas.microsoft.com/office/drawing/2014/main" id="{1BDD5A66-D394-E44A-BAEE-4A84D05604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35" name="Line 38">
                  <a:extLst>
                    <a:ext uri="{FF2B5EF4-FFF2-40B4-BE49-F238E27FC236}">
                      <a16:creationId xmlns:a16="http://schemas.microsoft.com/office/drawing/2014/main" id="{9E0C2030-E6F7-6A43-990E-3661643E5D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C7605E38-E0BC-D146-8247-91FE659A6F6C}"/>
                  </a:ext>
                </a:extLst>
              </p:cNvPr>
              <p:cNvGrpSpPr/>
              <p:nvPr/>
            </p:nvGrpSpPr>
            <p:grpSpPr>
              <a:xfrm>
                <a:off x="6363156" y="4837486"/>
                <a:ext cx="666175" cy="140426"/>
                <a:chOff x="6364514" y="1389863"/>
                <a:chExt cx="666175" cy="140426"/>
              </a:xfrm>
              <a:solidFill>
                <a:srgbClr val="7030A0"/>
              </a:solidFill>
            </p:grpSpPr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id="{4831F79C-9F13-C94D-A7E3-340ECCAAD134}"/>
                    </a:ext>
                  </a:extLst>
                </p:cNvPr>
                <p:cNvSpPr/>
                <p:nvPr/>
              </p:nvSpPr>
              <p:spPr bwMode="auto">
                <a:xfrm>
                  <a:off x="6364514" y="1393520"/>
                  <a:ext cx="666175" cy="136769"/>
                </a:xfrm>
                <a:custGeom>
                  <a:avLst/>
                  <a:gdLst>
                    <a:gd name="connsiteX0" fmla="*/ 0 w 711200"/>
                    <a:gd name="connsiteY0" fmla="*/ 0 h 136769"/>
                    <a:gd name="connsiteX1" fmla="*/ 711200 w 711200"/>
                    <a:gd name="connsiteY1" fmla="*/ 0 h 136769"/>
                    <a:gd name="connsiteX2" fmla="*/ 711200 w 711200"/>
                    <a:gd name="connsiteY2" fmla="*/ 136769 h 136769"/>
                    <a:gd name="connsiteX3" fmla="*/ 3908 w 711200"/>
                    <a:gd name="connsiteY3" fmla="*/ 136769 h 136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136769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136769"/>
                      </a:lnTo>
                      <a:lnTo>
                        <a:pt x="3908" y="136769"/>
                      </a:lnTo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65" charset="0"/>
                  </a:endParaRPr>
                </a:p>
              </p:txBody>
            </p:sp>
            <p:sp>
              <p:nvSpPr>
                <p:cNvPr id="238" name="Line 36">
                  <a:extLst>
                    <a:ext uri="{FF2B5EF4-FFF2-40B4-BE49-F238E27FC236}">
                      <a16:creationId xmlns:a16="http://schemas.microsoft.com/office/drawing/2014/main" id="{10C8EEAE-A665-A742-AE8B-818CB61D7E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70716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39" name="Line 37">
                  <a:extLst>
                    <a:ext uri="{FF2B5EF4-FFF2-40B4-BE49-F238E27FC236}">
                      <a16:creationId xmlns:a16="http://schemas.microsoft.com/office/drawing/2014/main" id="{29BC3959-314B-934E-9579-5413FA1B14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8151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40" name="Line 38">
                  <a:extLst>
                    <a:ext uri="{FF2B5EF4-FFF2-40B4-BE49-F238E27FC236}">
                      <a16:creationId xmlns:a16="http://schemas.microsoft.com/office/drawing/2014/main" id="{FC38EB98-4D49-A84F-83A4-7D846EF60C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5585" y="1389863"/>
                  <a:ext cx="0" cy="13727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</p:grp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BB5F5D2-E332-9B47-883A-DD0B7549BF39}"/>
              </a:ext>
            </a:extLst>
          </p:cNvPr>
          <p:cNvGrpSpPr/>
          <p:nvPr/>
        </p:nvGrpSpPr>
        <p:grpSpPr>
          <a:xfrm>
            <a:off x="4208390" y="1473557"/>
            <a:ext cx="859132" cy="710531"/>
            <a:chOff x="6248400" y="1404019"/>
            <a:chExt cx="859132" cy="71053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8EB207F-B243-094B-8A06-38F8476E7451}"/>
                </a:ext>
              </a:extLst>
            </p:cNvPr>
            <p:cNvSpPr/>
            <p:nvPr/>
          </p:nvSpPr>
          <p:spPr bwMode="auto">
            <a:xfrm>
              <a:off x="6248400" y="1404019"/>
              <a:ext cx="859132" cy="7105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4DBD9D3-0934-5640-9476-3B4C14DF915D}"/>
                </a:ext>
              </a:extLst>
            </p:cNvPr>
            <p:cNvGrpSpPr/>
            <p:nvPr/>
          </p:nvGrpSpPr>
          <p:grpSpPr>
            <a:xfrm>
              <a:off x="6364514" y="1428750"/>
              <a:ext cx="666175" cy="140426"/>
              <a:chOff x="6364514" y="1389863"/>
              <a:chExt cx="666175" cy="140426"/>
            </a:xfrm>
            <a:solidFill>
              <a:schemeClr val="bg1"/>
            </a:solidFill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19005684-EFE5-184E-940A-7BEF0B68C8A9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30" name="Line 36">
                <a:extLst>
                  <a:ext uri="{FF2B5EF4-FFF2-40B4-BE49-F238E27FC236}">
                    <a16:creationId xmlns:a16="http://schemas.microsoft.com/office/drawing/2014/main" id="{6B0E2140-F399-C147-8D93-764B7D7F13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31" name="Line 37">
                <a:extLst>
                  <a:ext uri="{FF2B5EF4-FFF2-40B4-BE49-F238E27FC236}">
                    <a16:creationId xmlns:a16="http://schemas.microsoft.com/office/drawing/2014/main" id="{1F1DA8FA-2EB5-F84C-813B-925A526AD7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32" name="Line 38">
                <a:extLst>
                  <a:ext uri="{FF2B5EF4-FFF2-40B4-BE49-F238E27FC236}">
                    <a16:creationId xmlns:a16="http://schemas.microsoft.com/office/drawing/2014/main" id="{01BB6415-4390-E447-9FA6-1DE520D0B2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F03474E-8CFB-8743-89EB-2941632977BC}"/>
                </a:ext>
              </a:extLst>
            </p:cNvPr>
            <p:cNvGrpSpPr/>
            <p:nvPr/>
          </p:nvGrpSpPr>
          <p:grpSpPr>
            <a:xfrm>
              <a:off x="6366152" y="1593763"/>
              <a:ext cx="666175" cy="140426"/>
              <a:chOff x="6364514" y="1389863"/>
              <a:chExt cx="666175" cy="140426"/>
            </a:xfrm>
            <a:solidFill>
              <a:schemeClr val="bg1"/>
            </a:solidFill>
          </p:grpSpPr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2E0632FD-4550-D94F-BC1B-2855C213A038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60" name="Line 36">
                <a:extLst>
                  <a:ext uri="{FF2B5EF4-FFF2-40B4-BE49-F238E27FC236}">
                    <a16:creationId xmlns:a16="http://schemas.microsoft.com/office/drawing/2014/main" id="{596A378F-358D-F342-BA4E-97DB4830C3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61" name="Line 37">
                <a:extLst>
                  <a:ext uri="{FF2B5EF4-FFF2-40B4-BE49-F238E27FC236}">
                    <a16:creationId xmlns:a16="http://schemas.microsoft.com/office/drawing/2014/main" id="{75C0D99D-ECE2-B640-A58F-767FF7F75B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62" name="Line 38">
                <a:extLst>
                  <a:ext uri="{FF2B5EF4-FFF2-40B4-BE49-F238E27FC236}">
                    <a16:creationId xmlns:a16="http://schemas.microsoft.com/office/drawing/2014/main" id="{754F31AD-39F0-4846-9F6A-F88ED727FD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231504C9-9627-9245-9E51-52FE4164E7C2}"/>
                </a:ext>
              </a:extLst>
            </p:cNvPr>
            <p:cNvGrpSpPr/>
            <p:nvPr/>
          </p:nvGrpSpPr>
          <p:grpSpPr>
            <a:xfrm>
              <a:off x="6367790" y="1758776"/>
              <a:ext cx="666175" cy="140426"/>
              <a:chOff x="6364514" y="1389863"/>
              <a:chExt cx="666175" cy="140426"/>
            </a:xfrm>
            <a:solidFill>
              <a:schemeClr val="bg1"/>
            </a:solidFill>
          </p:grpSpPr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73F90731-827E-0A48-8719-EEDB29A756C4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65" name="Line 36">
                <a:extLst>
                  <a:ext uri="{FF2B5EF4-FFF2-40B4-BE49-F238E27FC236}">
                    <a16:creationId xmlns:a16="http://schemas.microsoft.com/office/drawing/2014/main" id="{FC2EF18C-9EF6-644E-B210-8E1F47BDB1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66" name="Line 37">
                <a:extLst>
                  <a:ext uri="{FF2B5EF4-FFF2-40B4-BE49-F238E27FC236}">
                    <a16:creationId xmlns:a16="http://schemas.microsoft.com/office/drawing/2014/main" id="{9093B70C-DB36-DF45-9CAE-0D9AA93738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67" name="Line 38">
                <a:extLst>
                  <a:ext uri="{FF2B5EF4-FFF2-40B4-BE49-F238E27FC236}">
                    <a16:creationId xmlns:a16="http://schemas.microsoft.com/office/drawing/2014/main" id="{67B24FCE-DD5F-8942-B75E-53732C214B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CD7ED71-76DD-4B41-A557-ECBB551B8BEB}"/>
                </a:ext>
              </a:extLst>
            </p:cNvPr>
            <p:cNvGrpSpPr/>
            <p:nvPr/>
          </p:nvGrpSpPr>
          <p:grpSpPr>
            <a:xfrm>
              <a:off x="6369428" y="1924837"/>
              <a:ext cx="666175" cy="140426"/>
              <a:chOff x="6364514" y="1389863"/>
              <a:chExt cx="666175" cy="140426"/>
            </a:xfrm>
            <a:solidFill>
              <a:schemeClr val="bg1"/>
            </a:solidFill>
          </p:grpSpPr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2CD80F93-9CD4-D94E-BE74-1F034DBAB928}"/>
                  </a:ext>
                </a:extLst>
              </p:cNvPr>
              <p:cNvSpPr/>
              <p:nvPr/>
            </p:nvSpPr>
            <p:spPr bwMode="auto">
              <a:xfrm>
                <a:off x="6364514" y="1393520"/>
                <a:ext cx="666175" cy="136769"/>
              </a:xfrm>
              <a:custGeom>
                <a:avLst/>
                <a:gdLst>
                  <a:gd name="connsiteX0" fmla="*/ 0 w 711200"/>
                  <a:gd name="connsiteY0" fmla="*/ 0 h 136769"/>
                  <a:gd name="connsiteX1" fmla="*/ 711200 w 711200"/>
                  <a:gd name="connsiteY1" fmla="*/ 0 h 136769"/>
                  <a:gd name="connsiteX2" fmla="*/ 711200 w 711200"/>
                  <a:gd name="connsiteY2" fmla="*/ 136769 h 136769"/>
                  <a:gd name="connsiteX3" fmla="*/ 3908 w 711200"/>
                  <a:gd name="connsiteY3" fmla="*/ 136769 h 13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36769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136769"/>
                    </a:lnTo>
                    <a:lnTo>
                      <a:pt x="3908" y="136769"/>
                    </a:lnTo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70" name="Line 36">
                <a:extLst>
                  <a:ext uri="{FF2B5EF4-FFF2-40B4-BE49-F238E27FC236}">
                    <a16:creationId xmlns:a16="http://schemas.microsoft.com/office/drawing/2014/main" id="{D1974F59-577E-C343-889A-39EC4F525A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0716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71" name="Line 37">
                <a:extLst>
                  <a:ext uri="{FF2B5EF4-FFF2-40B4-BE49-F238E27FC236}">
                    <a16:creationId xmlns:a16="http://schemas.microsoft.com/office/drawing/2014/main" id="{55EF681C-90B6-9345-AFAD-7DB48A5162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8151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72" name="Line 38">
                <a:extLst>
                  <a:ext uri="{FF2B5EF4-FFF2-40B4-BE49-F238E27FC236}">
                    <a16:creationId xmlns:a16="http://schemas.microsoft.com/office/drawing/2014/main" id="{7FCB3477-A5B6-914A-88F1-E92E121AD8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5585" y="1389863"/>
                <a:ext cx="0" cy="137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81251C70-B8FC-A54A-B8F1-89368949E42C}"/>
              </a:ext>
            </a:extLst>
          </p:cNvPr>
          <p:cNvGrpSpPr/>
          <p:nvPr/>
        </p:nvGrpSpPr>
        <p:grpSpPr>
          <a:xfrm>
            <a:off x="6019800" y="1500025"/>
            <a:ext cx="1148576" cy="3401626"/>
            <a:chOff x="8047784" y="1430487"/>
            <a:chExt cx="1148576" cy="3401626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A3A0DC5-0AB8-1F42-A077-5D3DB5F9737C}"/>
                </a:ext>
              </a:extLst>
            </p:cNvPr>
            <p:cNvSpPr txBox="1"/>
            <p:nvPr/>
          </p:nvSpPr>
          <p:spPr>
            <a:xfrm>
              <a:off x="8755214" y="360656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…</a:t>
              </a:r>
            </a:p>
          </p:txBody>
        </p:sp>
        <p:cxnSp>
          <p:nvCxnSpPr>
            <p:cNvPr id="80" name="Straight Arrow Connector 17">
              <a:extLst>
                <a:ext uri="{FF2B5EF4-FFF2-40B4-BE49-F238E27FC236}">
                  <a16:creationId xmlns:a16="http://schemas.microsoft.com/office/drawing/2014/main" id="{12EAA47B-F759-CE42-BD4D-2C3CF97A2C0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47784" y="1745624"/>
              <a:ext cx="80438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1" name="TextBox 18">
              <a:extLst>
                <a:ext uri="{FF2B5EF4-FFF2-40B4-BE49-F238E27FC236}">
                  <a16:creationId xmlns:a16="http://schemas.microsoft.com/office/drawing/2014/main" id="{7AEF4537-295B-6C4D-8FC9-E0FB7B2278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9959" y="1430487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82" name="Straight Connector 34">
              <a:extLst>
                <a:ext uri="{FF2B5EF4-FFF2-40B4-BE49-F238E27FC236}">
                  <a16:creationId xmlns:a16="http://schemas.microsoft.com/office/drawing/2014/main" id="{A6026DEE-2106-774C-A62C-027E89C54AA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369964" y="1628943"/>
              <a:ext cx="154781" cy="207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4" name="Straight Arrow Connector 17">
              <a:extLst>
                <a:ext uri="{FF2B5EF4-FFF2-40B4-BE49-F238E27FC236}">
                  <a16:creationId xmlns:a16="http://schemas.microsoft.com/office/drawing/2014/main" id="{D44FE91E-25C7-CA45-AA5A-59323F5A7E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47784" y="2474372"/>
              <a:ext cx="80438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05" name="TextBox 18">
              <a:extLst>
                <a:ext uri="{FF2B5EF4-FFF2-40B4-BE49-F238E27FC236}">
                  <a16:creationId xmlns:a16="http://schemas.microsoft.com/office/drawing/2014/main" id="{D38DA8C3-4531-8848-B566-B09B927D65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9959" y="2159235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106" name="Straight Connector 34">
              <a:extLst>
                <a:ext uri="{FF2B5EF4-FFF2-40B4-BE49-F238E27FC236}">
                  <a16:creationId xmlns:a16="http://schemas.microsoft.com/office/drawing/2014/main" id="{55CA337B-7CBD-C844-979B-2FD548B4EF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369964" y="2357691"/>
              <a:ext cx="154781" cy="207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10" name="Straight Arrow Connector 17">
              <a:extLst>
                <a:ext uri="{FF2B5EF4-FFF2-40B4-BE49-F238E27FC236}">
                  <a16:creationId xmlns:a16="http://schemas.microsoft.com/office/drawing/2014/main" id="{18F6EF26-7006-4C46-B17D-75D59BB956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47784" y="3203120"/>
              <a:ext cx="80438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1" name="TextBox 18">
              <a:extLst>
                <a:ext uri="{FF2B5EF4-FFF2-40B4-BE49-F238E27FC236}">
                  <a16:creationId xmlns:a16="http://schemas.microsoft.com/office/drawing/2014/main" id="{A7797C69-4A6E-D345-A247-94AAFB10C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9959" y="2887983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112" name="Straight Connector 34">
              <a:extLst>
                <a:ext uri="{FF2B5EF4-FFF2-40B4-BE49-F238E27FC236}">
                  <a16:creationId xmlns:a16="http://schemas.microsoft.com/office/drawing/2014/main" id="{7791D3D5-1855-F849-940C-D62A63FC1BE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369964" y="3086439"/>
              <a:ext cx="154781" cy="207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4" name="Straight Arrow Connector 17">
              <a:extLst>
                <a:ext uri="{FF2B5EF4-FFF2-40B4-BE49-F238E27FC236}">
                  <a16:creationId xmlns:a16="http://schemas.microsoft.com/office/drawing/2014/main" id="{2BA17175-3622-0F4F-8A60-004D5470626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47784" y="4648517"/>
              <a:ext cx="80438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35" name="TextBox 18">
              <a:extLst>
                <a:ext uri="{FF2B5EF4-FFF2-40B4-BE49-F238E27FC236}">
                  <a16:creationId xmlns:a16="http://schemas.microsoft.com/office/drawing/2014/main" id="{F3F63316-EC8E-AA43-894C-BE1289C3C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9959" y="4333380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136" name="Straight Connector 34">
              <a:extLst>
                <a:ext uri="{FF2B5EF4-FFF2-40B4-BE49-F238E27FC236}">
                  <a16:creationId xmlns:a16="http://schemas.microsoft.com/office/drawing/2014/main" id="{22AC7FE0-F2B3-2F4C-B497-DD50881211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369964" y="4531836"/>
              <a:ext cx="154781" cy="207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EE39639-DE4F-9641-9096-BB00110F0AB7}"/>
                </a:ext>
              </a:extLst>
            </p:cNvPr>
            <p:cNvSpPr txBox="1"/>
            <p:nvPr/>
          </p:nvSpPr>
          <p:spPr>
            <a:xfrm>
              <a:off x="8812120" y="153387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1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1208E08-A04A-D944-9ECE-2C596593A38A}"/>
                </a:ext>
              </a:extLst>
            </p:cNvPr>
            <p:cNvSpPr txBox="1"/>
            <p:nvPr/>
          </p:nvSpPr>
          <p:spPr>
            <a:xfrm>
              <a:off x="8812120" y="224951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92D050"/>
                  </a:solidFill>
                </a:rPr>
                <a:t>2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BD9BF39-2D14-574B-B60A-4B78357957CD}"/>
                </a:ext>
              </a:extLst>
            </p:cNvPr>
            <p:cNvSpPr txBox="1"/>
            <p:nvPr/>
          </p:nvSpPr>
          <p:spPr>
            <a:xfrm>
              <a:off x="8812120" y="2965150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3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9E6ED24-6E66-2E44-B852-A47D8DB621B3}"/>
                </a:ext>
              </a:extLst>
            </p:cNvPr>
            <p:cNvSpPr txBox="1"/>
            <p:nvPr/>
          </p:nvSpPr>
          <p:spPr>
            <a:xfrm>
              <a:off x="8790480" y="4432003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N</a:t>
              </a:r>
            </a:p>
          </p:txBody>
        </p:sp>
      </p:grp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B415368-A30B-3446-AB50-7858EA446756}"/>
              </a:ext>
            </a:extLst>
          </p:cNvPr>
          <p:cNvSpPr/>
          <p:nvPr/>
        </p:nvSpPr>
        <p:spPr bwMode="auto">
          <a:xfrm>
            <a:off x="4858481" y="3482060"/>
            <a:ext cx="96489" cy="76009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D3C04B2A-0C20-A242-B2BC-A6D8519E4DA3}"/>
              </a:ext>
            </a:extLst>
          </p:cNvPr>
          <p:cNvSpPr/>
          <p:nvPr/>
        </p:nvSpPr>
        <p:spPr bwMode="auto">
          <a:xfrm>
            <a:off x="4858481" y="2594703"/>
            <a:ext cx="96489" cy="76009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5EC604B-CB99-6944-A195-12C7461821BF}"/>
              </a:ext>
            </a:extLst>
          </p:cNvPr>
          <p:cNvSpPr/>
          <p:nvPr/>
        </p:nvSpPr>
        <p:spPr bwMode="auto">
          <a:xfrm>
            <a:off x="4858481" y="1699228"/>
            <a:ext cx="96489" cy="7600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B2465F9D-CEF9-D34E-9494-457F75B0DA9D}"/>
              </a:ext>
            </a:extLst>
          </p:cNvPr>
          <p:cNvSpPr/>
          <p:nvPr/>
        </p:nvSpPr>
        <p:spPr bwMode="auto">
          <a:xfrm>
            <a:off x="4858481" y="4444962"/>
            <a:ext cx="96489" cy="76009"/>
          </a:xfrm>
          <a:prstGeom prst="rect">
            <a:avLst/>
          </a:prstGeom>
          <a:solidFill>
            <a:srgbClr val="F5B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C9A51B1-1BA5-BF45-956B-65682B9A1D71}"/>
              </a:ext>
            </a:extLst>
          </p:cNvPr>
          <p:cNvGrpSpPr/>
          <p:nvPr/>
        </p:nvGrpSpPr>
        <p:grpSpPr>
          <a:xfrm>
            <a:off x="1538064" y="1504950"/>
            <a:ext cx="1632735" cy="3355676"/>
            <a:chOff x="4731780" y="1449429"/>
            <a:chExt cx="1632735" cy="3355676"/>
          </a:xfrm>
        </p:grpSpPr>
        <p:cxnSp>
          <p:nvCxnSpPr>
            <p:cNvPr id="245" name="Straight Arrow Connector 15">
              <a:extLst>
                <a:ext uri="{FF2B5EF4-FFF2-40B4-BE49-F238E27FC236}">
                  <a16:creationId xmlns:a16="http://schemas.microsoft.com/office/drawing/2014/main" id="{6D94B9C5-09E3-0E4D-836F-0700829BB50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07215" y="1743200"/>
              <a:ext cx="12573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63" name="TextBox 36">
              <a:extLst>
                <a:ext uri="{FF2B5EF4-FFF2-40B4-BE49-F238E27FC236}">
                  <a16:creationId xmlns:a16="http://schemas.microsoft.com/office/drawing/2014/main" id="{9296CA69-FA76-C94A-94C4-CDA688220F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6222" y="1449429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264" name="Straight Connector 37">
              <a:extLst>
                <a:ext uri="{FF2B5EF4-FFF2-40B4-BE49-F238E27FC236}">
                  <a16:creationId xmlns:a16="http://schemas.microsoft.com/office/drawing/2014/main" id="{3FB89C93-1BB1-1049-A7B8-54D7569E57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654903" y="1626519"/>
              <a:ext cx="154781" cy="207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AAB0D7B-6276-0F4C-B23F-E60ECE10F5CD}"/>
                </a:ext>
              </a:extLst>
            </p:cNvPr>
            <p:cNvSpPr txBox="1"/>
            <p:nvPr/>
          </p:nvSpPr>
          <p:spPr>
            <a:xfrm>
              <a:off x="4788686" y="150686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1</a:t>
              </a:r>
            </a:p>
          </p:txBody>
        </p:sp>
        <p:cxnSp>
          <p:nvCxnSpPr>
            <p:cNvPr id="266" name="Straight Arrow Connector 15">
              <a:extLst>
                <a:ext uri="{FF2B5EF4-FFF2-40B4-BE49-F238E27FC236}">
                  <a16:creationId xmlns:a16="http://schemas.microsoft.com/office/drawing/2014/main" id="{6E5099EC-6EFD-CE48-A1D4-A2202DB5FC6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07215" y="2471948"/>
              <a:ext cx="12573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67" name="TextBox 36">
              <a:extLst>
                <a:ext uri="{FF2B5EF4-FFF2-40B4-BE49-F238E27FC236}">
                  <a16:creationId xmlns:a16="http://schemas.microsoft.com/office/drawing/2014/main" id="{DB6C2881-ADD4-5647-9BD1-7572820D85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6222" y="2178177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268" name="Straight Connector 37">
              <a:extLst>
                <a:ext uri="{FF2B5EF4-FFF2-40B4-BE49-F238E27FC236}">
                  <a16:creationId xmlns:a16="http://schemas.microsoft.com/office/drawing/2014/main" id="{C158D22F-5FC5-8045-B7EF-46D63E3D0B4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654903" y="2355267"/>
              <a:ext cx="154781" cy="207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9" name="Straight Arrow Connector 15">
              <a:extLst>
                <a:ext uri="{FF2B5EF4-FFF2-40B4-BE49-F238E27FC236}">
                  <a16:creationId xmlns:a16="http://schemas.microsoft.com/office/drawing/2014/main" id="{2183114C-22B5-744F-8348-30D580BCDD8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07215" y="3200696"/>
              <a:ext cx="12573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80" name="TextBox 36">
              <a:extLst>
                <a:ext uri="{FF2B5EF4-FFF2-40B4-BE49-F238E27FC236}">
                  <a16:creationId xmlns:a16="http://schemas.microsoft.com/office/drawing/2014/main" id="{75D56603-3EFD-3049-B25D-7C216CD0F9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6222" y="2906925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281" name="Straight Connector 37">
              <a:extLst>
                <a:ext uri="{FF2B5EF4-FFF2-40B4-BE49-F238E27FC236}">
                  <a16:creationId xmlns:a16="http://schemas.microsoft.com/office/drawing/2014/main" id="{AD594BC6-29C2-5940-A950-B974CDA643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654903" y="3084015"/>
              <a:ext cx="154781" cy="207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2" name="Straight Arrow Connector 15">
              <a:extLst>
                <a:ext uri="{FF2B5EF4-FFF2-40B4-BE49-F238E27FC236}">
                  <a16:creationId xmlns:a16="http://schemas.microsoft.com/office/drawing/2014/main" id="{8EE59BDA-9EB6-6841-9504-9508023781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07215" y="4646093"/>
              <a:ext cx="12573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83" name="TextBox 36">
              <a:extLst>
                <a:ext uri="{FF2B5EF4-FFF2-40B4-BE49-F238E27FC236}">
                  <a16:creationId xmlns:a16="http://schemas.microsoft.com/office/drawing/2014/main" id="{E9E82DE2-E063-044B-BFD3-7516854B37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6222" y="4352322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284" name="Straight Connector 37">
              <a:extLst>
                <a:ext uri="{FF2B5EF4-FFF2-40B4-BE49-F238E27FC236}">
                  <a16:creationId xmlns:a16="http://schemas.microsoft.com/office/drawing/2014/main" id="{15D7CE09-179E-4347-8B29-A7430FD143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654903" y="4529412"/>
              <a:ext cx="154781" cy="207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E9B40E30-94A5-3D4C-80B9-505AA44F2E5F}"/>
                </a:ext>
              </a:extLst>
            </p:cNvPr>
            <p:cNvSpPr txBox="1"/>
            <p:nvPr/>
          </p:nvSpPr>
          <p:spPr>
            <a:xfrm>
              <a:off x="4788686" y="222250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92D050"/>
                  </a:solidFill>
                </a:rPr>
                <a:t>2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5B32570F-51CE-4642-B358-2368B8B0C501}"/>
                </a:ext>
              </a:extLst>
            </p:cNvPr>
            <p:cNvSpPr txBox="1"/>
            <p:nvPr/>
          </p:nvSpPr>
          <p:spPr>
            <a:xfrm>
              <a:off x="4788686" y="29381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3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B5E7B56F-93FD-6C45-BC03-366482DEBF87}"/>
                </a:ext>
              </a:extLst>
            </p:cNvPr>
            <p:cNvSpPr txBox="1"/>
            <p:nvPr/>
          </p:nvSpPr>
          <p:spPr>
            <a:xfrm>
              <a:off x="4767046" y="4404995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N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535ACD1-2BBF-2849-A5A4-0797A8B39906}"/>
                </a:ext>
              </a:extLst>
            </p:cNvPr>
            <p:cNvSpPr txBox="1"/>
            <p:nvPr/>
          </p:nvSpPr>
          <p:spPr>
            <a:xfrm>
              <a:off x="4731780" y="3579552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…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6667E5C-0259-DE4D-A576-AB9387A4E966}"/>
              </a:ext>
            </a:extLst>
          </p:cNvPr>
          <p:cNvGrpSpPr/>
          <p:nvPr/>
        </p:nvGrpSpPr>
        <p:grpSpPr>
          <a:xfrm>
            <a:off x="3195277" y="1798721"/>
            <a:ext cx="995723" cy="2914208"/>
            <a:chOff x="1853908" y="1742240"/>
            <a:chExt cx="995723" cy="2914208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DDF9FAB-5C99-B74A-A187-83726AAAC45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5002" y="1743208"/>
              <a:ext cx="980833" cy="8335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EEAF411-5E86-7047-9797-2847F760CE4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5002" y="1747375"/>
              <a:ext cx="973876" cy="735432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08293908-6BBB-F84B-BC8B-E64CE5116E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3104" y="1751542"/>
              <a:ext cx="975774" cy="1475784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DD4FC891-B116-2248-B702-84677D336AB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1206" y="1747374"/>
              <a:ext cx="984629" cy="290665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E78C2AF-9FC9-D040-BBB3-D2CE6615952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621" y="2477866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E3352DB-2A35-C640-B1FD-8B47B49F9DA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56240" y="3212524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890BF94-14EC-5548-9A65-7A080728567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53908" y="4642087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09CAD116-ED94-1443-8A98-75E41F47F39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621" y="1754058"/>
              <a:ext cx="984970" cy="72293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850EEB5-CBF1-5D4B-88B2-33655713009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377" y="1748149"/>
              <a:ext cx="982297" cy="146776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CB3ABDC5-0B3D-714A-919F-83DCA0CD7E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133" y="1742240"/>
              <a:ext cx="963567" cy="290324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2BDC8EC-247B-4F4E-A00A-2C8F08BCA8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78130" y="2473989"/>
              <a:ext cx="966133" cy="74192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54DE90D1-8BB0-4442-8C80-11C0649D638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7758" y="3199921"/>
              <a:ext cx="955942" cy="144150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109E825F-504D-5E45-956C-C46CD6B2D02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73125" y="2482029"/>
              <a:ext cx="957127" cy="217441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4B5724D-D519-A446-B472-9B4F7BECF45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6900" y="2488716"/>
              <a:ext cx="976208" cy="727202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03F95050-4756-2842-94C8-B75285558AA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6900" y="2482029"/>
              <a:ext cx="982731" cy="2172475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EF94FAE-87F5-CA43-92FE-EB5755A6B50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6900" y="3207475"/>
              <a:ext cx="971978" cy="1440343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34152D3-385B-EE4D-A64E-FE2D7036985C}"/>
              </a:ext>
            </a:extLst>
          </p:cNvPr>
          <p:cNvSpPr txBox="1"/>
          <p:nvPr/>
        </p:nvSpPr>
        <p:spPr>
          <a:xfrm>
            <a:off x="3366478" y="1572196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R/N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F81B47CE-5A40-C54A-B995-08028D33A260}"/>
              </a:ext>
            </a:extLst>
          </p:cNvPr>
          <p:cNvSpPr txBox="1"/>
          <p:nvPr/>
        </p:nvSpPr>
        <p:spPr>
          <a:xfrm rot="2106476">
            <a:off x="3362691" y="1849453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R/N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74FE7882-2FAC-954D-B906-A27EFA6C02F5}"/>
              </a:ext>
            </a:extLst>
          </p:cNvPr>
          <p:cNvGrpSpPr/>
          <p:nvPr/>
        </p:nvGrpSpPr>
        <p:grpSpPr>
          <a:xfrm>
            <a:off x="5041982" y="1804952"/>
            <a:ext cx="995723" cy="2914208"/>
            <a:chOff x="1853908" y="1742240"/>
            <a:chExt cx="995723" cy="2914208"/>
          </a:xfrm>
        </p:grpSpPr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B465338-E05B-2946-8386-D177F216E6C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5002" y="1743208"/>
              <a:ext cx="980833" cy="8335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8C97576F-6C57-084E-9F7B-20CD4C20592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5002" y="1747375"/>
              <a:ext cx="973876" cy="735432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3EB020F1-B010-D441-8E52-3A4C90315C1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3104" y="1751542"/>
              <a:ext cx="975774" cy="1475784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9A386F42-2C72-9C43-9B65-47E5648473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1206" y="1747374"/>
              <a:ext cx="984629" cy="290665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51434D4C-4FA7-6142-BABB-0CFC75E3B90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621" y="2477866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47566D6-14DD-8245-BA57-407AA334714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56240" y="3212524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91D29551-DB3A-BD44-8B70-1B9D87AB951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53908" y="4642087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9E21349D-29B2-8240-8673-82CBB8F63DF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621" y="1754058"/>
              <a:ext cx="984970" cy="72293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A78CDCC-382F-7248-B5FB-22AA9151A5A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377" y="1748149"/>
              <a:ext cx="982297" cy="146776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95AEF3C-B2A7-9344-880F-ED624060AF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133" y="1742240"/>
              <a:ext cx="963567" cy="290324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5ABD6D44-19A8-094A-8EFF-F762E3CAC9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78130" y="2473989"/>
              <a:ext cx="966133" cy="74192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00E759B-100B-4D4A-951E-1F52898C54A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7758" y="3199921"/>
              <a:ext cx="955942" cy="144150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D2AC71E9-17DF-B549-9204-54C80B8C4F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73125" y="2482029"/>
              <a:ext cx="957127" cy="217441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0852ED75-9B7D-8F48-AF32-CF781589529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6900" y="2488716"/>
              <a:ext cx="976208" cy="727202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0B1975EB-70A3-354E-BED2-C6153DFE179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6900" y="2482029"/>
              <a:ext cx="982731" cy="2172475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C5B4BCFA-FBA3-D448-99EA-E0B26F30FF9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66900" y="3207475"/>
              <a:ext cx="971978" cy="1440343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3" name="TextBox 332">
            <a:extLst>
              <a:ext uri="{FF2B5EF4-FFF2-40B4-BE49-F238E27FC236}">
                <a16:creationId xmlns:a16="http://schemas.microsoft.com/office/drawing/2014/main" id="{6925E85F-395C-5A48-A542-EECF7D32674E}"/>
              </a:ext>
            </a:extLst>
          </p:cNvPr>
          <p:cNvSpPr txBox="1"/>
          <p:nvPr/>
        </p:nvSpPr>
        <p:spPr>
          <a:xfrm>
            <a:off x="5213183" y="1578427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R/N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E399C6E5-D151-C149-A051-F84365BF2422}"/>
              </a:ext>
            </a:extLst>
          </p:cNvPr>
          <p:cNvSpPr txBox="1"/>
          <p:nvPr/>
        </p:nvSpPr>
        <p:spPr>
          <a:xfrm rot="2106476">
            <a:off x="5209396" y="1855684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R/N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35E58072-DD03-7A4C-80EE-A41CCEEEB6B7}"/>
              </a:ext>
            </a:extLst>
          </p:cNvPr>
          <p:cNvSpPr txBox="1"/>
          <p:nvPr/>
        </p:nvSpPr>
        <p:spPr>
          <a:xfrm>
            <a:off x="2931246" y="4097246"/>
            <a:ext cx="6045245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800" b="1" dirty="0"/>
              <a:t>Deceptively simple but works for non-uniform traffic!</a:t>
            </a:r>
          </a:p>
          <a:p>
            <a:r>
              <a:rPr lang="en-US" sz="1800" b="1" dirty="0"/>
              <a:t>Q</a:t>
            </a:r>
            <a:r>
              <a:rPr lang="en-US" sz="1800" dirty="0"/>
              <a:t>: Where is the switching taking place?</a:t>
            </a:r>
          </a:p>
          <a:p>
            <a:r>
              <a:rPr lang="en-US" sz="1800" b="1" dirty="0"/>
              <a:t>Q</a:t>
            </a:r>
            <a:r>
              <a:rPr lang="en-US" sz="1800" dirty="0"/>
              <a:t>: Can packets be mis-sequenced?</a:t>
            </a:r>
          </a:p>
        </p:txBody>
      </p:sp>
    </p:spTree>
    <p:extLst>
      <p:ext uri="{BB962C8B-B14F-4D97-AF65-F5344CB8AC3E}">
        <p14:creationId xmlns:p14="http://schemas.microsoft.com/office/powerpoint/2010/main" val="245668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49ABC-12B9-A24F-A8F8-E3625756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words about packet queues…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405BD-ED7D-9645-9077-00FF6E9874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8B5F4-9676-1D47-98AA-AF6FFDAECEFB}" type="slidenum">
              <a:rPr lang="en-US" altLang="en-US" smtClean="0"/>
              <a:pPr/>
              <a:t>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04389F-DF4B-8F48-B52D-E747BEF10F0D}"/>
                  </a:ext>
                </a:extLst>
              </p:cNvPr>
              <p:cNvSpPr txBox="1"/>
              <p:nvPr/>
            </p:nvSpPr>
            <p:spPr>
              <a:xfrm>
                <a:off x="1378074" y="1704522"/>
                <a:ext cx="29931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04389F-DF4B-8F48-B52D-E747BEF10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4" y="1704522"/>
                <a:ext cx="299313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15">
            <a:extLst>
              <a:ext uri="{FF2B5EF4-FFF2-40B4-BE49-F238E27FC236}">
                <a16:creationId xmlns:a16="http://schemas.microsoft.com/office/drawing/2014/main" id="{1A9003BA-A7AA-CB46-A74B-48D673103B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78074" y="1949754"/>
            <a:ext cx="484103" cy="263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15">
            <a:extLst>
              <a:ext uri="{FF2B5EF4-FFF2-40B4-BE49-F238E27FC236}">
                <a16:creationId xmlns:a16="http://schemas.microsoft.com/office/drawing/2014/main" id="{35E1A581-B5C5-2646-A10E-8AFC32D43C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1741" y="1962150"/>
            <a:ext cx="473739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5852A9-1C30-7349-95AE-B5ACBCC48715}"/>
              </a:ext>
            </a:extLst>
          </p:cNvPr>
          <p:cNvGrpSpPr/>
          <p:nvPr/>
        </p:nvGrpSpPr>
        <p:grpSpPr>
          <a:xfrm>
            <a:off x="1855124" y="1722969"/>
            <a:ext cx="736617" cy="450900"/>
            <a:chOff x="6149763" y="1739818"/>
            <a:chExt cx="736617" cy="450900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D9DE5203-59E4-0D49-8B63-9701048AFD2D}"/>
                </a:ext>
              </a:extLst>
            </p:cNvPr>
            <p:cNvSpPr/>
            <p:nvPr/>
          </p:nvSpPr>
          <p:spPr bwMode="auto">
            <a:xfrm>
              <a:off x="6149763" y="1744778"/>
              <a:ext cx="736617" cy="443040"/>
            </a:xfrm>
            <a:custGeom>
              <a:avLst/>
              <a:gdLst>
                <a:gd name="connsiteX0" fmla="*/ 0 w 711200"/>
                <a:gd name="connsiteY0" fmla="*/ 0 h 136769"/>
                <a:gd name="connsiteX1" fmla="*/ 711200 w 711200"/>
                <a:gd name="connsiteY1" fmla="*/ 0 h 136769"/>
                <a:gd name="connsiteX2" fmla="*/ 711200 w 711200"/>
                <a:gd name="connsiteY2" fmla="*/ 136769 h 136769"/>
                <a:gd name="connsiteX3" fmla="*/ 3908 w 711200"/>
                <a:gd name="connsiteY3" fmla="*/ 136769 h 13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136769">
                  <a:moveTo>
                    <a:pt x="0" y="0"/>
                  </a:moveTo>
                  <a:lnTo>
                    <a:pt x="711200" y="0"/>
                  </a:lnTo>
                  <a:lnTo>
                    <a:pt x="711200" y="136769"/>
                  </a:lnTo>
                  <a:lnTo>
                    <a:pt x="3908" y="136769"/>
                  </a:lnTo>
                </a:path>
              </a:pathLst>
            </a:cu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2" name="Line 36">
              <a:extLst>
                <a:ext uri="{FF2B5EF4-FFF2-40B4-BE49-F238E27FC236}">
                  <a16:creationId xmlns:a16="http://schemas.microsoft.com/office/drawing/2014/main" id="{B67338CE-EC59-E641-8657-B10D911AF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5600" y="1739818"/>
              <a:ext cx="0" cy="444663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53" name="Line 37">
              <a:extLst>
                <a:ext uri="{FF2B5EF4-FFF2-40B4-BE49-F238E27FC236}">
                  <a16:creationId xmlns:a16="http://schemas.microsoft.com/office/drawing/2014/main" id="{4403C79D-C0C6-E141-9DF1-AFB28A8C62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3200" y="1746055"/>
              <a:ext cx="0" cy="444663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54" name="Line 38">
              <a:extLst>
                <a:ext uri="{FF2B5EF4-FFF2-40B4-BE49-F238E27FC236}">
                  <a16:creationId xmlns:a16="http://schemas.microsoft.com/office/drawing/2014/main" id="{0CC4B033-EEB5-524C-A474-2D62839944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1744778"/>
              <a:ext cx="0" cy="444663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5C9E012-E727-FE42-BE29-8EC2BDEF4FBB}"/>
              </a:ext>
            </a:extLst>
          </p:cNvPr>
          <p:cNvGrpSpPr/>
          <p:nvPr/>
        </p:nvGrpSpPr>
        <p:grpSpPr>
          <a:xfrm>
            <a:off x="882559" y="1040470"/>
            <a:ext cx="1290341" cy="664052"/>
            <a:chOff x="32963" y="-2296114"/>
            <a:chExt cx="977161" cy="66405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E0CE6E-3A1F-D14C-9DD6-F3B225BDF450}"/>
                </a:ext>
              </a:extLst>
            </p:cNvPr>
            <p:cNvSpPr txBox="1"/>
            <p:nvPr/>
          </p:nvSpPr>
          <p:spPr>
            <a:xfrm>
              <a:off x="32963" y="-2296114"/>
              <a:ext cx="977161" cy="3847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7030A0"/>
                  </a:solidFill>
                </a:rPr>
                <a:t>R</a:t>
              </a:r>
              <a:r>
                <a:rPr lang="en-US" sz="1100" dirty="0"/>
                <a:t> = line rate. </a:t>
              </a:r>
            </a:p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e.g. 100M bit/s, 10Gb/s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ADA2476-3EFD-D84A-B7F8-3A7B823F59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425" y="-1911393"/>
              <a:ext cx="1" cy="279331"/>
            </a:xfrm>
            <a:prstGeom prst="straightConnector1">
              <a:avLst/>
            </a:prstGeom>
            <a:solidFill>
              <a:srgbClr val="808080"/>
            </a:solidFill>
            <a:ln w="9525" cap="flat" cmpd="sng" algn="ctr">
              <a:solidFill>
                <a:schemeClr val="tx2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9482A86F-ED82-DA43-9D8B-8BCB3F4A37F8}"/>
              </a:ext>
            </a:extLst>
          </p:cNvPr>
          <p:cNvSpPr txBox="1"/>
          <p:nvPr/>
        </p:nvSpPr>
        <p:spPr>
          <a:xfrm>
            <a:off x="657476" y="4534168"/>
            <a:ext cx="3533524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50" b="1" dirty="0"/>
              <a:t>Observation</a:t>
            </a:r>
            <a:r>
              <a:rPr lang="en-US" sz="1050" dirty="0"/>
              <a:t>: With one arrival “line” at the same rate, the queue is always empty (or at most one store-and-forward packet). The arrival process is “bounded” by </a:t>
            </a:r>
            <a:r>
              <a:rPr lang="en-US" sz="1050" dirty="0">
                <a:solidFill>
                  <a:srgbClr val="7030A0"/>
                </a:solidFill>
              </a:rPr>
              <a:t>R</a:t>
            </a:r>
            <a:r>
              <a:rPr lang="en-US" sz="105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A38FA5A-E70C-2E4F-9905-6EF828F2E5F4}"/>
                  </a:ext>
                </a:extLst>
              </p:cNvPr>
              <p:cNvSpPr txBox="1"/>
              <p:nvPr/>
            </p:nvSpPr>
            <p:spPr>
              <a:xfrm>
                <a:off x="546954" y="2405333"/>
                <a:ext cx="3726234" cy="523220"/>
              </a:xfrm>
              <a:prstGeom prst="rect">
                <a:avLst/>
              </a:prstGeom>
              <a:solidFill>
                <a:srgbClr val="F5B800">
                  <a:alpha val="51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Q: For any “load”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≤1,</m:t>
                    </m:r>
                  </m:oMath>
                </a14:m>
                <a:r>
                  <a:rPr lang="en-US" sz="1400" dirty="0"/>
                  <a:t> what arrival pattern leads to the most customers in the queue?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A38FA5A-E70C-2E4F-9905-6EF828F2E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54" y="2405333"/>
                <a:ext cx="3726234" cy="523220"/>
              </a:xfrm>
              <a:prstGeom prst="rect">
                <a:avLst/>
              </a:prstGeom>
              <a:blipFill>
                <a:blip r:embed="rId4"/>
                <a:stretch>
                  <a:fillRect l="-340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3B05E6A3-F22B-5A42-9704-F175FF3F18B2}"/>
              </a:ext>
            </a:extLst>
          </p:cNvPr>
          <p:cNvSpPr txBox="1"/>
          <p:nvPr/>
        </p:nvSpPr>
        <p:spPr>
          <a:xfrm>
            <a:off x="1779138" y="1419402"/>
            <a:ext cx="10134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Packet buffer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60BC398-3239-7445-9F2F-7E30E251543A}"/>
              </a:ext>
            </a:extLst>
          </p:cNvPr>
          <p:cNvSpPr txBox="1"/>
          <p:nvPr/>
        </p:nvSpPr>
        <p:spPr>
          <a:xfrm>
            <a:off x="1479544" y="170239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170E504-75F9-4646-81FB-E4B02AEC2567}"/>
              </a:ext>
            </a:extLst>
          </p:cNvPr>
          <p:cNvCxnSpPr>
            <a:cxnSpLocks/>
          </p:cNvCxnSpPr>
          <p:nvPr/>
        </p:nvCxnSpPr>
        <p:spPr bwMode="auto">
          <a:xfrm flipH="1">
            <a:off x="1565473" y="1910508"/>
            <a:ext cx="124112" cy="125004"/>
          </a:xfrm>
          <a:prstGeom prst="line">
            <a:avLst/>
          </a:prstGeom>
          <a:solidFill>
            <a:srgbClr val="808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892F7BC-8B9C-8D41-8894-63D82A2013C3}"/>
              </a:ext>
            </a:extLst>
          </p:cNvPr>
          <p:cNvSpPr txBox="1"/>
          <p:nvPr/>
        </p:nvSpPr>
        <p:spPr>
          <a:xfrm>
            <a:off x="2693251" y="1696085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386FADE-37E7-5D42-9AB1-028EFE34D53E}"/>
              </a:ext>
            </a:extLst>
          </p:cNvPr>
          <p:cNvCxnSpPr>
            <a:cxnSpLocks/>
          </p:cNvCxnSpPr>
          <p:nvPr/>
        </p:nvCxnSpPr>
        <p:spPr bwMode="auto">
          <a:xfrm flipH="1">
            <a:off x="2779180" y="1904199"/>
            <a:ext cx="124112" cy="125004"/>
          </a:xfrm>
          <a:prstGeom prst="line">
            <a:avLst/>
          </a:prstGeom>
          <a:solidFill>
            <a:srgbClr val="808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0FB4393-37AF-8140-A277-AB7442810F71}"/>
              </a:ext>
            </a:extLst>
          </p:cNvPr>
          <p:cNvGrpSpPr/>
          <p:nvPr/>
        </p:nvGrpSpPr>
        <p:grpSpPr>
          <a:xfrm>
            <a:off x="680081" y="3078550"/>
            <a:ext cx="3695154" cy="1472317"/>
            <a:chOff x="680081" y="3078550"/>
            <a:chExt cx="3695154" cy="1472317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28C5B0F-CA46-4E43-8279-2A4A940D3364}"/>
                </a:ext>
              </a:extLst>
            </p:cNvPr>
            <p:cNvSpPr/>
            <p:nvPr/>
          </p:nvSpPr>
          <p:spPr bwMode="auto">
            <a:xfrm>
              <a:off x="922989" y="3078550"/>
              <a:ext cx="2027104" cy="1261431"/>
            </a:xfrm>
            <a:custGeom>
              <a:avLst/>
              <a:gdLst>
                <a:gd name="connsiteX0" fmla="*/ 11017 w 2027104"/>
                <a:gd name="connsiteY0" fmla="*/ 0 h 1261431"/>
                <a:gd name="connsiteX1" fmla="*/ 0 w 2027104"/>
                <a:gd name="connsiteY1" fmla="*/ 1244906 h 1261431"/>
                <a:gd name="connsiteX2" fmla="*/ 2027104 w 2027104"/>
                <a:gd name="connsiteY2" fmla="*/ 1261431 h 12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7104" h="1261431">
                  <a:moveTo>
                    <a:pt x="11017" y="0"/>
                  </a:moveTo>
                  <a:cubicBezTo>
                    <a:pt x="7345" y="414969"/>
                    <a:pt x="3672" y="829937"/>
                    <a:pt x="0" y="1244906"/>
                  </a:cubicBezTo>
                  <a:lnTo>
                    <a:pt x="2027104" y="1261431"/>
                  </a:lnTo>
                </a:path>
              </a:pathLst>
            </a:cu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FACC686-018E-7A43-B8BB-024E54EAE024}"/>
                </a:ext>
              </a:extLst>
            </p:cNvPr>
            <p:cNvSpPr txBox="1"/>
            <p:nvPr/>
          </p:nvSpPr>
          <p:spPr>
            <a:xfrm>
              <a:off x="2506664" y="4289257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time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2472CF6-174E-F646-9594-90BE8CDDDFE1}"/>
                </a:ext>
              </a:extLst>
            </p:cNvPr>
            <p:cNvCxnSpPr>
              <a:stCxn id="90" idx="1"/>
            </p:cNvCxnSpPr>
            <p:nvPr/>
          </p:nvCxnSpPr>
          <p:spPr bwMode="auto">
            <a:xfrm flipV="1">
              <a:off x="922989" y="3289262"/>
              <a:ext cx="1659875" cy="1034194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6755C507-45BF-1347-A5F6-72DE6F60F31B}"/>
                </a:ext>
              </a:extLst>
            </p:cNvPr>
            <p:cNvSpPr/>
            <p:nvPr/>
          </p:nvSpPr>
          <p:spPr bwMode="auto">
            <a:xfrm>
              <a:off x="922989" y="3569948"/>
              <a:ext cx="1878376" cy="751587"/>
            </a:xfrm>
            <a:custGeom>
              <a:avLst/>
              <a:gdLst>
                <a:gd name="connsiteX0" fmla="*/ 0 w 1878376"/>
                <a:gd name="connsiteY0" fmla="*/ 739719 h 751587"/>
                <a:gd name="connsiteX1" fmla="*/ 44068 w 1878376"/>
                <a:gd name="connsiteY1" fmla="*/ 750736 h 751587"/>
                <a:gd name="connsiteX2" fmla="*/ 99152 w 1878376"/>
                <a:gd name="connsiteY2" fmla="*/ 734211 h 751587"/>
                <a:gd name="connsiteX3" fmla="*/ 132203 w 1878376"/>
                <a:gd name="connsiteY3" fmla="*/ 723194 h 751587"/>
                <a:gd name="connsiteX4" fmla="*/ 154236 w 1878376"/>
                <a:gd name="connsiteY4" fmla="*/ 712177 h 751587"/>
                <a:gd name="connsiteX5" fmla="*/ 170762 w 1878376"/>
                <a:gd name="connsiteY5" fmla="*/ 701160 h 751587"/>
                <a:gd name="connsiteX6" fmla="*/ 269914 w 1878376"/>
                <a:gd name="connsiteY6" fmla="*/ 690143 h 751587"/>
                <a:gd name="connsiteX7" fmla="*/ 302964 w 1878376"/>
                <a:gd name="connsiteY7" fmla="*/ 657093 h 751587"/>
                <a:gd name="connsiteX8" fmla="*/ 336015 w 1878376"/>
                <a:gd name="connsiteY8" fmla="*/ 646076 h 751587"/>
                <a:gd name="connsiteX9" fmla="*/ 352540 w 1878376"/>
                <a:gd name="connsiteY9" fmla="*/ 635059 h 751587"/>
                <a:gd name="connsiteX10" fmla="*/ 374574 w 1878376"/>
                <a:gd name="connsiteY10" fmla="*/ 624042 h 751587"/>
                <a:gd name="connsiteX11" fmla="*/ 407624 w 1878376"/>
                <a:gd name="connsiteY11" fmla="*/ 596500 h 751587"/>
                <a:gd name="connsiteX12" fmla="*/ 424150 w 1878376"/>
                <a:gd name="connsiteY12" fmla="*/ 585483 h 751587"/>
                <a:gd name="connsiteX13" fmla="*/ 446183 w 1878376"/>
                <a:gd name="connsiteY13" fmla="*/ 557941 h 751587"/>
                <a:gd name="connsiteX14" fmla="*/ 457200 w 1878376"/>
                <a:gd name="connsiteY14" fmla="*/ 541416 h 751587"/>
                <a:gd name="connsiteX15" fmla="*/ 473726 w 1878376"/>
                <a:gd name="connsiteY15" fmla="*/ 535907 h 751587"/>
                <a:gd name="connsiteX16" fmla="*/ 528810 w 1878376"/>
                <a:gd name="connsiteY16" fmla="*/ 524890 h 751587"/>
                <a:gd name="connsiteX17" fmla="*/ 561861 w 1878376"/>
                <a:gd name="connsiteY17" fmla="*/ 513873 h 751587"/>
                <a:gd name="connsiteX18" fmla="*/ 611436 w 1878376"/>
                <a:gd name="connsiteY18" fmla="*/ 502857 h 751587"/>
                <a:gd name="connsiteX19" fmla="*/ 633470 w 1878376"/>
                <a:gd name="connsiteY19" fmla="*/ 480823 h 751587"/>
                <a:gd name="connsiteX20" fmla="*/ 677538 w 1878376"/>
                <a:gd name="connsiteY20" fmla="*/ 458789 h 751587"/>
                <a:gd name="connsiteX21" fmla="*/ 699571 w 1878376"/>
                <a:gd name="connsiteY21" fmla="*/ 447772 h 751587"/>
                <a:gd name="connsiteX22" fmla="*/ 732622 w 1878376"/>
                <a:gd name="connsiteY22" fmla="*/ 420230 h 751587"/>
                <a:gd name="connsiteX23" fmla="*/ 754656 w 1878376"/>
                <a:gd name="connsiteY23" fmla="*/ 414722 h 751587"/>
                <a:gd name="connsiteX24" fmla="*/ 771181 w 1878376"/>
                <a:gd name="connsiteY24" fmla="*/ 403705 h 751587"/>
                <a:gd name="connsiteX25" fmla="*/ 809740 w 1878376"/>
                <a:gd name="connsiteY25" fmla="*/ 370654 h 751587"/>
                <a:gd name="connsiteX26" fmla="*/ 826265 w 1878376"/>
                <a:gd name="connsiteY26" fmla="*/ 365146 h 751587"/>
                <a:gd name="connsiteX27" fmla="*/ 842791 w 1878376"/>
                <a:gd name="connsiteY27" fmla="*/ 354129 h 751587"/>
                <a:gd name="connsiteX28" fmla="*/ 859316 w 1878376"/>
                <a:gd name="connsiteY28" fmla="*/ 359637 h 751587"/>
                <a:gd name="connsiteX29" fmla="*/ 925417 w 1878376"/>
                <a:gd name="connsiteY29" fmla="*/ 365146 h 751587"/>
                <a:gd name="connsiteX30" fmla="*/ 997027 w 1878376"/>
                <a:gd name="connsiteY30" fmla="*/ 370654 h 751587"/>
                <a:gd name="connsiteX31" fmla="*/ 1123721 w 1878376"/>
                <a:gd name="connsiteY31" fmla="*/ 365146 h 751587"/>
                <a:gd name="connsiteX32" fmla="*/ 1211856 w 1878376"/>
                <a:gd name="connsiteY32" fmla="*/ 359637 h 751587"/>
                <a:gd name="connsiteX33" fmla="*/ 1277957 w 1878376"/>
                <a:gd name="connsiteY33" fmla="*/ 348620 h 751587"/>
                <a:gd name="connsiteX34" fmla="*/ 1311008 w 1878376"/>
                <a:gd name="connsiteY34" fmla="*/ 343112 h 751587"/>
                <a:gd name="connsiteX35" fmla="*/ 1344058 w 1878376"/>
                <a:gd name="connsiteY35" fmla="*/ 332095 h 751587"/>
                <a:gd name="connsiteX36" fmla="*/ 1355075 w 1878376"/>
                <a:gd name="connsiteY36" fmla="*/ 315570 h 751587"/>
                <a:gd name="connsiteX37" fmla="*/ 1388126 w 1878376"/>
                <a:gd name="connsiteY37" fmla="*/ 299045 h 751587"/>
                <a:gd name="connsiteX38" fmla="*/ 1404651 w 1878376"/>
                <a:gd name="connsiteY38" fmla="*/ 288028 h 751587"/>
                <a:gd name="connsiteX39" fmla="*/ 1448718 w 1878376"/>
                <a:gd name="connsiteY39" fmla="*/ 277011 h 751587"/>
                <a:gd name="connsiteX40" fmla="*/ 1481769 w 1878376"/>
                <a:gd name="connsiteY40" fmla="*/ 265994 h 751587"/>
                <a:gd name="connsiteX41" fmla="*/ 1498294 w 1878376"/>
                <a:gd name="connsiteY41" fmla="*/ 243960 h 751587"/>
                <a:gd name="connsiteX42" fmla="*/ 1531345 w 1878376"/>
                <a:gd name="connsiteY42" fmla="*/ 221926 h 751587"/>
                <a:gd name="connsiteX43" fmla="*/ 1564395 w 1878376"/>
                <a:gd name="connsiteY43" fmla="*/ 199893 h 751587"/>
                <a:gd name="connsiteX44" fmla="*/ 1586429 w 1878376"/>
                <a:gd name="connsiteY44" fmla="*/ 166842 h 751587"/>
                <a:gd name="connsiteX45" fmla="*/ 1591938 w 1878376"/>
                <a:gd name="connsiteY45" fmla="*/ 150317 h 751587"/>
                <a:gd name="connsiteX46" fmla="*/ 1652530 w 1878376"/>
                <a:gd name="connsiteY46" fmla="*/ 133792 h 751587"/>
                <a:gd name="connsiteX47" fmla="*/ 1702106 w 1878376"/>
                <a:gd name="connsiteY47" fmla="*/ 117266 h 751587"/>
                <a:gd name="connsiteX48" fmla="*/ 1718632 w 1878376"/>
                <a:gd name="connsiteY48" fmla="*/ 111758 h 751587"/>
                <a:gd name="connsiteX49" fmla="*/ 1729648 w 1878376"/>
                <a:gd name="connsiteY49" fmla="*/ 95233 h 751587"/>
                <a:gd name="connsiteX50" fmla="*/ 1735157 w 1878376"/>
                <a:gd name="connsiteY50" fmla="*/ 78707 h 751587"/>
                <a:gd name="connsiteX51" fmla="*/ 1768208 w 1878376"/>
                <a:gd name="connsiteY51" fmla="*/ 51165 h 751587"/>
                <a:gd name="connsiteX52" fmla="*/ 1784733 w 1878376"/>
                <a:gd name="connsiteY52" fmla="*/ 45657 h 751587"/>
                <a:gd name="connsiteX53" fmla="*/ 1801258 w 1878376"/>
                <a:gd name="connsiteY53" fmla="*/ 34640 h 751587"/>
                <a:gd name="connsiteX54" fmla="*/ 1834309 w 1878376"/>
                <a:gd name="connsiteY54" fmla="*/ 18114 h 751587"/>
                <a:gd name="connsiteX55" fmla="*/ 1878376 w 1878376"/>
                <a:gd name="connsiteY55" fmla="*/ 1589 h 75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878376" h="751587">
                  <a:moveTo>
                    <a:pt x="0" y="739719"/>
                  </a:moveTo>
                  <a:cubicBezTo>
                    <a:pt x="14689" y="743391"/>
                    <a:pt x="28960" y="749729"/>
                    <a:pt x="44068" y="750736"/>
                  </a:cubicBezTo>
                  <a:cubicBezTo>
                    <a:pt x="93991" y="754065"/>
                    <a:pt x="69371" y="747447"/>
                    <a:pt x="99152" y="734211"/>
                  </a:cubicBezTo>
                  <a:cubicBezTo>
                    <a:pt x="109764" y="729494"/>
                    <a:pt x="121816" y="728388"/>
                    <a:pt x="132203" y="723194"/>
                  </a:cubicBezTo>
                  <a:cubicBezTo>
                    <a:pt x="139547" y="719522"/>
                    <a:pt x="147107" y="716251"/>
                    <a:pt x="154236" y="712177"/>
                  </a:cubicBezTo>
                  <a:cubicBezTo>
                    <a:pt x="159984" y="708892"/>
                    <a:pt x="164677" y="703768"/>
                    <a:pt x="170762" y="701160"/>
                  </a:cubicBezTo>
                  <a:cubicBezTo>
                    <a:pt x="194278" y="691082"/>
                    <a:pt x="265310" y="690472"/>
                    <a:pt x="269914" y="690143"/>
                  </a:cubicBezTo>
                  <a:cubicBezTo>
                    <a:pt x="280931" y="679126"/>
                    <a:pt x="288184" y="662020"/>
                    <a:pt x="302964" y="657093"/>
                  </a:cubicBezTo>
                  <a:lnTo>
                    <a:pt x="336015" y="646076"/>
                  </a:lnTo>
                  <a:cubicBezTo>
                    <a:pt x="341523" y="642404"/>
                    <a:pt x="346792" y="638344"/>
                    <a:pt x="352540" y="635059"/>
                  </a:cubicBezTo>
                  <a:cubicBezTo>
                    <a:pt x="359670" y="630985"/>
                    <a:pt x="367847" y="628751"/>
                    <a:pt x="374574" y="624042"/>
                  </a:cubicBezTo>
                  <a:cubicBezTo>
                    <a:pt x="386322" y="615818"/>
                    <a:pt x="396304" y="605304"/>
                    <a:pt x="407624" y="596500"/>
                  </a:cubicBezTo>
                  <a:cubicBezTo>
                    <a:pt x="412850" y="592435"/>
                    <a:pt x="419469" y="590164"/>
                    <a:pt x="424150" y="585483"/>
                  </a:cubicBezTo>
                  <a:cubicBezTo>
                    <a:pt x="432463" y="577170"/>
                    <a:pt x="439129" y="567347"/>
                    <a:pt x="446183" y="557941"/>
                  </a:cubicBezTo>
                  <a:cubicBezTo>
                    <a:pt x="450155" y="552645"/>
                    <a:pt x="452030" y="545552"/>
                    <a:pt x="457200" y="541416"/>
                  </a:cubicBezTo>
                  <a:cubicBezTo>
                    <a:pt x="461734" y="537789"/>
                    <a:pt x="468068" y="537213"/>
                    <a:pt x="473726" y="535907"/>
                  </a:cubicBezTo>
                  <a:cubicBezTo>
                    <a:pt x="491971" y="531696"/>
                    <a:pt x="511046" y="530811"/>
                    <a:pt x="528810" y="524890"/>
                  </a:cubicBezTo>
                  <a:cubicBezTo>
                    <a:pt x="539827" y="521218"/>
                    <a:pt x="550595" y="516689"/>
                    <a:pt x="561861" y="513873"/>
                  </a:cubicBezTo>
                  <a:cubicBezTo>
                    <a:pt x="592977" y="506094"/>
                    <a:pt x="576471" y="509850"/>
                    <a:pt x="611436" y="502857"/>
                  </a:cubicBezTo>
                  <a:cubicBezTo>
                    <a:pt x="618781" y="495512"/>
                    <a:pt x="624828" y="486585"/>
                    <a:pt x="633470" y="480823"/>
                  </a:cubicBezTo>
                  <a:cubicBezTo>
                    <a:pt x="647135" y="471713"/>
                    <a:pt x="662849" y="466134"/>
                    <a:pt x="677538" y="458789"/>
                  </a:cubicBezTo>
                  <a:cubicBezTo>
                    <a:pt x="684882" y="455117"/>
                    <a:pt x="693765" y="453578"/>
                    <a:pt x="699571" y="447772"/>
                  </a:cubicBezTo>
                  <a:cubicBezTo>
                    <a:pt x="709496" y="437848"/>
                    <a:pt x="719203" y="425981"/>
                    <a:pt x="732622" y="420230"/>
                  </a:cubicBezTo>
                  <a:cubicBezTo>
                    <a:pt x="739581" y="417248"/>
                    <a:pt x="747311" y="416558"/>
                    <a:pt x="754656" y="414722"/>
                  </a:cubicBezTo>
                  <a:cubicBezTo>
                    <a:pt x="760164" y="411050"/>
                    <a:pt x="766095" y="407943"/>
                    <a:pt x="771181" y="403705"/>
                  </a:cubicBezTo>
                  <a:cubicBezTo>
                    <a:pt x="792490" y="385947"/>
                    <a:pt x="783486" y="385656"/>
                    <a:pt x="809740" y="370654"/>
                  </a:cubicBezTo>
                  <a:cubicBezTo>
                    <a:pt x="814781" y="367773"/>
                    <a:pt x="820757" y="366982"/>
                    <a:pt x="826265" y="365146"/>
                  </a:cubicBezTo>
                  <a:cubicBezTo>
                    <a:pt x="831774" y="361474"/>
                    <a:pt x="836261" y="355218"/>
                    <a:pt x="842791" y="354129"/>
                  </a:cubicBezTo>
                  <a:cubicBezTo>
                    <a:pt x="848518" y="353174"/>
                    <a:pt x="853561" y="358870"/>
                    <a:pt x="859316" y="359637"/>
                  </a:cubicBezTo>
                  <a:cubicBezTo>
                    <a:pt x="881232" y="362559"/>
                    <a:pt x="903383" y="363310"/>
                    <a:pt x="925417" y="365146"/>
                  </a:cubicBezTo>
                  <a:cubicBezTo>
                    <a:pt x="979315" y="383112"/>
                    <a:pt x="937436" y="374627"/>
                    <a:pt x="997027" y="370654"/>
                  </a:cubicBezTo>
                  <a:cubicBezTo>
                    <a:pt x="1039205" y="367842"/>
                    <a:pt x="1081505" y="367311"/>
                    <a:pt x="1123721" y="365146"/>
                  </a:cubicBezTo>
                  <a:cubicBezTo>
                    <a:pt x="1153118" y="363638"/>
                    <a:pt x="1182478" y="361473"/>
                    <a:pt x="1211856" y="359637"/>
                  </a:cubicBezTo>
                  <a:cubicBezTo>
                    <a:pt x="1246302" y="348156"/>
                    <a:pt x="1216463" y="356819"/>
                    <a:pt x="1277957" y="348620"/>
                  </a:cubicBezTo>
                  <a:cubicBezTo>
                    <a:pt x="1289028" y="347144"/>
                    <a:pt x="1299991" y="344948"/>
                    <a:pt x="1311008" y="343112"/>
                  </a:cubicBezTo>
                  <a:cubicBezTo>
                    <a:pt x="1322025" y="339440"/>
                    <a:pt x="1337616" y="341757"/>
                    <a:pt x="1344058" y="332095"/>
                  </a:cubicBezTo>
                  <a:cubicBezTo>
                    <a:pt x="1347730" y="326587"/>
                    <a:pt x="1350394" y="320251"/>
                    <a:pt x="1355075" y="315570"/>
                  </a:cubicBezTo>
                  <a:cubicBezTo>
                    <a:pt x="1365754" y="304891"/>
                    <a:pt x="1374684" y="303525"/>
                    <a:pt x="1388126" y="299045"/>
                  </a:cubicBezTo>
                  <a:cubicBezTo>
                    <a:pt x="1393634" y="295373"/>
                    <a:pt x="1398730" y="290989"/>
                    <a:pt x="1404651" y="288028"/>
                  </a:cubicBezTo>
                  <a:cubicBezTo>
                    <a:pt x="1418026" y="281340"/>
                    <a:pt x="1434883" y="280784"/>
                    <a:pt x="1448718" y="277011"/>
                  </a:cubicBezTo>
                  <a:cubicBezTo>
                    <a:pt x="1459922" y="273955"/>
                    <a:pt x="1481769" y="265994"/>
                    <a:pt x="1481769" y="265994"/>
                  </a:cubicBezTo>
                  <a:cubicBezTo>
                    <a:pt x="1487277" y="258649"/>
                    <a:pt x="1491432" y="250059"/>
                    <a:pt x="1498294" y="243960"/>
                  </a:cubicBezTo>
                  <a:cubicBezTo>
                    <a:pt x="1508190" y="235163"/>
                    <a:pt x="1521982" y="231289"/>
                    <a:pt x="1531345" y="221926"/>
                  </a:cubicBezTo>
                  <a:cubicBezTo>
                    <a:pt x="1551976" y="201295"/>
                    <a:pt x="1540480" y="207864"/>
                    <a:pt x="1564395" y="199893"/>
                  </a:cubicBezTo>
                  <a:cubicBezTo>
                    <a:pt x="1571740" y="188876"/>
                    <a:pt x="1582241" y="179403"/>
                    <a:pt x="1586429" y="166842"/>
                  </a:cubicBezTo>
                  <a:cubicBezTo>
                    <a:pt x="1588265" y="161334"/>
                    <a:pt x="1587213" y="153692"/>
                    <a:pt x="1591938" y="150317"/>
                  </a:cubicBezTo>
                  <a:cubicBezTo>
                    <a:pt x="1605649" y="140524"/>
                    <a:pt x="1636354" y="138204"/>
                    <a:pt x="1652530" y="133792"/>
                  </a:cubicBezTo>
                  <a:cubicBezTo>
                    <a:pt x="1652567" y="133782"/>
                    <a:pt x="1693825" y="120026"/>
                    <a:pt x="1702106" y="117266"/>
                  </a:cubicBezTo>
                  <a:lnTo>
                    <a:pt x="1718632" y="111758"/>
                  </a:lnTo>
                  <a:cubicBezTo>
                    <a:pt x="1722304" y="106250"/>
                    <a:pt x="1726687" y="101154"/>
                    <a:pt x="1729648" y="95233"/>
                  </a:cubicBezTo>
                  <a:cubicBezTo>
                    <a:pt x="1732245" y="90039"/>
                    <a:pt x="1731936" y="83538"/>
                    <a:pt x="1735157" y="78707"/>
                  </a:cubicBezTo>
                  <a:cubicBezTo>
                    <a:pt x="1741249" y="69570"/>
                    <a:pt x="1758046" y="56246"/>
                    <a:pt x="1768208" y="51165"/>
                  </a:cubicBezTo>
                  <a:cubicBezTo>
                    <a:pt x="1773401" y="48568"/>
                    <a:pt x="1779225" y="47493"/>
                    <a:pt x="1784733" y="45657"/>
                  </a:cubicBezTo>
                  <a:cubicBezTo>
                    <a:pt x="1790241" y="41985"/>
                    <a:pt x="1795337" y="37601"/>
                    <a:pt x="1801258" y="34640"/>
                  </a:cubicBezTo>
                  <a:cubicBezTo>
                    <a:pt x="1846875" y="11830"/>
                    <a:pt x="1786942" y="49691"/>
                    <a:pt x="1834309" y="18114"/>
                  </a:cubicBezTo>
                  <a:cubicBezTo>
                    <a:pt x="1851437" y="-7577"/>
                    <a:pt x="1838706" y="1589"/>
                    <a:pt x="1878376" y="1589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933966F-C5B1-0B45-81A0-0A9A2F2A0062}"/>
                </a:ext>
              </a:extLst>
            </p:cNvPr>
            <p:cNvSpPr txBox="1"/>
            <p:nvPr/>
          </p:nvSpPr>
          <p:spPr>
            <a:xfrm>
              <a:off x="2694967" y="3406204"/>
              <a:ext cx="16802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Cumulative arrivals, </a:t>
              </a:r>
              <a:r>
                <a:rPr lang="en-US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A(t)</a:t>
              </a: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A661626-3715-AD4F-B5B3-52C2B07CBC94}"/>
                </a:ext>
              </a:extLst>
            </p:cNvPr>
            <p:cNvSpPr/>
            <p:nvPr/>
          </p:nvSpPr>
          <p:spPr bwMode="auto">
            <a:xfrm>
              <a:off x="2107303" y="3491682"/>
              <a:ext cx="159744" cy="93644"/>
            </a:xfrm>
            <a:custGeom>
              <a:avLst/>
              <a:gdLst>
                <a:gd name="connsiteX0" fmla="*/ 0 w 159744"/>
                <a:gd name="connsiteY0" fmla="*/ 93644 h 93644"/>
                <a:gd name="connsiteX1" fmla="*/ 159744 w 159744"/>
                <a:gd name="connsiteY1" fmla="*/ 88135 h 93644"/>
                <a:gd name="connsiteX2" fmla="*/ 159744 w 159744"/>
                <a:gd name="connsiteY2" fmla="*/ 0 h 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744" h="93644">
                  <a:moveTo>
                    <a:pt x="0" y="93644"/>
                  </a:moveTo>
                  <a:lnTo>
                    <a:pt x="159744" y="88135"/>
                  </a:lnTo>
                  <a:lnTo>
                    <a:pt x="159744" y="0"/>
                  </a:lnTo>
                </a:path>
              </a:pathLst>
            </a:cu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5F24D94-AEA6-AB48-8EB3-794A99A0F1A4}"/>
                </a:ext>
              </a:extLst>
            </p:cNvPr>
            <p:cNvSpPr txBox="1"/>
            <p:nvPr/>
          </p:nvSpPr>
          <p:spPr>
            <a:xfrm>
              <a:off x="2219406" y="3406204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7030A0"/>
                  </a:solidFill>
                </a:rPr>
                <a:t>R</a:t>
              </a: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F9B680C-5ED7-AA41-BD7A-285CA30F990B}"/>
                </a:ext>
              </a:extLst>
            </p:cNvPr>
            <p:cNvSpPr/>
            <p:nvPr/>
          </p:nvSpPr>
          <p:spPr bwMode="auto">
            <a:xfrm>
              <a:off x="2297968" y="3788351"/>
              <a:ext cx="159744" cy="93644"/>
            </a:xfrm>
            <a:custGeom>
              <a:avLst/>
              <a:gdLst>
                <a:gd name="connsiteX0" fmla="*/ 0 w 159744"/>
                <a:gd name="connsiteY0" fmla="*/ 93644 h 93644"/>
                <a:gd name="connsiteX1" fmla="*/ 159744 w 159744"/>
                <a:gd name="connsiteY1" fmla="*/ 88135 h 93644"/>
                <a:gd name="connsiteX2" fmla="*/ 159744 w 159744"/>
                <a:gd name="connsiteY2" fmla="*/ 0 h 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744" h="93644">
                  <a:moveTo>
                    <a:pt x="0" y="93644"/>
                  </a:moveTo>
                  <a:lnTo>
                    <a:pt x="159744" y="88135"/>
                  </a:lnTo>
                  <a:lnTo>
                    <a:pt x="159744" y="0"/>
                  </a:lnTo>
                </a:path>
              </a:pathLst>
            </a:cu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D84CFC7-289A-3C4B-96FE-CBCDF8E0FA12}"/>
                    </a:ext>
                  </a:extLst>
                </p:cNvPr>
                <p:cNvSpPr txBox="1"/>
                <p:nvPr/>
              </p:nvSpPr>
              <p:spPr>
                <a:xfrm>
                  <a:off x="2410071" y="3702873"/>
                  <a:ext cx="946093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gradient</a:t>
                  </a:r>
                  <a:r>
                    <a:rPr lang="en-US" sz="1050" dirty="0">
                      <a:solidFill>
                        <a:srgbClr val="7030A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05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sz="1050" dirty="0">
                      <a:solidFill>
                        <a:srgbClr val="7030A0"/>
                      </a:solidFill>
                    </a:rPr>
                    <a:t> R</a:t>
                  </a: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D84CFC7-289A-3C4B-96FE-CBCDF8E0FA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0071" y="3702873"/>
                  <a:ext cx="946093" cy="253916"/>
                </a:xfrm>
                <a:prstGeom prst="rect">
                  <a:avLst/>
                </a:prstGeom>
                <a:blipFill>
                  <a:blip r:embed="rId5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76428B8-D41E-FE4A-926F-417F6B310835}"/>
                </a:ext>
              </a:extLst>
            </p:cNvPr>
            <p:cNvSpPr txBox="1"/>
            <p:nvPr/>
          </p:nvSpPr>
          <p:spPr>
            <a:xfrm rot="16200000">
              <a:off x="236049" y="3537009"/>
              <a:ext cx="1149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Cumulative bits</a:t>
              </a:r>
            </a:p>
          </p:txBody>
        </p:sp>
      </p:grpSp>
      <p:cxnSp>
        <p:nvCxnSpPr>
          <p:cNvPr id="103" name="Straight Arrow Connector 15">
            <a:extLst>
              <a:ext uri="{FF2B5EF4-FFF2-40B4-BE49-F238E27FC236}">
                <a16:creationId xmlns:a16="http://schemas.microsoft.com/office/drawing/2014/main" id="{701E3492-420F-3E43-9223-9AE0B8890E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86691" y="1584586"/>
            <a:ext cx="484103" cy="11705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4" name="Straight Arrow Connector 15">
            <a:extLst>
              <a:ext uri="{FF2B5EF4-FFF2-40B4-BE49-F238E27FC236}">
                <a16:creationId xmlns:a16="http://schemas.microsoft.com/office/drawing/2014/main" id="{10D07679-B3DE-8B48-827E-29876BD45F0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15455" y="1823767"/>
            <a:ext cx="473739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BC51B7E-2E3A-F74E-8924-1A683F90EFD5}"/>
              </a:ext>
            </a:extLst>
          </p:cNvPr>
          <p:cNvGrpSpPr/>
          <p:nvPr/>
        </p:nvGrpSpPr>
        <p:grpSpPr>
          <a:xfrm>
            <a:off x="6678838" y="1584586"/>
            <a:ext cx="736617" cy="450900"/>
            <a:chOff x="6149763" y="1739818"/>
            <a:chExt cx="736617" cy="450900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3FC11D3-95DF-6C49-8077-CADEE4E8259B}"/>
                </a:ext>
              </a:extLst>
            </p:cNvPr>
            <p:cNvSpPr/>
            <p:nvPr/>
          </p:nvSpPr>
          <p:spPr bwMode="auto">
            <a:xfrm>
              <a:off x="6149763" y="1744778"/>
              <a:ext cx="736617" cy="443040"/>
            </a:xfrm>
            <a:custGeom>
              <a:avLst/>
              <a:gdLst>
                <a:gd name="connsiteX0" fmla="*/ 0 w 711200"/>
                <a:gd name="connsiteY0" fmla="*/ 0 h 136769"/>
                <a:gd name="connsiteX1" fmla="*/ 711200 w 711200"/>
                <a:gd name="connsiteY1" fmla="*/ 0 h 136769"/>
                <a:gd name="connsiteX2" fmla="*/ 711200 w 711200"/>
                <a:gd name="connsiteY2" fmla="*/ 136769 h 136769"/>
                <a:gd name="connsiteX3" fmla="*/ 3908 w 711200"/>
                <a:gd name="connsiteY3" fmla="*/ 136769 h 13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136769">
                  <a:moveTo>
                    <a:pt x="0" y="0"/>
                  </a:moveTo>
                  <a:lnTo>
                    <a:pt x="711200" y="0"/>
                  </a:lnTo>
                  <a:lnTo>
                    <a:pt x="711200" y="136769"/>
                  </a:lnTo>
                  <a:lnTo>
                    <a:pt x="3908" y="136769"/>
                  </a:lnTo>
                </a:path>
              </a:pathLst>
            </a:cu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7" name="Line 36">
              <a:extLst>
                <a:ext uri="{FF2B5EF4-FFF2-40B4-BE49-F238E27FC236}">
                  <a16:creationId xmlns:a16="http://schemas.microsoft.com/office/drawing/2014/main" id="{FB246D37-9C63-5049-B518-F5405293C4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5600" y="1739818"/>
              <a:ext cx="0" cy="444663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108" name="Line 37">
              <a:extLst>
                <a:ext uri="{FF2B5EF4-FFF2-40B4-BE49-F238E27FC236}">
                  <a16:creationId xmlns:a16="http://schemas.microsoft.com/office/drawing/2014/main" id="{3CC914D4-8DE1-0D4A-B10E-3E77B172DA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3200" y="1746055"/>
              <a:ext cx="0" cy="444663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  <p:sp>
          <p:nvSpPr>
            <p:cNvPr id="109" name="Line 38">
              <a:extLst>
                <a:ext uri="{FF2B5EF4-FFF2-40B4-BE49-F238E27FC236}">
                  <a16:creationId xmlns:a16="http://schemas.microsoft.com/office/drawing/2014/main" id="{C9455FB9-7F33-5A44-98F9-DCE9C2EF2E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1744778"/>
              <a:ext cx="0" cy="444663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500">
                <a:solidFill>
                  <a:srgbClr val="7030A0"/>
                </a:solidFill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D42B4627-E653-A740-A02E-4410721DB135}"/>
              </a:ext>
            </a:extLst>
          </p:cNvPr>
          <p:cNvSpPr txBox="1"/>
          <p:nvPr/>
        </p:nvSpPr>
        <p:spPr>
          <a:xfrm>
            <a:off x="6345820" y="1328197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618107E-6E37-6847-97C6-96E3AFC7493A}"/>
              </a:ext>
            </a:extLst>
          </p:cNvPr>
          <p:cNvCxnSpPr>
            <a:cxnSpLocks/>
          </p:cNvCxnSpPr>
          <p:nvPr/>
        </p:nvCxnSpPr>
        <p:spPr bwMode="auto">
          <a:xfrm flipH="1">
            <a:off x="6366687" y="1588309"/>
            <a:ext cx="124112" cy="125004"/>
          </a:xfrm>
          <a:prstGeom prst="line">
            <a:avLst/>
          </a:prstGeom>
          <a:solidFill>
            <a:srgbClr val="808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6CA3EEC-8375-2841-93DC-726745C6BC2B}"/>
              </a:ext>
            </a:extLst>
          </p:cNvPr>
          <p:cNvSpPr txBox="1"/>
          <p:nvPr/>
        </p:nvSpPr>
        <p:spPr>
          <a:xfrm>
            <a:off x="7516965" y="155770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A1E0213-D9CA-444C-A35D-5320F74167E2}"/>
              </a:ext>
            </a:extLst>
          </p:cNvPr>
          <p:cNvCxnSpPr>
            <a:cxnSpLocks/>
          </p:cNvCxnSpPr>
          <p:nvPr/>
        </p:nvCxnSpPr>
        <p:spPr bwMode="auto">
          <a:xfrm flipH="1">
            <a:off x="7602894" y="1765816"/>
            <a:ext cx="124112" cy="125004"/>
          </a:xfrm>
          <a:prstGeom prst="line">
            <a:avLst/>
          </a:prstGeom>
          <a:solidFill>
            <a:srgbClr val="808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F41B17F-9D7D-E54A-B758-AB69E79C01C1}"/>
                  </a:ext>
                </a:extLst>
              </p:cNvPr>
              <p:cNvSpPr txBox="1"/>
              <p:nvPr/>
            </p:nvSpPr>
            <p:spPr>
              <a:xfrm>
                <a:off x="6102891" y="1217794"/>
                <a:ext cx="441082" cy="417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F41B17F-9D7D-E54A-B758-AB69E79C0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891" y="1217794"/>
                <a:ext cx="441082" cy="4173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5">
            <a:extLst>
              <a:ext uri="{FF2B5EF4-FFF2-40B4-BE49-F238E27FC236}">
                <a16:creationId xmlns:a16="http://schemas.microsoft.com/office/drawing/2014/main" id="{7682B7D3-D429-7C43-AEDC-F73A710E6A8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169056" y="1904726"/>
            <a:ext cx="485333" cy="36222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C27AC13C-B034-BC41-8DAF-9F3BEE98FC83}"/>
              </a:ext>
            </a:extLst>
          </p:cNvPr>
          <p:cNvCxnSpPr>
            <a:cxnSpLocks/>
          </p:cNvCxnSpPr>
          <p:nvPr/>
        </p:nvCxnSpPr>
        <p:spPr bwMode="auto">
          <a:xfrm>
            <a:off x="6420809" y="1990501"/>
            <a:ext cx="145031" cy="97947"/>
          </a:xfrm>
          <a:prstGeom prst="line">
            <a:avLst/>
          </a:prstGeom>
          <a:solidFill>
            <a:srgbClr val="808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F1EAEB7B-5BAC-0646-B115-90174693C04A}"/>
              </a:ext>
            </a:extLst>
          </p:cNvPr>
          <p:cNvSpPr txBox="1"/>
          <p:nvPr/>
        </p:nvSpPr>
        <p:spPr>
          <a:xfrm>
            <a:off x="6205099" y="1844387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250365B-62A0-9C47-8AC2-2982CDF047D5}"/>
                  </a:ext>
                </a:extLst>
              </p:cNvPr>
              <p:cNvSpPr txBox="1"/>
              <p:nvPr/>
            </p:nvSpPr>
            <p:spPr>
              <a:xfrm>
                <a:off x="5962170" y="1733984"/>
                <a:ext cx="441082" cy="417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250365B-62A0-9C47-8AC2-2982CDF04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170" y="1733984"/>
                <a:ext cx="441082" cy="4173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0633A69-9159-A944-9A1E-C37F4D8E22F2}"/>
                  </a:ext>
                </a:extLst>
              </p:cNvPr>
              <p:cNvSpPr txBox="1"/>
              <p:nvPr/>
            </p:nvSpPr>
            <p:spPr>
              <a:xfrm>
                <a:off x="4870812" y="2402638"/>
                <a:ext cx="3726234" cy="523220"/>
              </a:xfrm>
              <a:prstGeom prst="rect">
                <a:avLst/>
              </a:prstGeom>
              <a:solidFill>
                <a:srgbClr val="F5B800">
                  <a:alpha val="51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Q: For any “load”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≤1,</m:t>
                    </m:r>
                  </m:oMath>
                </a14:m>
                <a:r>
                  <a:rPr lang="en-US" sz="1400" dirty="0"/>
                  <a:t> what arrival pattern leads to the most customers in the queue?</a:t>
                </a: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0633A69-9159-A944-9A1E-C37F4D8E2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812" y="2402638"/>
                <a:ext cx="3726234" cy="523220"/>
              </a:xfrm>
              <a:prstGeom prst="rect">
                <a:avLst/>
              </a:prstGeom>
              <a:blipFill>
                <a:blip r:embed="rId8"/>
                <a:stretch>
                  <a:fillRect l="-683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0A91E15-9849-F445-B0FC-673B62489085}"/>
              </a:ext>
            </a:extLst>
          </p:cNvPr>
          <p:cNvGrpSpPr/>
          <p:nvPr/>
        </p:nvGrpSpPr>
        <p:grpSpPr>
          <a:xfrm>
            <a:off x="5130129" y="3047815"/>
            <a:ext cx="3947672" cy="1570941"/>
            <a:chOff x="5130129" y="3047815"/>
            <a:chExt cx="3947672" cy="1570941"/>
          </a:xfrm>
        </p:grpSpPr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F5A6859-FC83-2B41-A2A0-337915F7D56F}"/>
                </a:ext>
              </a:extLst>
            </p:cNvPr>
            <p:cNvSpPr/>
            <p:nvPr/>
          </p:nvSpPr>
          <p:spPr bwMode="auto">
            <a:xfrm>
              <a:off x="5373037" y="3146439"/>
              <a:ext cx="2027104" cy="1261431"/>
            </a:xfrm>
            <a:custGeom>
              <a:avLst/>
              <a:gdLst>
                <a:gd name="connsiteX0" fmla="*/ 11017 w 2027104"/>
                <a:gd name="connsiteY0" fmla="*/ 0 h 1261431"/>
                <a:gd name="connsiteX1" fmla="*/ 0 w 2027104"/>
                <a:gd name="connsiteY1" fmla="*/ 1244906 h 1261431"/>
                <a:gd name="connsiteX2" fmla="*/ 2027104 w 2027104"/>
                <a:gd name="connsiteY2" fmla="*/ 1261431 h 12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7104" h="1261431">
                  <a:moveTo>
                    <a:pt x="11017" y="0"/>
                  </a:moveTo>
                  <a:cubicBezTo>
                    <a:pt x="7345" y="414969"/>
                    <a:pt x="3672" y="829937"/>
                    <a:pt x="0" y="1244906"/>
                  </a:cubicBezTo>
                  <a:lnTo>
                    <a:pt x="2027104" y="1261431"/>
                  </a:lnTo>
                </a:path>
              </a:pathLst>
            </a:cu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0D59BCA-64B2-B545-A283-A47BC42DAA9B}"/>
                </a:ext>
              </a:extLst>
            </p:cNvPr>
            <p:cNvSpPr txBox="1"/>
            <p:nvPr/>
          </p:nvSpPr>
          <p:spPr>
            <a:xfrm>
              <a:off x="6956712" y="4357146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time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03B0C7F-EA63-2A41-8019-8B742CC4354C}"/>
                </a:ext>
              </a:extLst>
            </p:cNvPr>
            <p:cNvCxnSpPr>
              <a:cxnSpLocks/>
              <a:stCxn id="130" idx="1"/>
            </p:cNvCxnSpPr>
            <p:nvPr/>
          </p:nvCxnSpPr>
          <p:spPr bwMode="auto">
            <a:xfrm flipV="1">
              <a:off x="5373037" y="3047815"/>
              <a:ext cx="2198738" cy="134353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8F92451-7117-A847-B3B3-FAC4D2782C4C}"/>
                </a:ext>
              </a:extLst>
            </p:cNvPr>
            <p:cNvSpPr txBox="1"/>
            <p:nvPr/>
          </p:nvSpPr>
          <p:spPr>
            <a:xfrm>
              <a:off x="7397533" y="3075764"/>
              <a:ext cx="16802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Cumulative arrivals, </a:t>
              </a:r>
              <a:r>
                <a:rPr lang="en-US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A(t)</a:t>
              </a: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804CFE49-23EA-2A4A-989F-0F8CE8E67D01}"/>
                </a:ext>
              </a:extLst>
            </p:cNvPr>
            <p:cNvSpPr/>
            <p:nvPr/>
          </p:nvSpPr>
          <p:spPr bwMode="auto">
            <a:xfrm>
              <a:off x="6557351" y="3559571"/>
              <a:ext cx="159744" cy="93644"/>
            </a:xfrm>
            <a:custGeom>
              <a:avLst/>
              <a:gdLst>
                <a:gd name="connsiteX0" fmla="*/ 0 w 159744"/>
                <a:gd name="connsiteY0" fmla="*/ 93644 h 93644"/>
                <a:gd name="connsiteX1" fmla="*/ 159744 w 159744"/>
                <a:gd name="connsiteY1" fmla="*/ 88135 h 93644"/>
                <a:gd name="connsiteX2" fmla="*/ 159744 w 159744"/>
                <a:gd name="connsiteY2" fmla="*/ 0 h 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744" h="93644">
                  <a:moveTo>
                    <a:pt x="0" y="93644"/>
                  </a:moveTo>
                  <a:lnTo>
                    <a:pt x="159744" y="88135"/>
                  </a:lnTo>
                  <a:lnTo>
                    <a:pt x="159744" y="0"/>
                  </a:lnTo>
                </a:path>
              </a:pathLst>
            </a:cu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E5AE8A5-1B93-D04F-B7FB-AF519A654366}"/>
                </a:ext>
              </a:extLst>
            </p:cNvPr>
            <p:cNvSpPr txBox="1"/>
            <p:nvPr/>
          </p:nvSpPr>
          <p:spPr>
            <a:xfrm>
              <a:off x="6669454" y="3474093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7030A0"/>
                  </a:solidFill>
                </a:rPr>
                <a:t>R</a:t>
              </a: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83A6745-EDD7-4947-92A1-D54FE94D842D}"/>
                </a:ext>
              </a:extLst>
            </p:cNvPr>
            <p:cNvSpPr/>
            <p:nvPr/>
          </p:nvSpPr>
          <p:spPr bwMode="auto">
            <a:xfrm>
              <a:off x="5562600" y="4247146"/>
              <a:ext cx="159744" cy="93644"/>
            </a:xfrm>
            <a:custGeom>
              <a:avLst/>
              <a:gdLst>
                <a:gd name="connsiteX0" fmla="*/ 0 w 159744"/>
                <a:gd name="connsiteY0" fmla="*/ 93644 h 93644"/>
                <a:gd name="connsiteX1" fmla="*/ 159744 w 159744"/>
                <a:gd name="connsiteY1" fmla="*/ 88135 h 93644"/>
                <a:gd name="connsiteX2" fmla="*/ 159744 w 159744"/>
                <a:gd name="connsiteY2" fmla="*/ 0 h 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744" h="93644">
                  <a:moveTo>
                    <a:pt x="0" y="93644"/>
                  </a:moveTo>
                  <a:lnTo>
                    <a:pt x="159744" y="88135"/>
                  </a:lnTo>
                  <a:lnTo>
                    <a:pt x="159744" y="0"/>
                  </a:lnTo>
                </a:path>
              </a:pathLst>
            </a:cu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98C7E50-95EE-6541-B0C6-ED20C0534D19}"/>
                    </a:ext>
                  </a:extLst>
                </p:cNvPr>
                <p:cNvSpPr txBox="1"/>
                <p:nvPr/>
              </p:nvSpPr>
              <p:spPr>
                <a:xfrm>
                  <a:off x="5674703" y="4161668"/>
                  <a:ext cx="1021946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gradient </a:t>
                  </a:r>
                  <a14:m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sz="1050" dirty="0">
                      <a:solidFill>
                        <a:srgbClr val="7030A0"/>
                      </a:solidFill>
                    </a:rPr>
                    <a:t>R</a:t>
                  </a:r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98C7E50-95EE-6541-B0C6-ED20C0534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4703" y="4161668"/>
                  <a:ext cx="1021946" cy="253916"/>
                </a:xfrm>
                <a:prstGeom prst="rect">
                  <a:avLst/>
                </a:prstGeom>
                <a:blipFill>
                  <a:blip r:embed="rId9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8B06110-F666-9641-B144-5BC865A48882}"/>
                </a:ext>
              </a:extLst>
            </p:cNvPr>
            <p:cNvSpPr txBox="1"/>
            <p:nvPr/>
          </p:nvSpPr>
          <p:spPr>
            <a:xfrm rot="16200000">
              <a:off x="4686097" y="3604898"/>
              <a:ext cx="1149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Cumulative bits</a:t>
              </a: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E7DC755-92B4-6540-A38A-685604B7433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380372" y="3138725"/>
              <a:ext cx="878654" cy="125409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8B5AD743-ABC6-8542-AB06-5C30F22C1E20}"/>
                </a:ext>
              </a:extLst>
            </p:cNvPr>
            <p:cNvSpPr/>
            <p:nvPr/>
          </p:nvSpPr>
          <p:spPr bwMode="auto">
            <a:xfrm>
              <a:off x="5952776" y="3382309"/>
              <a:ext cx="159744" cy="180068"/>
            </a:xfrm>
            <a:custGeom>
              <a:avLst/>
              <a:gdLst>
                <a:gd name="connsiteX0" fmla="*/ 0 w 159744"/>
                <a:gd name="connsiteY0" fmla="*/ 93644 h 93644"/>
                <a:gd name="connsiteX1" fmla="*/ 159744 w 159744"/>
                <a:gd name="connsiteY1" fmla="*/ 88135 h 93644"/>
                <a:gd name="connsiteX2" fmla="*/ 159744 w 159744"/>
                <a:gd name="connsiteY2" fmla="*/ 0 h 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744" h="93644">
                  <a:moveTo>
                    <a:pt x="0" y="93644"/>
                  </a:moveTo>
                  <a:lnTo>
                    <a:pt x="159744" y="88135"/>
                  </a:lnTo>
                  <a:lnTo>
                    <a:pt x="159744" y="0"/>
                  </a:lnTo>
                </a:path>
              </a:pathLst>
            </a:cu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EABB174-94BF-7041-8B8E-30FD325C35B7}"/>
                </a:ext>
              </a:extLst>
            </p:cNvPr>
            <p:cNvSpPr txBox="1"/>
            <p:nvPr/>
          </p:nvSpPr>
          <p:spPr>
            <a:xfrm>
              <a:off x="6064879" y="3383255"/>
              <a:ext cx="3577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</a:t>
              </a:r>
              <a:r>
                <a:rPr lang="en-US" sz="1050" dirty="0">
                  <a:solidFill>
                    <a:srgbClr val="7030A0"/>
                  </a:solidFill>
                </a:rPr>
                <a:t>R</a:t>
              </a:r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0791B07B-0770-1A41-A500-F686E7DA04D5}"/>
                </a:ext>
              </a:extLst>
            </p:cNvPr>
            <p:cNvSpPr/>
            <p:nvPr/>
          </p:nvSpPr>
          <p:spPr bwMode="auto">
            <a:xfrm>
              <a:off x="5387669" y="3105150"/>
              <a:ext cx="2225407" cy="1267142"/>
            </a:xfrm>
            <a:custGeom>
              <a:avLst/>
              <a:gdLst>
                <a:gd name="connsiteX0" fmla="*/ 0 w 2225407"/>
                <a:gd name="connsiteY0" fmla="*/ 1267142 h 1267142"/>
                <a:gd name="connsiteX1" fmla="*/ 88135 w 2225407"/>
                <a:gd name="connsiteY1" fmla="*/ 1256125 h 1267142"/>
                <a:gd name="connsiteX2" fmla="*/ 121185 w 2225407"/>
                <a:gd name="connsiteY2" fmla="*/ 1245108 h 1267142"/>
                <a:gd name="connsiteX3" fmla="*/ 170761 w 2225407"/>
                <a:gd name="connsiteY3" fmla="*/ 1234092 h 1267142"/>
                <a:gd name="connsiteX4" fmla="*/ 187287 w 2225407"/>
                <a:gd name="connsiteY4" fmla="*/ 1228583 h 1267142"/>
                <a:gd name="connsiteX5" fmla="*/ 209320 w 2225407"/>
                <a:gd name="connsiteY5" fmla="*/ 1212058 h 1267142"/>
                <a:gd name="connsiteX6" fmla="*/ 242371 w 2225407"/>
                <a:gd name="connsiteY6" fmla="*/ 1201041 h 1267142"/>
                <a:gd name="connsiteX7" fmla="*/ 258896 w 2225407"/>
                <a:gd name="connsiteY7" fmla="*/ 1195533 h 1267142"/>
                <a:gd name="connsiteX8" fmla="*/ 275421 w 2225407"/>
                <a:gd name="connsiteY8" fmla="*/ 1190024 h 1267142"/>
                <a:gd name="connsiteX9" fmla="*/ 319489 w 2225407"/>
                <a:gd name="connsiteY9" fmla="*/ 1179007 h 1267142"/>
                <a:gd name="connsiteX10" fmla="*/ 352540 w 2225407"/>
                <a:gd name="connsiteY10" fmla="*/ 1151465 h 1267142"/>
                <a:gd name="connsiteX11" fmla="*/ 374573 w 2225407"/>
                <a:gd name="connsiteY11" fmla="*/ 1118414 h 1267142"/>
                <a:gd name="connsiteX12" fmla="*/ 385590 w 2225407"/>
                <a:gd name="connsiteY12" fmla="*/ 1101889 h 1267142"/>
                <a:gd name="connsiteX13" fmla="*/ 418641 w 2225407"/>
                <a:gd name="connsiteY13" fmla="*/ 1074347 h 1267142"/>
                <a:gd name="connsiteX14" fmla="*/ 435166 w 2225407"/>
                <a:gd name="connsiteY14" fmla="*/ 1057822 h 1267142"/>
                <a:gd name="connsiteX15" fmla="*/ 451691 w 2225407"/>
                <a:gd name="connsiteY15" fmla="*/ 1046805 h 1267142"/>
                <a:gd name="connsiteX16" fmla="*/ 468217 w 2225407"/>
                <a:gd name="connsiteY16" fmla="*/ 1030280 h 1267142"/>
                <a:gd name="connsiteX17" fmla="*/ 479234 w 2225407"/>
                <a:gd name="connsiteY17" fmla="*/ 1013754 h 1267142"/>
                <a:gd name="connsiteX18" fmla="*/ 512284 w 2225407"/>
                <a:gd name="connsiteY18" fmla="*/ 991720 h 1267142"/>
                <a:gd name="connsiteX19" fmla="*/ 528809 w 2225407"/>
                <a:gd name="connsiteY19" fmla="*/ 980704 h 1267142"/>
                <a:gd name="connsiteX20" fmla="*/ 550843 w 2225407"/>
                <a:gd name="connsiteY20" fmla="*/ 975195 h 1267142"/>
                <a:gd name="connsiteX21" fmla="*/ 583894 w 2225407"/>
                <a:gd name="connsiteY21" fmla="*/ 953161 h 1267142"/>
                <a:gd name="connsiteX22" fmla="*/ 600419 w 2225407"/>
                <a:gd name="connsiteY22" fmla="*/ 942145 h 1267142"/>
                <a:gd name="connsiteX23" fmla="*/ 616944 w 2225407"/>
                <a:gd name="connsiteY23" fmla="*/ 920111 h 1267142"/>
                <a:gd name="connsiteX24" fmla="*/ 622453 w 2225407"/>
                <a:gd name="connsiteY24" fmla="*/ 898077 h 1267142"/>
                <a:gd name="connsiteX25" fmla="*/ 627961 w 2225407"/>
                <a:gd name="connsiteY25" fmla="*/ 881552 h 1267142"/>
                <a:gd name="connsiteX26" fmla="*/ 649995 w 2225407"/>
                <a:gd name="connsiteY26" fmla="*/ 842993 h 1267142"/>
                <a:gd name="connsiteX27" fmla="*/ 677537 w 2225407"/>
                <a:gd name="connsiteY27" fmla="*/ 798925 h 1267142"/>
                <a:gd name="connsiteX28" fmla="*/ 716096 w 2225407"/>
                <a:gd name="connsiteY28" fmla="*/ 776892 h 1267142"/>
                <a:gd name="connsiteX29" fmla="*/ 732621 w 2225407"/>
                <a:gd name="connsiteY29" fmla="*/ 771383 h 1267142"/>
                <a:gd name="connsiteX30" fmla="*/ 782197 w 2225407"/>
                <a:gd name="connsiteY30" fmla="*/ 738333 h 1267142"/>
                <a:gd name="connsiteX31" fmla="*/ 804231 w 2225407"/>
                <a:gd name="connsiteY31" fmla="*/ 732824 h 1267142"/>
                <a:gd name="connsiteX32" fmla="*/ 820756 w 2225407"/>
                <a:gd name="connsiteY32" fmla="*/ 727316 h 1267142"/>
                <a:gd name="connsiteX33" fmla="*/ 892366 w 2225407"/>
                <a:gd name="connsiteY33" fmla="*/ 716299 h 1267142"/>
                <a:gd name="connsiteX34" fmla="*/ 963976 w 2225407"/>
                <a:gd name="connsiteY34" fmla="*/ 710790 h 1267142"/>
                <a:gd name="connsiteX35" fmla="*/ 1008043 w 2225407"/>
                <a:gd name="connsiteY35" fmla="*/ 688757 h 1267142"/>
                <a:gd name="connsiteX36" fmla="*/ 1046602 w 2225407"/>
                <a:gd name="connsiteY36" fmla="*/ 633672 h 1267142"/>
                <a:gd name="connsiteX37" fmla="*/ 1057619 w 2225407"/>
                <a:gd name="connsiteY37" fmla="*/ 600622 h 1267142"/>
                <a:gd name="connsiteX38" fmla="*/ 1063128 w 2225407"/>
                <a:gd name="connsiteY38" fmla="*/ 578588 h 1267142"/>
                <a:gd name="connsiteX39" fmla="*/ 1074144 w 2225407"/>
                <a:gd name="connsiteY39" fmla="*/ 556554 h 1267142"/>
                <a:gd name="connsiteX40" fmla="*/ 1090670 w 2225407"/>
                <a:gd name="connsiteY40" fmla="*/ 484945 h 1267142"/>
                <a:gd name="connsiteX41" fmla="*/ 1096178 w 2225407"/>
                <a:gd name="connsiteY41" fmla="*/ 446386 h 1267142"/>
                <a:gd name="connsiteX42" fmla="*/ 1101687 w 2225407"/>
                <a:gd name="connsiteY42" fmla="*/ 424352 h 1267142"/>
                <a:gd name="connsiteX43" fmla="*/ 1107195 w 2225407"/>
                <a:gd name="connsiteY43" fmla="*/ 385793 h 1267142"/>
                <a:gd name="connsiteX44" fmla="*/ 1112703 w 2225407"/>
                <a:gd name="connsiteY44" fmla="*/ 352742 h 1267142"/>
                <a:gd name="connsiteX45" fmla="*/ 1123720 w 2225407"/>
                <a:gd name="connsiteY45" fmla="*/ 297658 h 1267142"/>
                <a:gd name="connsiteX46" fmla="*/ 1140246 w 2225407"/>
                <a:gd name="connsiteY46" fmla="*/ 270116 h 1267142"/>
                <a:gd name="connsiteX47" fmla="*/ 1217364 w 2225407"/>
                <a:gd name="connsiteY47" fmla="*/ 215031 h 1267142"/>
                <a:gd name="connsiteX48" fmla="*/ 1250414 w 2225407"/>
                <a:gd name="connsiteY48" fmla="*/ 192998 h 1267142"/>
                <a:gd name="connsiteX49" fmla="*/ 1266940 w 2225407"/>
                <a:gd name="connsiteY49" fmla="*/ 187489 h 1267142"/>
                <a:gd name="connsiteX50" fmla="*/ 1299990 w 2225407"/>
                <a:gd name="connsiteY50" fmla="*/ 159947 h 1267142"/>
                <a:gd name="connsiteX51" fmla="*/ 1316515 w 2225407"/>
                <a:gd name="connsiteY51" fmla="*/ 148930 h 1267142"/>
                <a:gd name="connsiteX52" fmla="*/ 1338549 w 2225407"/>
                <a:gd name="connsiteY52" fmla="*/ 126896 h 1267142"/>
                <a:gd name="connsiteX53" fmla="*/ 1360583 w 2225407"/>
                <a:gd name="connsiteY53" fmla="*/ 110371 h 1267142"/>
                <a:gd name="connsiteX54" fmla="*/ 1415667 w 2225407"/>
                <a:gd name="connsiteY54" fmla="*/ 49778 h 1267142"/>
                <a:gd name="connsiteX55" fmla="*/ 1443209 w 2225407"/>
                <a:gd name="connsiteY55" fmla="*/ 38761 h 1267142"/>
                <a:gd name="connsiteX56" fmla="*/ 1542361 w 2225407"/>
                <a:gd name="connsiteY56" fmla="*/ 44270 h 1267142"/>
                <a:gd name="connsiteX57" fmla="*/ 1602954 w 2225407"/>
                <a:gd name="connsiteY57" fmla="*/ 49778 h 1267142"/>
                <a:gd name="connsiteX58" fmla="*/ 1636005 w 2225407"/>
                <a:gd name="connsiteY58" fmla="*/ 27745 h 1267142"/>
                <a:gd name="connsiteX59" fmla="*/ 1652530 w 2225407"/>
                <a:gd name="connsiteY59" fmla="*/ 16728 h 1267142"/>
                <a:gd name="connsiteX60" fmla="*/ 1713123 w 2225407"/>
                <a:gd name="connsiteY60" fmla="*/ 5711 h 1267142"/>
                <a:gd name="connsiteX61" fmla="*/ 1762699 w 2225407"/>
                <a:gd name="connsiteY61" fmla="*/ 11219 h 1267142"/>
                <a:gd name="connsiteX62" fmla="*/ 1790241 w 2225407"/>
                <a:gd name="connsiteY62" fmla="*/ 22236 h 1267142"/>
                <a:gd name="connsiteX63" fmla="*/ 1828800 w 2225407"/>
                <a:gd name="connsiteY63" fmla="*/ 33253 h 1267142"/>
                <a:gd name="connsiteX64" fmla="*/ 2082188 w 2225407"/>
                <a:gd name="connsiteY64" fmla="*/ 27745 h 1267142"/>
                <a:gd name="connsiteX65" fmla="*/ 2126255 w 2225407"/>
                <a:gd name="connsiteY65" fmla="*/ 22236 h 1267142"/>
                <a:gd name="connsiteX66" fmla="*/ 2159306 w 2225407"/>
                <a:gd name="connsiteY66" fmla="*/ 11219 h 1267142"/>
                <a:gd name="connsiteX67" fmla="*/ 2214390 w 2225407"/>
                <a:gd name="connsiteY67" fmla="*/ 202 h 1267142"/>
                <a:gd name="connsiteX68" fmla="*/ 2225407 w 2225407"/>
                <a:gd name="connsiteY68" fmla="*/ 202 h 126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225407" h="1267142">
                  <a:moveTo>
                    <a:pt x="0" y="1267142"/>
                  </a:moveTo>
                  <a:cubicBezTo>
                    <a:pt x="28830" y="1264521"/>
                    <a:pt x="59673" y="1263888"/>
                    <a:pt x="88135" y="1256125"/>
                  </a:cubicBezTo>
                  <a:cubicBezTo>
                    <a:pt x="99338" y="1253069"/>
                    <a:pt x="109798" y="1247385"/>
                    <a:pt x="121185" y="1245108"/>
                  </a:cubicBezTo>
                  <a:cubicBezTo>
                    <a:pt x="140115" y="1241323"/>
                    <a:pt x="152611" y="1239278"/>
                    <a:pt x="170761" y="1234092"/>
                  </a:cubicBezTo>
                  <a:cubicBezTo>
                    <a:pt x="176344" y="1232497"/>
                    <a:pt x="181778" y="1230419"/>
                    <a:pt x="187287" y="1228583"/>
                  </a:cubicBezTo>
                  <a:cubicBezTo>
                    <a:pt x="194631" y="1223075"/>
                    <a:pt x="201109" y="1216164"/>
                    <a:pt x="209320" y="1212058"/>
                  </a:cubicBezTo>
                  <a:cubicBezTo>
                    <a:pt x="219707" y="1206865"/>
                    <a:pt x="231354" y="1204713"/>
                    <a:pt x="242371" y="1201041"/>
                  </a:cubicBezTo>
                  <a:lnTo>
                    <a:pt x="258896" y="1195533"/>
                  </a:lnTo>
                  <a:cubicBezTo>
                    <a:pt x="264404" y="1193697"/>
                    <a:pt x="269788" y="1191432"/>
                    <a:pt x="275421" y="1190024"/>
                  </a:cubicBezTo>
                  <a:lnTo>
                    <a:pt x="319489" y="1179007"/>
                  </a:lnTo>
                  <a:cubicBezTo>
                    <a:pt x="334176" y="1169216"/>
                    <a:pt x="341123" y="1166144"/>
                    <a:pt x="352540" y="1151465"/>
                  </a:cubicBezTo>
                  <a:cubicBezTo>
                    <a:pt x="360669" y="1141013"/>
                    <a:pt x="367229" y="1129431"/>
                    <a:pt x="374573" y="1118414"/>
                  </a:cubicBezTo>
                  <a:cubicBezTo>
                    <a:pt x="378245" y="1112906"/>
                    <a:pt x="380909" y="1106570"/>
                    <a:pt x="385590" y="1101889"/>
                  </a:cubicBezTo>
                  <a:cubicBezTo>
                    <a:pt x="433866" y="1053613"/>
                    <a:pt x="372627" y="1112691"/>
                    <a:pt x="418641" y="1074347"/>
                  </a:cubicBezTo>
                  <a:cubicBezTo>
                    <a:pt x="424625" y="1069360"/>
                    <a:pt x="429182" y="1062809"/>
                    <a:pt x="435166" y="1057822"/>
                  </a:cubicBezTo>
                  <a:cubicBezTo>
                    <a:pt x="440252" y="1053584"/>
                    <a:pt x="446605" y="1051043"/>
                    <a:pt x="451691" y="1046805"/>
                  </a:cubicBezTo>
                  <a:cubicBezTo>
                    <a:pt x="457676" y="1041818"/>
                    <a:pt x="463230" y="1036265"/>
                    <a:pt x="468217" y="1030280"/>
                  </a:cubicBezTo>
                  <a:cubicBezTo>
                    <a:pt x="472455" y="1025194"/>
                    <a:pt x="474252" y="1018114"/>
                    <a:pt x="479234" y="1013754"/>
                  </a:cubicBezTo>
                  <a:cubicBezTo>
                    <a:pt x="489198" y="1005035"/>
                    <a:pt x="501267" y="999065"/>
                    <a:pt x="512284" y="991720"/>
                  </a:cubicBezTo>
                  <a:cubicBezTo>
                    <a:pt x="517792" y="988048"/>
                    <a:pt x="522387" y="982310"/>
                    <a:pt x="528809" y="980704"/>
                  </a:cubicBezTo>
                  <a:lnTo>
                    <a:pt x="550843" y="975195"/>
                  </a:lnTo>
                  <a:lnTo>
                    <a:pt x="583894" y="953161"/>
                  </a:lnTo>
                  <a:lnTo>
                    <a:pt x="600419" y="942145"/>
                  </a:lnTo>
                  <a:cubicBezTo>
                    <a:pt x="605927" y="934800"/>
                    <a:pt x="612838" y="928322"/>
                    <a:pt x="616944" y="920111"/>
                  </a:cubicBezTo>
                  <a:cubicBezTo>
                    <a:pt x="620330" y="913340"/>
                    <a:pt x="620373" y="905356"/>
                    <a:pt x="622453" y="898077"/>
                  </a:cubicBezTo>
                  <a:cubicBezTo>
                    <a:pt x="624048" y="892494"/>
                    <a:pt x="625674" y="886889"/>
                    <a:pt x="627961" y="881552"/>
                  </a:cubicBezTo>
                  <a:cubicBezTo>
                    <a:pt x="637635" y="858979"/>
                    <a:pt x="637893" y="862011"/>
                    <a:pt x="649995" y="842993"/>
                  </a:cubicBezTo>
                  <a:cubicBezTo>
                    <a:pt x="659295" y="828379"/>
                    <a:pt x="663124" y="808534"/>
                    <a:pt x="677537" y="798925"/>
                  </a:cubicBezTo>
                  <a:cubicBezTo>
                    <a:pt x="694137" y="787858"/>
                    <a:pt x="696522" y="785281"/>
                    <a:pt x="716096" y="776892"/>
                  </a:cubicBezTo>
                  <a:cubicBezTo>
                    <a:pt x="721433" y="774605"/>
                    <a:pt x="727113" y="773219"/>
                    <a:pt x="732621" y="771383"/>
                  </a:cubicBezTo>
                  <a:cubicBezTo>
                    <a:pt x="747760" y="760029"/>
                    <a:pt x="764812" y="746060"/>
                    <a:pt x="782197" y="738333"/>
                  </a:cubicBezTo>
                  <a:cubicBezTo>
                    <a:pt x="789115" y="735258"/>
                    <a:pt x="796952" y="734904"/>
                    <a:pt x="804231" y="732824"/>
                  </a:cubicBezTo>
                  <a:cubicBezTo>
                    <a:pt x="809814" y="731229"/>
                    <a:pt x="815123" y="728724"/>
                    <a:pt x="820756" y="727316"/>
                  </a:cubicBezTo>
                  <a:cubicBezTo>
                    <a:pt x="842743" y="721819"/>
                    <a:pt x="870744" y="718358"/>
                    <a:pt x="892366" y="716299"/>
                  </a:cubicBezTo>
                  <a:cubicBezTo>
                    <a:pt x="916199" y="714029"/>
                    <a:pt x="940106" y="712626"/>
                    <a:pt x="963976" y="710790"/>
                  </a:cubicBezTo>
                  <a:cubicBezTo>
                    <a:pt x="977128" y="705530"/>
                    <a:pt x="997041" y="699759"/>
                    <a:pt x="1008043" y="688757"/>
                  </a:cubicBezTo>
                  <a:cubicBezTo>
                    <a:pt x="1014327" y="682473"/>
                    <a:pt x="1045703" y="636370"/>
                    <a:pt x="1046602" y="633672"/>
                  </a:cubicBezTo>
                  <a:cubicBezTo>
                    <a:pt x="1050274" y="622655"/>
                    <a:pt x="1054802" y="611888"/>
                    <a:pt x="1057619" y="600622"/>
                  </a:cubicBezTo>
                  <a:cubicBezTo>
                    <a:pt x="1059455" y="593277"/>
                    <a:pt x="1060470" y="585677"/>
                    <a:pt x="1063128" y="578588"/>
                  </a:cubicBezTo>
                  <a:cubicBezTo>
                    <a:pt x="1066011" y="570899"/>
                    <a:pt x="1071547" y="564344"/>
                    <a:pt x="1074144" y="556554"/>
                  </a:cubicBezTo>
                  <a:cubicBezTo>
                    <a:pt x="1078430" y="543695"/>
                    <a:pt x="1087757" y="502420"/>
                    <a:pt x="1090670" y="484945"/>
                  </a:cubicBezTo>
                  <a:cubicBezTo>
                    <a:pt x="1092805" y="472138"/>
                    <a:pt x="1093855" y="459160"/>
                    <a:pt x="1096178" y="446386"/>
                  </a:cubicBezTo>
                  <a:cubicBezTo>
                    <a:pt x="1097532" y="438937"/>
                    <a:pt x="1100333" y="431801"/>
                    <a:pt x="1101687" y="424352"/>
                  </a:cubicBezTo>
                  <a:cubicBezTo>
                    <a:pt x="1104010" y="411578"/>
                    <a:pt x="1105221" y="398626"/>
                    <a:pt x="1107195" y="385793"/>
                  </a:cubicBezTo>
                  <a:cubicBezTo>
                    <a:pt x="1108893" y="374754"/>
                    <a:pt x="1111005" y="363781"/>
                    <a:pt x="1112703" y="352742"/>
                  </a:cubicBezTo>
                  <a:cubicBezTo>
                    <a:pt x="1114957" y="338088"/>
                    <a:pt x="1115929" y="313239"/>
                    <a:pt x="1123720" y="297658"/>
                  </a:cubicBezTo>
                  <a:cubicBezTo>
                    <a:pt x="1128508" y="288082"/>
                    <a:pt x="1132675" y="277687"/>
                    <a:pt x="1140246" y="270116"/>
                  </a:cubicBezTo>
                  <a:cubicBezTo>
                    <a:pt x="1171707" y="238655"/>
                    <a:pt x="1185456" y="235336"/>
                    <a:pt x="1217364" y="215031"/>
                  </a:cubicBezTo>
                  <a:cubicBezTo>
                    <a:pt x="1228534" y="207923"/>
                    <a:pt x="1237853" y="197185"/>
                    <a:pt x="1250414" y="192998"/>
                  </a:cubicBezTo>
                  <a:cubicBezTo>
                    <a:pt x="1255923" y="191162"/>
                    <a:pt x="1261746" y="190086"/>
                    <a:pt x="1266940" y="187489"/>
                  </a:cubicBezTo>
                  <a:cubicBezTo>
                    <a:pt x="1287453" y="177232"/>
                    <a:pt x="1281718" y="175174"/>
                    <a:pt x="1299990" y="159947"/>
                  </a:cubicBezTo>
                  <a:cubicBezTo>
                    <a:pt x="1305076" y="155709"/>
                    <a:pt x="1311489" y="153238"/>
                    <a:pt x="1316515" y="148930"/>
                  </a:cubicBezTo>
                  <a:cubicBezTo>
                    <a:pt x="1324401" y="142170"/>
                    <a:pt x="1330732" y="133736"/>
                    <a:pt x="1338549" y="126896"/>
                  </a:cubicBezTo>
                  <a:cubicBezTo>
                    <a:pt x="1345458" y="120850"/>
                    <a:pt x="1353790" y="116547"/>
                    <a:pt x="1360583" y="110371"/>
                  </a:cubicBezTo>
                  <a:cubicBezTo>
                    <a:pt x="1395980" y="78192"/>
                    <a:pt x="1393112" y="79852"/>
                    <a:pt x="1415667" y="49778"/>
                  </a:cubicBezTo>
                  <a:cubicBezTo>
                    <a:pt x="1424662" y="22795"/>
                    <a:pt x="1414119" y="36116"/>
                    <a:pt x="1443209" y="38761"/>
                  </a:cubicBezTo>
                  <a:cubicBezTo>
                    <a:pt x="1476175" y="41758"/>
                    <a:pt x="1509338" y="41993"/>
                    <a:pt x="1542361" y="44270"/>
                  </a:cubicBezTo>
                  <a:cubicBezTo>
                    <a:pt x="1562594" y="45665"/>
                    <a:pt x="1582756" y="47942"/>
                    <a:pt x="1602954" y="49778"/>
                  </a:cubicBezTo>
                  <a:lnTo>
                    <a:pt x="1636005" y="27745"/>
                  </a:lnTo>
                  <a:cubicBezTo>
                    <a:pt x="1641513" y="24073"/>
                    <a:pt x="1646038" y="18026"/>
                    <a:pt x="1652530" y="16728"/>
                  </a:cubicBezTo>
                  <a:cubicBezTo>
                    <a:pt x="1691024" y="9028"/>
                    <a:pt x="1670837" y="12758"/>
                    <a:pt x="1713123" y="5711"/>
                  </a:cubicBezTo>
                  <a:cubicBezTo>
                    <a:pt x="1729648" y="7547"/>
                    <a:pt x="1746441" y="7735"/>
                    <a:pt x="1762699" y="11219"/>
                  </a:cubicBezTo>
                  <a:cubicBezTo>
                    <a:pt x="1772367" y="13291"/>
                    <a:pt x="1780983" y="18764"/>
                    <a:pt x="1790241" y="22236"/>
                  </a:cubicBezTo>
                  <a:cubicBezTo>
                    <a:pt x="1806052" y="28166"/>
                    <a:pt x="1811428" y="28910"/>
                    <a:pt x="1828800" y="33253"/>
                  </a:cubicBezTo>
                  <a:lnTo>
                    <a:pt x="2082188" y="27745"/>
                  </a:lnTo>
                  <a:cubicBezTo>
                    <a:pt x="2096981" y="27197"/>
                    <a:pt x="2111780" y="25338"/>
                    <a:pt x="2126255" y="22236"/>
                  </a:cubicBezTo>
                  <a:cubicBezTo>
                    <a:pt x="2137610" y="19803"/>
                    <a:pt x="2148040" y="14035"/>
                    <a:pt x="2159306" y="11219"/>
                  </a:cubicBezTo>
                  <a:cubicBezTo>
                    <a:pt x="2183016" y="5292"/>
                    <a:pt x="2187384" y="3578"/>
                    <a:pt x="2214390" y="202"/>
                  </a:cubicBezTo>
                  <a:cubicBezTo>
                    <a:pt x="2218034" y="-254"/>
                    <a:pt x="2221735" y="202"/>
                    <a:pt x="2225407" y="202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8C258F3-0A4B-5F4A-83AF-834D59951D5B}"/>
              </a:ext>
            </a:extLst>
          </p:cNvPr>
          <p:cNvGrpSpPr/>
          <p:nvPr/>
        </p:nvGrpSpPr>
        <p:grpSpPr>
          <a:xfrm>
            <a:off x="6757197" y="3126852"/>
            <a:ext cx="415498" cy="384308"/>
            <a:chOff x="6757197" y="3126852"/>
            <a:chExt cx="415498" cy="384308"/>
          </a:xfrm>
        </p:grpSpPr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BFCB01FD-4F56-5F43-A95B-3ED78D4498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22743" y="3126852"/>
              <a:ext cx="0" cy="384308"/>
            </a:xfrm>
            <a:prstGeom prst="straightConnector1">
              <a:avLst/>
            </a:prstGeom>
            <a:solidFill>
              <a:srgbClr val="808080"/>
            </a:solidFill>
            <a:ln w="9525" cap="flat" cmpd="sng" algn="ctr">
              <a:solidFill>
                <a:schemeClr val="accent2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667BA22-EF94-BE4B-8072-AB37AAF06F8D}"/>
                </a:ext>
              </a:extLst>
            </p:cNvPr>
            <p:cNvSpPr txBox="1"/>
            <p:nvPr/>
          </p:nvSpPr>
          <p:spPr>
            <a:xfrm>
              <a:off x="6757197" y="3131471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q(t)</a:t>
              </a:r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5219EB1F-74FC-AD47-B685-A93BCBB0B3F1}"/>
              </a:ext>
            </a:extLst>
          </p:cNvPr>
          <p:cNvSpPr txBox="1"/>
          <p:nvPr/>
        </p:nvSpPr>
        <p:spPr>
          <a:xfrm>
            <a:off x="4902692" y="4532538"/>
            <a:ext cx="3533524" cy="41549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50" b="1" dirty="0"/>
              <a:t>Observation</a:t>
            </a:r>
            <a:r>
              <a:rPr lang="en-US" sz="1050" dirty="0"/>
              <a:t>: The arrival rate is “bounded” by R on average.</a:t>
            </a:r>
          </a:p>
        </p:txBody>
      </p:sp>
    </p:spTree>
    <p:extLst>
      <p:ext uri="{BB962C8B-B14F-4D97-AF65-F5344CB8AC3E}">
        <p14:creationId xmlns:p14="http://schemas.microsoft.com/office/powerpoint/2010/main" val="36947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128" grpId="0" animBg="1"/>
      <p:bldP spid="15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9D237E50-F3D3-464D-8CE2-2C5FFD2C163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End.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61971B-FEAE-AB49-A18E-98F47497699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Different cases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61971B-FEAE-AB49-A18E-98F4749769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4223A-B8D1-CA46-96C5-0C06C0DB88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2F1D9-FE34-B347-A00E-420F037BCE0D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E2E9B2E-F40C-4440-B473-C8FDDD0B2D57}"/>
              </a:ext>
            </a:extLst>
          </p:cNvPr>
          <p:cNvSpPr/>
          <p:nvPr/>
        </p:nvSpPr>
        <p:spPr bwMode="auto">
          <a:xfrm>
            <a:off x="1327014" y="1276350"/>
            <a:ext cx="2511978" cy="979055"/>
          </a:xfrm>
          <a:custGeom>
            <a:avLst/>
            <a:gdLst>
              <a:gd name="connsiteX0" fmla="*/ 11017 w 2027104"/>
              <a:gd name="connsiteY0" fmla="*/ 0 h 1261431"/>
              <a:gd name="connsiteX1" fmla="*/ 0 w 2027104"/>
              <a:gd name="connsiteY1" fmla="*/ 1244906 h 1261431"/>
              <a:gd name="connsiteX2" fmla="*/ 2027104 w 2027104"/>
              <a:gd name="connsiteY2" fmla="*/ 1261431 h 126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7104" h="1261431">
                <a:moveTo>
                  <a:pt x="11017" y="0"/>
                </a:moveTo>
                <a:cubicBezTo>
                  <a:pt x="7345" y="414969"/>
                  <a:pt x="3672" y="829937"/>
                  <a:pt x="0" y="1244906"/>
                </a:cubicBezTo>
                <a:lnTo>
                  <a:pt x="2027104" y="1261431"/>
                </a:lnTo>
              </a:path>
            </a:pathLst>
          </a:custGeom>
          <a:noFill/>
          <a:ln w="9525" cap="flat" cmpd="sng" algn="ctr">
            <a:solidFill>
              <a:schemeClr val="tx2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2136B3-969B-4043-9BE9-F23756905C21}"/>
              </a:ext>
            </a:extLst>
          </p:cNvPr>
          <p:cNvSpPr txBox="1"/>
          <p:nvPr/>
        </p:nvSpPr>
        <p:spPr>
          <a:xfrm>
            <a:off x="3534192" y="2255405"/>
            <a:ext cx="580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time, 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1DFEAE-5345-1E4D-B008-0EA4183665B7}"/>
              </a:ext>
            </a:extLst>
          </p:cNvPr>
          <p:cNvSpPr txBox="1"/>
          <p:nvPr/>
        </p:nvSpPr>
        <p:spPr>
          <a:xfrm>
            <a:off x="1596795" y="2232322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CBDD06-395C-3849-B720-D81B7008A759}"/>
              </a:ext>
            </a:extLst>
          </p:cNvPr>
          <p:cNvSpPr txBox="1"/>
          <p:nvPr/>
        </p:nvSpPr>
        <p:spPr>
          <a:xfrm>
            <a:off x="2086392" y="2232321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C4B89B-990A-4647-B360-3EE897D39940}"/>
              </a:ext>
            </a:extLst>
          </p:cNvPr>
          <p:cNvSpPr txBox="1"/>
          <p:nvPr/>
        </p:nvSpPr>
        <p:spPr>
          <a:xfrm>
            <a:off x="2488385" y="2232320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09B3B4-04B5-3548-BE8A-E2C75A46A135}"/>
              </a:ext>
            </a:extLst>
          </p:cNvPr>
          <p:cNvSpPr txBox="1"/>
          <p:nvPr/>
        </p:nvSpPr>
        <p:spPr>
          <a:xfrm>
            <a:off x="3021785" y="2230040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024900-4812-3E41-9513-D2E45413D5E7}"/>
              </a:ext>
            </a:extLst>
          </p:cNvPr>
          <p:cNvSpPr/>
          <p:nvPr/>
        </p:nvSpPr>
        <p:spPr bwMode="auto">
          <a:xfrm>
            <a:off x="2241414" y="1979024"/>
            <a:ext cx="461732" cy="267890"/>
          </a:xfrm>
          <a:prstGeom prst="rect">
            <a:avLst/>
          </a:prstGeom>
          <a:solidFill>
            <a:srgbClr val="8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2D1F36-9FAB-B64D-9D27-B738ABB13EB3}"/>
              </a:ext>
            </a:extLst>
          </p:cNvPr>
          <p:cNvSpPr/>
          <p:nvPr/>
        </p:nvSpPr>
        <p:spPr bwMode="auto">
          <a:xfrm>
            <a:off x="1327014" y="1979024"/>
            <a:ext cx="461732" cy="267890"/>
          </a:xfrm>
          <a:prstGeom prst="rect">
            <a:avLst/>
          </a:prstGeom>
          <a:solidFill>
            <a:srgbClr val="8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AC077D-D78F-2E45-B188-1A984C52669E}"/>
              </a:ext>
            </a:extLst>
          </p:cNvPr>
          <p:cNvSpPr/>
          <p:nvPr/>
        </p:nvSpPr>
        <p:spPr bwMode="auto">
          <a:xfrm>
            <a:off x="3153192" y="1974833"/>
            <a:ext cx="461732" cy="267890"/>
          </a:xfrm>
          <a:prstGeom prst="rect">
            <a:avLst/>
          </a:prstGeom>
          <a:solidFill>
            <a:srgbClr val="8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37FB038-C900-0448-89D9-9BD615F17C48}"/>
              </a:ext>
            </a:extLst>
          </p:cNvPr>
          <p:cNvSpPr/>
          <p:nvPr/>
        </p:nvSpPr>
        <p:spPr bwMode="auto">
          <a:xfrm>
            <a:off x="2694497" y="1581119"/>
            <a:ext cx="461732" cy="2678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D8ED46D-A3E8-9341-9F07-CC0B47F0E020}"/>
              </a:ext>
            </a:extLst>
          </p:cNvPr>
          <p:cNvSpPr/>
          <p:nvPr/>
        </p:nvSpPr>
        <p:spPr bwMode="auto">
          <a:xfrm>
            <a:off x="1781592" y="1581119"/>
            <a:ext cx="461732" cy="2678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A4E0444-D437-B748-879F-1BF962EEFD7A}"/>
              </a:ext>
            </a:extLst>
          </p:cNvPr>
          <p:cNvSpPr/>
          <p:nvPr/>
        </p:nvSpPr>
        <p:spPr bwMode="auto">
          <a:xfrm>
            <a:off x="3619364" y="1581882"/>
            <a:ext cx="461732" cy="2678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4834E42-4E9E-5A44-B4C9-A83B6CB8EAF0}"/>
              </a:ext>
            </a:extLst>
          </p:cNvPr>
          <p:cNvGrpSpPr/>
          <p:nvPr/>
        </p:nvGrpSpPr>
        <p:grpSpPr>
          <a:xfrm>
            <a:off x="1781592" y="1428750"/>
            <a:ext cx="1839030" cy="826655"/>
            <a:chOff x="1738292" y="1903664"/>
            <a:chExt cx="1839030" cy="35174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57BB7A-CA2C-4343-9DB7-101D585956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38292" y="1903664"/>
              <a:ext cx="0" cy="35174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341BE0B-04F3-A049-85D8-FE37A4E8BA1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95492" y="1903664"/>
              <a:ext cx="0" cy="35174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487F05-DE28-3045-A2DF-046CC2F03D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652692" y="1903664"/>
              <a:ext cx="0" cy="35174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225CC8E-1D4C-EA4B-A4C4-9A5D08607D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09892" y="1903664"/>
              <a:ext cx="0" cy="35174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BEE9D62-3B98-6047-AC33-2B0FC03EE9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77322" y="1903664"/>
              <a:ext cx="0" cy="35174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3F34CB54-9BF3-3845-8E77-E668B477BD03}"/>
              </a:ext>
            </a:extLst>
          </p:cNvPr>
          <p:cNvSpPr/>
          <p:nvPr/>
        </p:nvSpPr>
        <p:spPr bwMode="auto">
          <a:xfrm>
            <a:off x="457200" y="1352550"/>
            <a:ext cx="381000" cy="3810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559FD8-5B8A-3C4C-8472-3C83C087C5AD}"/>
              </a:ext>
            </a:extLst>
          </p:cNvPr>
          <p:cNvSpPr txBox="1"/>
          <p:nvPr/>
        </p:nvSpPr>
        <p:spPr>
          <a:xfrm>
            <a:off x="886588" y="1525758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line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80CCE7-15DF-2E45-85C4-9696D66E5C5B}"/>
              </a:ext>
            </a:extLst>
          </p:cNvPr>
          <p:cNvSpPr txBox="1"/>
          <p:nvPr/>
        </p:nvSpPr>
        <p:spPr>
          <a:xfrm>
            <a:off x="890851" y="1958692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line 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0BB928-6968-594D-B554-9458B26B2D6C}"/>
              </a:ext>
            </a:extLst>
          </p:cNvPr>
          <p:cNvSpPr txBox="1"/>
          <p:nvPr/>
        </p:nvSpPr>
        <p:spPr>
          <a:xfrm>
            <a:off x="1033096" y="2617947"/>
            <a:ext cx="3048000" cy="261610"/>
          </a:xfrm>
          <a:prstGeom prst="rect">
            <a:avLst/>
          </a:prstGeom>
          <a:solidFill>
            <a:srgbClr val="F5B800">
              <a:alpha val="5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Q: How big does the buffer need to be?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2F4E467-89A2-CC4A-BE05-7D84037B3C47}"/>
              </a:ext>
            </a:extLst>
          </p:cNvPr>
          <p:cNvGrpSpPr/>
          <p:nvPr/>
        </p:nvGrpSpPr>
        <p:grpSpPr>
          <a:xfrm>
            <a:off x="457200" y="3208406"/>
            <a:ext cx="3657600" cy="1603207"/>
            <a:chOff x="457200" y="3208406"/>
            <a:chExt cx="3657600" cy="1603207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3D43A3B-AE2A-CA43-8143-C33AD97F9BD1}"/>
                </a:ext>
              </a:extLst>
            </p:cNvPr>
            <p:cNvSpPr/>
            <p:nvPr/>
          </p:nvSpPr>
          <p:spPr bwMode="auto">
            <a:xfrm>
              <a:off x="1327014" y="3208406"/>
              <a:ext cx="2511978" cy="979055"/>
            </a:xfrm>
            <a:custGeom>
              <a:avLst/>
              <a:gdLst>
                <a:gd name="connsiteX0" fmla="*/ 11017 w 2027104"/>
                <a:gd name="connsiteY0" fmla="*/ 0 h 1261431"/>
                <a:gd name="connsiteX1" fmla="*/ 0 w 2027104"/>
                <a:gd name="connsiteY1" fmla="*/ 1244906 h 1261431"/>
                <a:gd name="connsiteX2" fmla="*/ 2027104 w 2027104"/>
                <a:gd name="connsiteY2" fmla="*/ 1261431 h 12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7104" h="1261431">
                  <a:moveTo>
                    <a:pt x="11017" y="0"/>
                  </a:moveTo>
                  <a:cubicBezTo>
                    <a:pt x="7345" y="414969"/>
                    <a:pt x="3672" y="829937"/>
                    <a:pt x="0" y="1244906"/>
                  </a:cubicBezTo>
                  <a:lnTo>
                    <a:pt x="2027104" y="1261431"/>
                  </a:lnTo>
                </a:path>
              </a:pathLst>
            </a:cu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D08EB85-7B07-8348-8F1A-1BC452F8E601}"/>
                </a:ext>
              </a:extLst>
            </p:cNvPr>
            <p:cNvSpPr txBox="1"/>
            <p:nvPr/>
          </p:nvSpPr>
          <p:spPr>
            <a:xfrm>
              <a:off x="3534192" y="4187461"/>
              <a:ext cx="5806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time, 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27FE1F2-CF0C-3248-854D-A06E8E01C2DB}"/>
                </a:ext>
              </a:extLst>
            </p:cNvPr>
            <p:cNvSpPr txBox="1"/>
            <p:nvPr/>
          </p:nvSpPr>
          <p:spPr>
            <a:xfrm>
              <a:off x="1596795" y="4164378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0.5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FFFB58B-5E3D-684C-A33B-805BE74497C3}"/>
                </a:ext>
              </a:extLst>
            </p:cNvPr>
            <p:cNvSpPr txBox="1"/>
            <p:nvPr/>
          </p:nvSpPr>
          <p:spPr>
            <a:xfrm>
              <a:off x="2086392" y="4164377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1F943E-29D7-5C4F-A4D1-EAB16828C136}"/>
                </a:ext>
              </a:extLst>
            </p:cNvPr>
            <p:cNvSpPr txBox="1"/>
            <p:nvPr/>
          </p:nvSpPr>
          <p:spPr>
            <a:xfrm>
              <a:off x="2488385" y="4164376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1.5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54E563C-2768-9B4A-9863-2594B6A1D45E}"/>
                </a:ext>
              </a:extLst>
            </p:cNvPr>
            <p:cNvSpPr txBox="1"/>
            <p:nvPr/>
          </p:nvSpPr>
          <p:spPr>
            <a:xfrm>
              <a:off x="3021785" y="4162096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5462A32-B9F0-4C44-A413-EB5BFDF277A9}"/>
                </a:ext>
              </a:extLst>
            </p:cNvPr>
            <p:cNvSpPr/>
            <p:nvPr/>
          </p:nvSpPr>
          <p:spPr bwMode="auto">
            <a:xfrm>
              <a:off x="2241414" y="3911080"/>
              <a:ext cx="461732" cy="267890"/>
            </a:xfrm>
            <a:prstGeom prst="rect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96F3F29-1671-3742-9B0D-1C6660A5074B}"/>
                </a:ext>
              </a:extLst>
            </p:cNvPr>
            <p:cNvSpPr/>
            <p:nvPr/>
          </p:nvSpPr>
          <p:spPr bwMode="auto">
            <a:xfrm>
              <a:off x="1327014" y="3911080"/>
              <a:ext cx="461732" cy="267890"/>
            </a:xfrm>
            <a:prstGeom prst="rect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7832919-C8E6-6143-A3DA-A67A270F0B2F}"/>
                </a:ext>
              </a:extLst>
            </p:cNvPr>
            <p:cNvSpPr/>
            <p:nvPr/>
          </p:nvSpPr>
          <p:spPr bwMode="auto">
            <a:xfrm>
              <a:off x="3153192" y="3906889"/>
              <a:ext cx="461732" cy="267890"/>
            </a:xfrm>
            <a:prstGeom prst="rect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2DE877B-0A2C-F948-B0CC-F811CF088B9F}"/>
                </a:ext>
              </a:extLst>
            </p:cNvPr>
            <p:cNvSpPr/>
            <p:nvPr/>
          </p:nvSpPr>
          <p:spPr bwMode="auto">
            <a:xfrm>
              <a:off x="2239722" y="3502124"/>
              <a:ext cx="461732" cy="2678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B39CC41-8352-D94A-A081-0DCC10BD503E}"/>
                </a:ext>
              </a:extLst>
            </p:cNvPr>
            <p:cNvSpPr/>
            <p:nvPr/>
          </p:nvSpPr>
          <p:spPr bwMode="auto">
            <a:xfrm>
              <a:off x="1326817" y="3502124"/>
              <a:ext cx="461732" cy="2678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3A1B983-9F07-F949-A0A5-1719D44EE2CA}"/>
                </a:ext>
              </a:extLst>
            </p:cNvPr>
            <p:cNvSpPr/>
            <p:nvPr/>
          </p:nvSpPr>
          <p:spPr bwMode="auto">
            <a:xfrm>
              <a:off x="3164589" y="3502887"/>
              <a:ext cx="461732" cy="2678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06E979A-C608-8E49-9637-3FF582E9E89D}"/>
                </a:ext>
              </a:extLst>
            </p:cNvPr>
            <p:cNvGrpSpPr/>
            <p:nvPr/>
          </p:nvGrpSpPr>
          <p:grpSpPr>
            <a:xfrm>
              <a:off x="1781592" y="3360806"/>
              <a:ext cx="1839030" cy="826655"/>
              <a:chOff x="1738292" y="1903664"/>
              <a:chExt cx="1839030" cy="351741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FEA51AA-32F3-E349-8D7B-C012065AB5C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38292" y="1903664"/>
                <a:ext cx="0" cy="351741"/>
              </a:xfrm>
              <a:prstGeom prst="line">
                <a:avLst/>
              </a:prstGeom>
              <a:solidFill>
                <a:srgbClr val="808080"/>
              </a:solidFill>
              <a:ln w="952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AE2A37-9657-1347-A69C-6489F09B3D8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195492" y="1903664"/>
                <a:ext cx="0" cy="351741"/>
              </a:xfrm>
              <a:prstGeom prst="line">
                <a:avLst/>
              </a:prstGeom>
              <a:solidFill>
                <a:srgbClr val="808080"/>
              </a:solidFill>
              <a:ln w="952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8DF69CA-1BDC-A841-BC4F-0DB838379CB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652692" y="1903664"/>
                <a:ext cx="0" cy="351741"/>
              </a:xfrm>
              <a:prstGeom prst="line">
                <a:avLst/>
              </a:prstGeom>
              <a:solidFill>
                <a:srgbClr val="808080"/>
              </a:solidFill>
              <a:ln w="952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168CD3D-3567-6F43-92D4-AE1DBC776F0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109892" y="1903664"/>
                <a:ext cx="0" cy="351741"/>
              </a:xfrm>
              <a:prstGeom prst="line">
                <a:avLst/>
              </a:prstGeom>
              <a:solidFill>
                <a:srgbClr val="808080"/>
              </a:solidFill>
              <a:ln w="952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EF09655-EEFD-F845-B367-30019A44D41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577322" y="1903664"/>
                <a:ext cx="0" cy="351741"/>
              </a:xfrm>
              <a:prstGeom prst="line">
                <a:avLst/>
              </a:prstGeom>
              <a:solidFill>
                <a:srgbClr val="808080"/>
              </a:solidFill>
              <a:ln w="952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8071EE5-8296-FD4D-9939-1E5755CB5078}"/>
                </a:ext>
              </a:extLst>
            </p:cNvPr>
            <p:cNvSpPr/>
            <p:nvPr/>
          </p:nvSpPr>
          <p:spPr bwMode="auto">
            <a:xfrm>
              <a:off x="457200" y="3284606"/>
              <a:ext cx="381000" cy="381000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Arial" pitchFamily="-65" charset="0"/>
                </a:rPr>
                <a:t>2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8B583AC-2FEE-7B4D-B97C-A21A492A0660}"/>
                </a:ext>
              </a:extLst>
            </p:cNvPr>
            <p:cNvSpPr txBox="1"/>
            <p:nvPr/>
          </p:nvSpPr>
          <p:spPr>
            <a:xfrm>
              <a:off x="886588" y="3457814"/>
              <a:ext cx="5612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line 1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730F8D0-EAAC-8544-B5EE-F2B9E05ED6D9}"/>
                </a:ext>
              </a:extLst>
            </p:cNvPr>
            <p:cNvSpPr txBox="1"/>
            <p:nvPr/>
          </p:nvSpPr>
          <p:spPr>
            <a:xfrm>
              <a:off x="890851" y="3890748"/>
              <a:ext cx="1066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line 2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6C8D39A-AE45-EE4D-8424-A8357E7DD4F8}"/>
                </a:ext>
              </a:extLst>
            </p:cNvPr>
            <p:cNvSpPr txBox="1"/>
            <p:nvPr/>
          </p:nvSpPr>
          <p:spPr>
            <a:xfrm>
              <a:off x="1033096" y="4550003"/>
              <a:ext cx="3048000" cy="261610"/>
            </a:xfrm>
            <a:prstGeom prst="rect">
              <a:avLst/>
            </a:prstGeom>
            <a:solidFill>
              <a:srgbClr val="F5B800">
                <a:alpha val="54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Q: How big does the buffer need to be?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5F617E3-2A6F-674A-AF2F-DF6E63286CD5}"/>
              </a:ext>
            </a:extLst>
          </p:cNvPr>
          <p:cNvGrpSpPr/>
          <p:nvPr/>
        </p:nvGrpSpPr>
        <p:grpSpPr>
          <a:xfrm>
            <a:off x="5062904" y="1294444"/>
            <a:ext cx="3623896" cy="1603207"/>
            <a:chOff x="5062904" y="1294444"/>
            <a:chExt cx="3623896" cy="1603207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901327C-DD3C-4348-A38F-5CEFCE02231E}"/>
                </a:ext>
              </a:extLst>
            </p:cNvPr>
            <p:cNvSpPr/>
            <p:nvPr/>
          </p:nvSpPr>
          <p:spPr bwMode="auto">
            <a:xfrm>
              <a:off x="5932718" y="1294444"/>
              <a:ext cx="2511978" cy="979055"/>
            </a:xfrm>
            <a:custGeom>
              <a:avLst/>
              <a:gdLst>
                <a:gd name="connsiteX0" fmla="*/ 11017 w 2027104"/>
                <a:gd name="connsiteY0" fmla="*/ 0 h 1261431"/>
                <a:gd name="connsiteX1" fmla="*/ 0 w 2027104"/>
                <a:gd name="connsiteY1" fmla="*/ 1244906 h 1261431"/>
                <a:gd name="connsiteX2" fmla="*/ 2027104 w 2027104"/>
                <a:gd name="connsiteY2" fmla="*/ 1261431 h 12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7104" h="1261431">
                  <a:moveTo>
                    <a:pt x="11017" y="0"/>
                  </a:moveTo>
                  <a:cubicBezTo>
                    <a:pt x="7345" y="414969"/>
                    <a:pt x="3672" y="829937"/>
                    <a:pt x="0" y="1244906"/>
                  </a:cubicBezTo>
                  <a:lnTo>
                    <a:pt x="2027104" y="1261431"/>
                  </a:lnTo>
                </a:path>
              </a:pathLst>
            </a:cu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191C85D-C3B6-1D43-AE7C-7312A37202DB}"/>
                </a:ext>
              </a:extLst>
            </p:cNvPr>
            <p:cNvSpPr txBox="1"/>
            <p:nvPr/>
          </p:nvSpPr>
          <p:spPr>
            <a:xfrm>
              <a:off x="8139896" y="2273499"/>
              <a:ext cx="43954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time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9D94BF5-55E8-1841-BC23-15D5C04D680C}"/>
                </a:ext>
              </a:extLst>
            </p:cNvPr>
            <p:cNvSpPr txBox="1"/>
            <p:nvPr/>
          </p:nvSpPr>
          <p:spPr>
            <a:xfrm>
              <a:off x="6202499" y="2250416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1hr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3CD5EAB-9678-7945-B772-C11F7C4132B8}"/>
                </a:ext>
              </a:extLst>
            </p:cNvPr>
            <p:cNvSpPr txBox="1"/>
            <p:nvPr/>
          </p:nvSpPr>
          <p:spPr>
            <a:xfrm>
              <a:off x="6692096" y="2250415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2hr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D657DC9-EAD4-5E4D-B2E5-1BB5109BB769}"/>
                </a:ext>
              </a:extLst>
            </p:cNvPr>
            <p:cNvSpPr txBox="1"/>
            <p:nvPr/>
          </p:nvSpPr>
          <p:spPr>
            <a:xfrm>
              <a:off x="7094089" y="2250414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3hr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2F8B533-E424-C64A-9EE3-E738531E050D}"/>
                </a:ext>
              </a:extLst>
            </p:cNvPr>
            <p:cNvSpPr txBox="1"/>
            <p:nvPr/>
          </p:nvSpPr>
          <p:spPr>
            <a:xfrm>
              <a:off x="7627489" y="2248134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4hr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024CFC3-219A-A242-913A-9CE597E375DA}"/>
                </a:ext>
              </a:extLst>
            </p:cNvPr>
            <p:cNvSpPr/>
            <p:nvPr/>
          </p:nvSpPr>
          <p:spPr bwMode="auto">
            <a:xfrm>
              <a:off x="6847118" y="1997118"/>
              <a:ext cx="461732" cy="267890"/>
            </a:xfrm>
            <a:prstGeom prst="rect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51A0DB7-3927-3B48-A4C9-590507CF5ED0}"/>
                </a:ext>
              </a:extLst>
            </p:cNvPr>
            <p:cNvSpPr/>
            <p:nvPr/>
          </p:nvSpPr>
          <p:spPr bwMode="auto">
            <a:xfrm>
              <a:off x="5932718" y="1997118"/>
              <a:ext cx="461732" cy="267890"/>
            </a:xfrm>
            <a:prstGeom prst="rect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678260E-5905-094C-9419-E0AED059F285}"/>
                </a:ext>
              </a:extLst>
            </p:cNvPr>
            <p:cNvSpPr/>
            <p:nvPr/>
          </p:nvSpPr>
          <p:spPr bwMode="auto">
            <a:xfrm>
              <a:off x="7758896" y="1992927"/>
              <a:ext cx="461732" cy="267890"/>
            </a:xfrm>
            <a:prstGeom prst="rect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C168FDE-1478-E349-92B4-38DD1C01EADF}"/>
                </a:ext>
              </a:extLst>
            </p:cNvPr>
            <p:cNvSpPr/>
            <p:nvPr/>
          </p:nvSpPr>
          <p:spPr bwMode="auto">
            <a:xfrm>
              <a:off x="6845426" y="1588162"/>
              <a:ext cx="461732" cy="2678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4F56D7F-854D-A748-A92B-501244DBBA4E}"/>
                </a:ext>
              </a:extLst>
            </p:cNvPr>
            <p:cNvSpPr/>
            <p:nvPr/>
          </p:nvSpPr>
          <p:spPr bwMode="auto">
            <a:xfrm>
              <a:off x="5932521" y="1588162"/>
              <a:ext cx="461732" cy="2678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C7CBEB3-98A0-0D49-8131-832001999325}"/>
                </a:ext>
              </a:extLst>
            </p:cNvPr>
            <p:cNvSpPr/>
            <p:nvPr/>
          </p:nvSpPr>
          <p:spPr bwMode="auto">
            <a:xfrm>
              <a:off x="7770293" y="1588925"/>
              <a:ext cx="461732" cy="2678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669846C-6D2F-B14C-B706-97F3B5FCFB84}"/>
                </a:ext>
              </a:extLst>
            </p:cNvPr>
            <p:cNvGrpSpPr/>
            <p:nvPr/>
          </p:nvGrpSpPr>
          <p:grpSpPr>
            <a:xfrm>
              <a:off x="6387296" y="1446844"/>
              <a:ext cx="1839030" cy="826655"/>
              <a:chOff x="1738292" y="1903664"/>
              <a:chExt cx="1839030" cy="351741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70052F4-9518-6C4F-A6AB-C6B2342FE9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38292" y="1903664"/>
                <a:ext cx="0" cy="351741"/>
              </a:xfrm>
              <a:prstGeom prst="line">
                <a:avLst/>
              </a:prstGeom>
              <a:solidFill>
                <a:srgbClr val="808080"/>
              </a:solidFill>
              <a:ln w="952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D39E7CB0-172A-3145-B880-CA0E4C37830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195492" y="1903664"/>
                <a:ext cx="0" cy="351741"/>
              </a:xfrm>
              <a:prstGeom prst="line">
                <a:avLst/>
              </a:prstGeom>
              <a:solidFill>
                <a:srgbClr val="808080"/>
              </a:solidFill>
              <a:ln w="952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FF6EB5D-D311-5F45-99A2-50ACBAB57A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652692" y="1903664"/>
                <a:ext cx="0" cy="351741"/>
              </a:xfrm>
              <a:prstGeom prst="line">
                <a:avLst/>
              </a:prstGeom>
              <a:solidFill>
                <a:srgbClr val="808080"/>
              </a:solidFill>
              <a:ln w="952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62038054-5717-754D-A22E-EC28B0A1B8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109892" y="1903664"/>
                <a:ext cx="0" cy="351741"/>
              </a:xfrm>
              <a:prstGeom prst="line">
                <a:avLst/>
              </a:prstGeom>
              <a:solidFill>
                <a:srgbClr val="808080"/>
              </a:solidFill>
              <a:ln w="952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E0822453-0FD1-5D44-B448-57AF67031DB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577322" y="1903664"/>
                <a:ext cx="0" cy="351741"/>
              </a:xfrm>
              <a:prstGeom prst="line">
                <a:avLst/>
              </a:prstGeom>
              <a:solidFill>
                <a:srgbClr val="808080"/>
              </a:solidFill>
              <a:ln w="952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E494819-158A-5A4B-BBA0-B3D0CCBD0C74}"/>
                </a:ext>
              </a:extLst>
            </p:cNvPr>
            <p:cNvSpPr/>
            <p:nvPr/>
          </p:nvSpPr>
          <p:spPr bwMode="auto">
            <a:xfrm>
              <a:off x="5062904" y="1370644"/>
              <a:ext cx="381000" cy="381000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rPr>
                <a:t>3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48C5897-2CBF-8A4F-BD8F-B4AE74F05F14}"/>
                </a:ext>
              </a:extLst>
            </p:cNvPr>
            <p:cNvSpPr txBox="1"/>
            <p:nvPr/>
          </p:nvSpPr>
          <p:spPr>
            <a:xfrm>
              <a:off x="5492292" y="1543852"/>
              <a:ext cx="5612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line 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2FA3EB4-6FC0-1A4B-B374-8F8165ABF859}"/>
                </a:ext>
              </a:extLst>
            </p:cNvPr>
            <p:cNvSpPr txBox="1"/>
            <p:nvPr/>
          </p:nvSpPr>
          <p:spPr>
            <a:xfrm>
              <a:off x="5496555" y="1976786"/>
              <a:ext cx="1066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line 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E995B85-47CC-154D-98EB-0AEDAFA5E474}"/>
                </a:ext>
              </a:extLst>
            </p:cNvPr>
            <p:cNvSpPr txBox="1"/>
            <p:nvPr/>
          </p:nvSpPr>
          <p:spPr>
            <a:xfrm>
              <a:off x="5638800" y="2636041"/>
              <a:ext cx="3048000" cy="261610"/>
            </a:xfrm>
            <a:prstGeom prst="rect">
              <a:avLst/>
            </a:prstGeom>
            <a:solidFill>
              <a:srgbClr val="F5B800">
                <a:alpha val="54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Q: How big does the buffer need to be?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CAD0EAAB-5623-BD40-BEB4-E5174D4C6232}"/>
              </a:ext>
            </a:extLst>
          </p:cNvPr>
          <p:cNvSpPr txBox="1"/>
          <p:nvPr/>
        </p:nvSpPr>
        <p:spPr>
          <a:xfrm>
            <a:off x="4898680" y="3128972"/>
            <a:ext cx="4013056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50" b="1" dirty="0"/>
              <a:t>Observation</a:t>
            </a:r>
            <a:r>
              <a:rPr lang="en-US" sz="1050" dirty="0"/>
              <a:t>: For a given arrival rate, in order to know the queueing delay, we need to know the pattern (or “process”) of arrivals. </a:t>
            </a:r>
          </a:p>
        </p:txBody>
      </p:sp>
    </p:spTree>
    <p:extLst>
      <p:ext uri="{BB962C8B-B14F-4D97-AF65-F5344CB8AC3E}">
        <p14:creationId xmlns:p14="http://schemas.microsoft.com/office/powerpoint/2010/main" val="189031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D45BF3E-C6C7-EE41-BD4F-AD651CFC3623}"/>
              </a:ext>
            </a:extLst>
          </p:cNvPr>
          <p:cNvCxnSpPr>
            <a:cxnSpLocks/>
          </p:cNvCxnSpPr>
          <p:nvPr/>
        </p:nvCxnSpPr>
        <p:spPr bwMode="auto">
          <a:xfrm flipV="1">
            <a:off x="2929458" y="1738578"/>
            <a:ext cx="814448" cy="478251"/>
          </a:xfrm>
          <a:prstGeom prst="line">
            <a:avLst/>
          </a:prstGeom>
          <a:solidFill>
            <a:srgbClr val="808080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065B71B-73D5-E840-A847-18B8548A6607}"/>
              </a:ext>
            </a:extLst>
          </p:cNvPr>
          <p:cNvCxnSpPr>
            <a:cxnSpLocks/>
          </p:cNvCxnSpPr>
          <p:nvPr/>
        </p:nvCxnSpPr>
        <p:spPr bwMode="auto">
          <a:xfrm>
            <a:off x="1024533" y="1755706"/>
            <a:ext cx="693973" cy="395600"/>
          </a:xfrm>
          <a:prstGeom prst="line">
            <a:avLst/>
          </a:prstGeom>
          <a:solidFill>
            <a:srgbClr val="808080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C9036A0-476C-1A4E-AF69-533EFE6BCD73}"/>
              </a:ext>
            </a:extLst>
          </p:cNvPr>
          <p:cNvCxnSpPr>
            <a:cxnSpLocks/>
          </p:cNvCxnSpPr>
          <p:nvPr/>
        </p:nvCxnSpPr>
        <p:spPr bwMode="auto">
          <a:xfrm>
            <a:off x="2253160" y="1581150"/>
            <a:ext cx="0" cy="635679"/>
          </a:xfrm>
          <a:prstGeom prst="line">
            <a:avLst/>
          </a:prstGeom>
          <a:solidFill>
            <a:srgbClr val="808080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6C26FE2-5D5B-4940-84FB-5271865C5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20" y="1953506"/>
            <a:ext cx="3113680" cy="18460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9F774-4F9D-6142-8F12-3F77E71D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E5B2D-D6AE-3D46-9FB9-00AA628E22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8B5F4-9676-1D47-98AA-AF6FFDAECEFB}" type="slidenum">
              <a:rPr lang="en-US" altLang="en-US" smtClean="0"/>
              <a:pPr/>
              <a:t>6</a:t>
            </a:fld>
            <a:endParaRPr lang="en-US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564156-38A8-AB49-A64C-E4D7F19A24EF}"/>
              </a:ext>
            </a:extLst>
          </p:cNvPr>
          <p:cNvGrpSpPr/>
          <p:nvPr/>
        </p:nvGrpSpPr>
        <p:grpSpPr>
          <a:xfrm>
            <a:off x="3505199" y="971550"/>
            <a:ext cx="5631847" cy="3810000"/>
            <a:chOff x="4644571" y="1828800"/>
            <a:chExt cx="5827486" cy="439782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97774BA-388E-F04C-9B84-9C57E53F01D8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flipV="1">
              <a:off x="4644571" y="1828800"/>
              <a:ext cx="1524000" cy="1770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783D45C-499F-2645-9E7F-A244DFA11F29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 flipV="1">
              <a:off x="4644571" y="4219010"/>
              <a:ext cx="1539706" cy="199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83D1B34-4DB7-2047-9118-6E711E0E3B1A}"/>
                </a:ext>
              </a:extLst>
            </p:cNvPr>
            <p:cNvSpPr/>
            <p:nvPr/>
          </p:nvSpPr>
          <p:spPr>
            <a:xfrm>
              <a:off x="6168571" y="1828800"/>
              <a:ext cx="4303486" cy="4397829"/>
            </a:xfrm>
            <a:custGeom>
              <a:avLst/>
              <a:gdLst>
                <a:gd name="connsiteX0" fmla="*/ 0 w 3976914"/>
                <a:gd name="connsiteY0" fmla="*/ 0 h 4397829"/>
                <a:gd name="connsiteX1" fmla="*/ 3976914 w 3976914"/>
                <a:gd name="connsiteY1" fmla="*/ 0 h 4397829"/>
                <a:gd name="connsiteX2" fmla="*/ 3962400 w 3976914"/>
                <a:gd name="connsiteY2" fmla="*/ 4397829 h 4397829"/>
                <a:gd name="connsiteX3" fmla="*/ 14514 w 3976914"/>
                <a:gd name="connsiteY3" fmla="*/ 4383314 h 43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914" h="4397829">
                  <a:moveTo>
                    <a:pt x="0" y="0"/>
                  </a:moveTo>
                  <a:lnTo>
                    <a:pt x="3976914" y="0"/>
                  </a:lnTo>
                  <a:lnTo>
                    <a:pt x="3962400" y="4397829"/>
                  </a:lnTo>
                  <a:lnTo>
                    <a:pt x="14514" y="4383314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ED87E67-6002-6546-95DA-EF9740EF3184}"/>
              </a:ext>
            </a:extLst>
          </p:cNvPr>
          <p:cNvCxnSpPr/>
          <p:nvPr/>
        </p:nvCxnSpPr>
        <p:spPr bwMode="auto">
          <a:xfrm>
            <a:off x="277220" y="2647950"/>
            <a:ext cx="838200" cy="0"/>
          </a:xfrm>
          <a:prstGeom prst="line">
            <a:avLst/>
          </a:prstGeom>
          <a:solidFill>
            <a:srgbClr val="808080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E280EB-5097-AB43-8626-D0C7C207F8FC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400" y="3013163"/>
            <a:ext cx="990600" cy="549187"/>
          </a:xfrm>
          <a:prstGeom prst="line">
            <a:avLst/>
          </a:prstGeom>
          <a:solidFill>
            <a:srgbClr val="808080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E5C04AA-4A8D-BC4D-8090-DC7E7E94D6F0}"/>
              </a:ext>
            </a:extLst>
          </p:cNvPr>
          <p:cNvCxnSpPr/>
          <p:nvPr/>
        </p:nvCxnSpPr>
        <p:spPr bwMode="auto">
          <a:xfrm>
            <a:off x="3390900" y="2724150"/>
            <a:ext cx="838200" cy="0"/>
          </a:xfrm>
          <a:prstGeom prst="line">
            <a:avLst/>
          </a:prstGeom>
          <a:solidFill>
            <a:srgbClr val="808080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94DC6E6-0AE4-5948-887B-3893FED420BE}"/>
              </a:ext>
            </a:extLst>
          </p:cNvPr>
          <p:cNvCxnSpPr>
            <a:cxnSpLocks/>
          </p:cNvCxnSpPr>
          <p:nvPr/>
        </p:nvCxnSpPr>
        <p:spPr bwMode="auto">
          <a:xfrm>
            <a:off x="2928521" y="3062832"/>
            <a:ext cx="794760" cy="665312"/>
          </a:xfrm>
          <a:prstGeom prst="line">
            <a:avLst/>
          </a:prstGeom>
          <a:solidFill>
            <a:srgbClr val="808080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532C3F2-EC6D-EB45-83B1-6417D414A44E}"/>
              </a:ext>
            </a:extLst>
          </p:cNvPr>
          <p:cNvCxnSpPr>
            <a:cxnSpLocks/>
          </p:cNvCxnSpPr>
          <p:nvPr/>
        </p:nvCxnSpPr>
        <p:spPr bwMode="auto">
          <a:xfrm>
            <a:off x="2209800" y="3117408"/>
            <a:ext cx="0" cy="788217"/>
          </a:xfrm>
          <a:prstGeom prst="line">
            <a:avLst/>
          </a:prstGeom>
          <a:solidFill>
            <a:srgbClr val="808080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CE9121D-83CD-554C-AE75-3FCC81A46DDD}"/>
              </a:ext>
            </a:extLst>
          </p:cNvPr>
          <p:cNvCxnSpPr/>
          <p:nvPr/>
        </p:nvCxnSpPr>
        <p:spPr bwMode="auto">
          <a:xfrm>
            <a:off x="4267200" y="206375"/>
            <a:ext cx="914400" cy="914400"/>
          </a:xfrm>
          <a:prstGeom prst="straightConnector1">
            <a:avLst/>
          </a:prstGeom>
          <a:solidFill>
            <a:srgbClr val="808080"/>
          </a:solidFill>
          <a:ln w="9525" cap="flat" cmpd="sng" algn="ctr">
            <a:noFill/>
            <a:prstDash val="solid"/>
            <a:round/>
            <a:headEnd type="triangle"/>
            <a:tailEnd type="triangle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6EC64D3-B8B7-0141-976B-E98D157FA62F}"/>
              </a:ext>
            </a:extLst>
          </p:cNvPr>
          <p:cNvSpPr txBox="1"/>
          <p:nvPr/>
        </p:nvSpPr>
        <p:spPr>
          <a:xfrm>
            <a:off x="788086" y="151846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5A0ACB-5352-CB4B-A92A-C75F7280C3E7}"/>
              </a:ext>
            </a:extLst>
          </p:cNvPr>
          <p:cNvSpPr txBox="1"/>
          <p:nvPr/>
        </p:nvSpPr>
        <p:spPr>
          <a:xfrm>
            <a:off x="2089493" y="125397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7809005-E8E6-DF42-A0AB-71282E815716}"/>
              </a:ext>
            </a:extLst>
          </p:cNvPr>
          <p:cNvSpPr txBox="1"/>
          <p:nvPr/>
        </p:nvSpPr>
        <p:spPr>
          <a:xfrm>
            <a:off x="3640234" y="14286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0EBC857-D2B3-7444-9CCD-1951DB3DD85E}"/>
              </a:ext>
            </a:extLst>
          </p:cNvPr>
          <p:cNvSpPr txBox="1"/>
          <p:nvPr/>
        </p:nvSpPr>
        <p:spPr>
          <a:xfrm>
            <a:off x="6950" y="237169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6A139B4-713D-7C4F-BBB9-D8C7809B1020}"/>
              </a:ext>
            </a:extLst>
          </p:cNvPr>
          <p:cNvSpPr txBox="1"/>
          <p:nvPr/>
        </p:nvSpPr>
        <p:spPr>
          <a:xfrm>
            <a:off x="244246" y="3287756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FC271A-B70E-B34A-ACBA-E53483B76CF0}"/>
              </a:ext>
            </a:extLst>
          </p:cNvPr>
          <p:cNvSpPr txBox="1"/>
          <p:nvPr/>
        </p:nvSpPr>
        <p:spPr>
          <a:xfrm>
            <a:off x="4172036" y="249390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AE8F0F-0403-4A43-9E3D-39009F2EE0F2}"/>
              </a:ext>
            </a:extLst>
          </p:cNvPr>
          <p:cNvSpPr txBox="1"/>
          <p:nvPr/>
        </p:nvSpPr>
        <p:spPr>
          <a:xfrm>
            <a:off x="3665830" y="352418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…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9DCB2A-8721-1543-95EA-B389D5B492E5}"/>
              </a:ext>
            </a:extLst>
          </p:cNvPr>
          <p:cNvSpPr txBox="1"/>
          <p:nvPr/>
        </p:nvSpPr>
        <p:spPr>
          <a:xfrm>
            <a:off x="2099557" y="375514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6E1D350-0464-A74C-8951-4D86284AAF8C}"/>
              </a:ext>
            </a:extLst>
          </p:cNvPr>
          <p:cNvSpPr txBox="1"/>
          <p:nvPr/>
        </p:nvSpPr>
        <p:spPr>
          <a:xfrm>
            <a:off x="417218" y="4146593"/>
            <a:ext cx="3706399" cy="8617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 switch, or router, with </a:t>
            </a:r>
            <a:r>
              <a:rPr lang="en-US" sz="1800" dirty="0">
                <a:solidFill>
                  <a:srgbClr val="00B050"/>
                </a:solidFill>
              </a:rPr>
              <a:t>N</a:t>
            </a:r>
            <a:r>
              <a:rPr lang="en-US" sz="1800" dirty="0"/>
              <a:t> “ports”.</a:t>
            </a:r>
          </a:p>
          <a:p>
            <a:pPr algn="ctr"/>
            <a:r>
              <a:rPr lang="en-US" sz="1800" dirty="0"/>
              <a:t>Each port runs at rate </a:t>
            </a:r>
            <a:r>
              <a:rPr lang="en-US" sz="1800" dirty="0">
                <a:solidFill>
                  <a:srgbClr val="7030A0"/>
                </a:solidFill>
              </a:rPr>
              <a:t>R</a:t>
            </a:r>
            <a:r>
              <a:rPr lang="en-US" sz="1800" dirty="0"/>
              <a:t> b/s. </a:t>
            </a:r>
          </a:p>
          <a:p>
            <a:pPr algn="ctr"/>
            <a:r>
              <a:rPr lang="en-US" sz="1400" dirty="0"/>
              <a:t>We say the “switching capacity” is </a:t>
            </a:r>
            <a:r>
              <a:rPr lang="en-US" sz="1400" dirty="0">
                <a:solidFill>
                  <a:srgbClr val="00B050"/>
                </a:solidFill>
              </a:rPr>
              <a:t>N</a:t>
            </a:r>
            <a:r>
              <a:rPr lang="en-US" sz="1400" dirty="0"/>
              <a:t> x </a:t>
            </a:r>
            <a:r>
              <a:rPr lang="en-US" sz="1400" dirty="0">
                <a:solidFill>
                  <a:srgbClr val="7030A0"/>
                </a:solidFill>
              </a:rPr>
              <a:t>R</a:t>
            </a:r>
            <a:r>
              <a:rPr lang="en-US" sz="1400" dirty="0"/>
              <a:t> b/s.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FB8D3FA-B2C0-5143-A38A-73F0D0AE7CA4}"/>
              </a:ext>
            </a:extLst>
          </p:cNvPr>
          <p:cNvGrpSpPr/>
          <p:nvPr/>
        </p:nvGrpSpPr>
        <p:grpSpPr>
          <a:xfrm>
            <a:off x="548683" y="1651668"/>
            <a:ext cx="3377518" cy="1135658"/>
            <a:chOff x="548683" y="1651668"/>
            <a:chExt cx="3377518" cy="1135658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732C9E6-7C58-C04B-9A8F-6254EACAB0FA}"/>
                </a:ext>
              </a:extLst>
            </p:cNvPr>
            <p:cNvSpPr txBox="1"/>
            <p:nvPr/>
          </p:nvSpPr>
          <p:spPr>
            <a:xfrm>
              <a:off x="548683" y="2375890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1B163B-0D2E-0E45-BCA0-66C75003717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34612" y="2584004"/>
              <a:ext cx="124112" cy="125004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6EBF5C-58E8-0846-ADB1-8B1910E9653B}"/>
                </a:ext>
              </a:extLst>
            </p:cNvPr>
            <p:cNvSpPr txBox="1"/>
            <p:nvPr/>
          </p:nvSpPr>
          <p:spPr>
            <a:xfrm>
              <a:off x="1200999" y="1651668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16A3D11-B721-6B4A-A266-FC328AFA25E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286928" y="1859782"/>
              <a:ext cx="124112" cy="125004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13D663A-08D7-5742-B54D-2785BF481D45}"/>
                </a:ext>
              </a:extLst>
            </p:cNvPr>
            <p:cNvSpPr txBox="1"/>
            <p:nvPr/>
          </p:nvSpPr>
          <p:spPr>
            <a:xfrm>
              <a:off x="3630927" y="2454208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A18E99D-D72D-A846-9F7E-70F460B46D4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716856" y="2662322"/>
              <a:ext cx="124112" cy="125004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8AE985D-7B24-DC46-A4EE-88461B923726}"/>
              </a:ext>
            </a:extLst>
          </p:cNvPr>
          <p:cNvGrpSpPr/>
          <p:nvPr/>
        </p:nvGrpSpPr>
        <p:grpSpPr>
          <a:xfrm>
            <a:off x="5192089" y="1224758"/>
            <a:ext cx="3744952" cy="577699"/>
            <a:chOff x="5192089" y="1224758"/>
            <a:chExt cx="3744952" cy="577699"/>
          </a:xfrm>
        </p:grpSpPr>
        <p:grpSp>
          <p:nvGrpSpPr>
            <p:cNvPr id="87" name="Group 34">
              <a:extLst>
                <a:ext uri="{FF2B5EF4-FFF2-40B4-BE49-F238E27FC236}">
                  <a16:creationId xmlns:a16="http://schemas.microsoft.com/office/drawing/2014/main" id="{CB69CFBA-131F-A746-95B3-EAFC53E1C7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30222" y="1272484"/>
              <a:ext cx="702436" cy="529973"/>
              <a:chOff x="1104" y="1200"/>
              <a:chExt cx="1105" cy="529"/>
            </a:xfrm>
          </p:grpSpPr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A9CC6EAC-BEF4-3F42-9521-58D701586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1200"/>
                <a:ext cx="1105" cy="529"/>
              </a:xfrm>
              <a:custGeom>
                <a:avLst/>
                <a:gdLst>
                  <a:gd name="T0" fmla="*/ 0 w 1105"/>
                  <a:gd name="T1" fmla="*/ 0 h 529"/>
                  <a:gd name="T2" fmla="*/ 1104 w 1105"/>
                  <a:gd name="T3" fmla="*/ 0 h 529"/>
                  <a:gd name="T4" fmla="*/ 1104 w 1105"/>
                  <a:gd name="T5" fmla="*/ 528 h 529"/>
                  <a:gd name="T6" fmla="*/ 0 w 1105"/>
                  <a:gd name="T7" fmla="*/ 528 h 529"/>
                  <a:gd name="T8" fmla="*/ 55 w 1105"/>
                  <a:gd name="T9" fmla="*/ 528 h 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5" h="529">
                    <a:moveTo>
                      <a:pt x="0" y="0"/>
                    </a:moveTo>
                    <a:lnTo>
                      <a:pt x="1104" y="0"/>
                    </a:lnTo>
                    <a:lnTo>
                      <a:pt x="1104" y="528"/>
                    </a:lnTo>
                    <a:lnTo>
                      <a:pt x="0" y="528"/>
                    </a:lnTo>
                    <a:lnTo>
                      <a:pt x="55" y="52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89" name="Line 36">
                <a:extLst>
                  <a:ext uri="{FF2B5EF4-FFF2-40B4-BE49-F238E27FC236}">
                    <a16:creationId xmlns:a16="http://schemas.microsoft.com/office/drawing/2014/main" id="{FE1F64E0-AF07-AE4D-A677-B430D00CCE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90" name="Line 37">
                <a:extLst>
                  <a:ext uri="{FF2B5EF4-FFF2-40B4-BE49-F238E27FC236}">
                    <a16:creationId xmlns:a16="http://schemas.microsoft.com/office/drawing/2014/main" id="{2EC93A66-1B77-F645-8D5A-B5034FD03F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91" name="Line 38">
                <a:extLst>
                  <a:ext uri="{FF2B5EF4-FFF2-40B4-BE49-F238E27FC236}">
                    <a16:creationId xmlns:a16="http://schemas.microsoft.com/office/drawing/2014/main" id="{91D42FF0-31BE-D94D-A6C6-6F3102AF5E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92" name="Straight Arrow Connector 15">
              <a:extLst>
                <a:ext uri="{FF2B5EF4-FFF2-40B4-BE49-F238E27FC236}">
                  <a16:creationId xmlns:a16="http://schemas.microsoft.com/office/drawing/2014/main" id="{8937303C-A74C-EE4B-99F9-E83B729D529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92089" y="1537471"/>
              <a:ext cx="12573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3" name="Straight Arrow Connector 17">
              <a:extLst>
                <a:ext uri="{FF2B5EF4-FFF2-40B4-BE49-F238E27FC236}">
                  <a16:creationId xmlns:a16="http://schemas.microsoft.com/office/drawing/2014/main" id="{666E6832-CAE8-DC44-A4ED-335608D080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132658" y="1539895"/>
              <a:ext cx="80438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4" name="TextBox 18">
              <a:extLst>
                <a:ext uri="{FF2B5EF4-FFF2-40B4-BE49-F238E27FC236}">
                  <a16:creationId xmlns:a16="http://schemas.microsoft.com/office/drawing/2014/main" id="{471B6EF6-EF12-2545-9B3D-8EEAB06CC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54833" y="1224758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95" name="Straight Connector 34">
              <a:extLst>
                <a:ext uri="{FF2B5EF4-FFF2-40B4-BE49-F238E27FC236}">
                  <a16:creationId xmlns:a16="http://schemas.microsoft.com/office/drawing/2014/main" id="{7C13FB9F-DC68-C64C-A35B-893A768599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454838" y="1423214"/>
              <a:ext cx="154781" cy="207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96" name="TextBox 36">
              <a:extLst>
                <a:ext uri="{FF2B5EF4-FFF2-40B4-BE49-F238E27FC236}">
                  <a16:creationId xmlns:a16="http://schemas.microsoft.com/office/drawing/2014/main" id="{78A56185-EE26-6F4B-9396-C4822836E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1096" y="1243700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97" name="Straight Connector 37">
              <a:extLst>
                <a:ext uri="{FF2B5EF4-FFF2-40B4-BE49-F238E27FC236}">
                  <a16:creationId xmlns:a16="http://schemas.microsoft.com/office/drawing/2014/main" id="{30A1969C-BACE-9C44-8BF4-992295CA9D7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739777" y="1420790"/>
              <a:ext cx="154781" cy="207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549F6597-1C1B-2E48-9007-240C37F7FF0A}"/>
              </a:ext>
            </a:extLst>
          </p:cNvPr>
          <p:cNvGrpSpPr/>
          <p:nvPr/>
        </p:nvGrpSpPr>
        <p:grpSpPr>
          <a:xfrm>
            <a:off x="6436397" y="1528077"/>
            <a:ext cx="995723" cy="2914208"/>
            <a:chOff x="6436397" y="1528077"/>
            <a:chExt cx="995723" cy="2914208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0F2E97A-99F9-C145-8726-0F89AFB137C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47491" y="1529045"/>
              <a:ext cx="980833" cy="8335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C18C2A4-C40D-2C41-8300-C3A7418FE94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47491" y="1533212"/>
              <a:ext cx="973876" cy="735432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9BA9DE3-EC13-6743-9471-E1462199BAC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45593" y="1537379"/>
              <a:ext cx="975774" cy="1475784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C560F31-55A2-9E48-B057-F0FD331325D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43695" y="1533211"/>
              <a:ext cx="984629" cy="290665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D2314E1C-D980-3A49-A152-7A908B044D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43110" y="2263703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8289364-4899-1247-A677-E9AF2AB7B3C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38729" y="2998361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9C723A0-FE01-A844-A184-55D1B9C5EC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36397" y="4427924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560C4A6-AA6E-7443-96A9-5E7C3C893A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43110" y="1539895"/>
              <a:ext cx="984970" cy="72293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FC4D51E-D798-8B47-B082-26D95BB150C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42866" y="1533986"/>
              <a:ext cx="982297" cy="146776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6609FB2-54C4-8042-8FC4-668FE2F1AF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42622" y="1528077"/>
              <a:ext cx="963567" cy="290324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DFAAB23-E2E4-CE45-B678-9A2B7A09CE4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60619" y="2259826"/>
              <a:ext cx="966133" cy="74192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D83553F-6E87-7943-8FDD-E4845AD25F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0247" y="2985758"/>
              <a:ext cx="955942" cy="144150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2DFACCE3-4BCE-9F45-A057-BE6B4E25FD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5614" y="2267866"/>
              <a:ext cx="957127" cy="217441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98A9C28-D2CF-5D4B-81BF-1E808E6FA0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49389" y="2274553"/>
              <a:ext cx="976208" cy="727202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DE151BC-15DB-734C-821D-C336889CADB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49389" y="2267866"/>
              <a:ext cx="982731" cy="2172475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D23F272-89C9-0245-B6B5-398138B50A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49389" y="2993312"/>
              <a:ext cx="971978" cy="1440343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6B1112BE-1EB0-0C46-9694-3C3F4873C37B}"/>
              </a:ext>
            </a:extLst>
          </p:cNvPr>
          <p:cNvSpPr txBox="1"/>
          <p:nvPr/>
        </p:nvSpPr>
        <p:spPr>
          <a:xfrm>
            <a:off x="4873560" y="130113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1D9DE8CB-2F8B-F547-9EDC-5208420B2EBF}"/>
              </a:ext>
            </a:extLst>
          </p:cNvPr>
          <p:cNvGrpSpPr/>
          <p:nvPr/>
        </p:nvGrpSpPr>
        <p:grpSpPr>
          <a:xfrm>
            <a:off x="4816654" y="1953506"/>
            <a:ext cx="4120387" cy="2751844"/>
            <a:chOff x="4816654" y="1953506"/>
            <a:chExt cx="4120387" cy="2751844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767AD0A1-7C83-C045-86B7-F122944E8501}"/>
                </a:ext>
              </a:extLst>
            </p:cNvPr>
            <p:cNvGrpSpPr/>
            <p:nvPr/>
          </p:nvGrpSpPr>
          <p:grpSpPr>
            <a:xfrm>
              <a:off x="5192089" y="1953506"/>
              <a:ext cx="3744952" cy="577699"/>
              <a:chOff x="5192089" y="1224758"/>
              <a:chExt cx="3744952" cy="577699"/>
            </a:xfrm>
          </p:grpSpPr>
          <p:grpSp>
            <p:nvGrpSpPr>
              <p:cNvPr id="137" name="Group 34">
                <a:extLst>
                  <a:ext uri="{FF2B5EF4-FFF2-40B4-BE49-F238E27FC236}">
                    <a16:creationId xmlns:a16="http://schemas.microsoft.com/office/drawing/2014/main" id="{B6FC3C79-A9E7-BD4A-ADED-0E89BA5ECC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30222" y="1272484"/>
                <a:ext cx="702436" cy="529973"/>
                <a:chOff x="1104" y="1200"/>
                <a:chExt cx="1105" cy="529"/>
              </a:xfrm>
            </p:grpSpPr>
            <p:sp>
              <p:nvSpPr>
                <p:cNvPr id="144" name="Freeform 35">
                  <a:extLst>
                    <a:ext uri="{FF2B5EF4-FFF2-40B4-BE49-F238E27FC236}">
                      <a16:creationId xmlns:a16="http://schemas.microsoft.com/office/drawing/2014/main" id="{A4D0B456-35BE-134F-BF9F-4EA22A9A6D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4" y="1200"/>
                  <a:ext cx="1105" cy="529"/>
                </a:xfrm>
                <a:custGeom>
                  <a:avLst/>
                  <a:gdLst>
                    <a:gd name="T0" fmla="*/ 0 w 1105"/>
                    <a:gd name="T1" fmla="*/ 0 h 529"/>
                    <a:gd name="T2" fmla="*/ 1104 w 1105"/>
                    <a:gd name="T3" fmla="*/ 0 h 529"/>
                    <a:gd name="T4" fmla="*/ 1104 w 1105"/>
                    <a:gd name="T5" fmla="*/ 528 h 529"/>
                    <a:gd name="T6" fmla="*/ 0 w 1105"/>
                    <a:gd name="T7" fmla="*/ 528 h 529"/>
                    <a:gd name="T8" fmla="*/ 55 w 1105"/>
                    <a:gd name="T9" fmla="*/ 528 h 5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05" h="529">
                      <a:moveTo>
                        <a:pt x="0" y="0"/>
                      </a:moveTo>
                      <a:lnTo>
                        <a:pt x="1104" y="0"/>
                      </a:lnTo>
                      <a:lnTo>
                        <a:pt x="1104" y="528"/>
                      </a:lnTo>
                      <a:lnTo>
                        <a:pt x="0" y="528"/>
                      </a:lnTo>
                      <a:lnTo>
                        <a:pt x="55" y="528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45" name="Line 36">
                  <a:extLst>
                    <a:ext uri="{FF2B5EF4-FFF2-40B4-BE49-F238E27FC236}">
                      <a16:creationId xmlns:a16="http://schemas.microsoft.com/office/drawing/2014/main" id="{A8279487-1C2A-864A-99B9-A848B053F8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6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46" name="Line 37">
                  <a:extLst>
                    <a:ext uri="{FF2B5EF4-FFF2-40B4-BE49-F238E27FC236}">
                      <a16:creationId xmlns:a16="http://schemas.microsoft.com/office/drawing/2014/main" id="{F1E6BBA0-57E5-E643-BD61-884827E2E3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2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47" name="Line 38">
                  <a:extLst>
                    <a:ext uri="{FF2B5EF4-FFF2-40B4-BE49-F238E27FC236}">
                      <a16:creationId xmlns:a16="http://schemas.microsoft.com/office/drawing/2014/main" id="{226475CE-8385-634E-A284-60666AE129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cxnSp>
            <p:nvCxnSpPr>
              <p:cNvPr id="138" name="Straight Arrow Connector 15">
                <a:extLst>
                  <a:ext uri="{FF2B5EF4-FFF2-40B4-BE49-F238E27FC236}">
                    <a16:creationId xmlns:a16="http://schemas.microsoft.com/office/drawing/2014/main" id="{1DD481B8-CAC5-9343-9ECD-8BE675A4870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92089" y="1537471"/>
                <a:ext cx="125730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39" name="Straight Arrow Connector 17">
                <a:extLst>
                  <a:ext uri="{FF2B5EF4-FFF2-40B4-BE49-F238E27FC236}">
                    <a16:creationId xmlns:a16="http://schemas.microsoft.com/office/drawing/2014/main" id="{CB792D74-59A2-9F4B-B5EE-71D29140BEF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8132658" y="1539895"/>
                <a:ext cx="804383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40" name="TextBox 18">
                <a:extLst>
                  <a:ext uri="{FF2B5EF4-FFF2-40B4-BE49-F238E27FC236}">
                    <a16:creationId xmlns:a16="http://schemas.microsoft.com/office/drawing/2014/main" id="{18F8F0B3-9C4D-F542-BFA4-173823D5D3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54833" y="1224758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141" name="Straight Connector 34">
                <a:extLst>
                  <a:ext uri="{FF2B5EF4-FFF2-40B4-BE49-F238E27FC236}">
                    <a16:creationId xmlns:a16="http://schemas.microsoft.com/office/drawing/2014/main" id="{FC0D18AE-D456-3F44-B9DD-7729853DDD8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454838" y="1423214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142" name="TextBox 36">
                <a:extLst>
                  <a:ext uri="{FF2B5EF4-FFF2-40B4-BE49-F238E27FC236}">
                    <a16:creationId xmlns:a16="http://schemas.microsoft.com/office/drawing/2014/main" id="{F7BAB12E-36FC-1D4E-B937-69F3AE9E1F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41096" y="1243700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143" name="Straight Connector 37">
                <a:extLst>
                  <a:ext uri="{FF2B5EF4-FFF2-40B4-BE49-F238E27FC236}">
                    <a16:creationId xmlns:a16="http://schemas.microsoft.com/office/drawing/2014/main" id="{1742D77E-6E13-404C-A29C-8C85ABD490D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739777" y="1420790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AA4EC1C-2436-5A42-8282-C36214227D32}"/>
                </a:ext>
              </a:extLst>
            </p:cNvPr>
            <p:cNvGrpSpPr/>
            <p:nvPr/>
          </p:nvGrpSpPr>
          <p:grpSpPr>
            <a:xfrm>
              <a:off x="5192089" y="2682254"/>
              <a:ext cx="3744952" cy="577699"/>
              <a:chOff x="5192089" y="1224758"/>
              <a:chExt cx="3744952" cy="577699"/>
            </a:xfrm>
          </p:grpSpPr>
          <p:grpSp>
            <p:nvGrpSpPr>
              <p:cNvPr id="149" name="Group 34">
                <a:extLst>
                  <a:ext uri="{FF2B5EF4-FFF2-40B4-BE49-F238E27FC236}">
                    <a16:creationId xmlns:a16="http://schemas.microsoft.com/office/drawing/2014/main" id="{53ED21A3-C54E-194C-B170-6399B24AEC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30222" y="1272484"/>
                <a:ext cx="702436" cy="529973"/>
                <a:chOff x="1104" y="1200"/>
                <a:chExt cx="1105" cy="529"/>
              </a:xfrm>
            </p:grpSpPr>
            <p:sp>
              <p:nvSpPr>
                <p:cNvPr id="156" name="Freeform 35">
                  <a:extLst>
                    <a:ext uri="{FF2B5EF4-FFF2-40B4-BE49-F238E27FC236}">
                      <a16:creationId xmlns:a16="http://schemas.microsoft.com/office/drawing/2014/main" id="{63C35DD3-1EEC-574E-8A70-D521CCC108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4" y="1200"/>
                  <a:ext cx="1105" cy="529"/>
                </a:xfrm>
                <a:custGeom>
                  <a:avLst/>
                  <a:gdLst>
                    <a:gd name="T0" fmla="*/ 0 w 1105"/>
                    <a:gd name="T1" fmla="*/ 0 h 529"/>
                    <a:gd name="T2" fmla="*/ 1104 w 1105"/>
                    <a:gd name="T3" fmla="*/ 0 h 529"/>
                    <a:gd name="T4" fmla="*/ 1104 w 1105"/>
                    <a:gd name="T5" fmla="*/ 528 h 529"/>
                    <a:gd name="T6" fmla="*/ 0 w 1105"/>
                    <a:gd name="T7" fmla="*/ 528 h 529"/>
                    <a:gd name="T8" fmla="*/ 55 w 1105"/>
                    <a:gd name="T9" fmla="*/ 528 h 5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05" h="529">
                      <a:moveTo>
                        <a:pt x="0" y="0"/>
                      </a:moveTo>
                      <a:lnTo>
                        <a:pt x="1104" y="0"/>
                      </a:lnTo>
                      <a:lnTo>
                        <a:pt x="1104" y="528"/>
                      </a:lnTo>
                      <a:lnTo>
                        <a:pt x="0" y="528"/>
                      </a:lnTo>
                      <a:lnTo>
                        <a:pt x="55" y="528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57" name="Line 36">
                  <a:extLst>
                    <a:ext uri="{FF2B5EF4-FFF2-40B4-BE49-F238E27FC236}">
                      <a16:creationId xmlns:a16="http://schemas.microsoft.com/office/drawing/2014/main" id="{86024574-F768-D049-9C79-DBBEF4E5B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6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58" name="Line 37">
                  <a:extLst>
                    <a:ext uri="{FF2B5EF4-FFF2-40B4-BE49-F238E27FC236}">
                      <a16:creationId xmlns:a16="http://schemas.microsoft.com/office/drawing/2014/main" id="{9E17BF6C-39C2-DB4E-9989-FEB1EAF4CC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2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59" name="Line 38">
                  <a:extLst>
                    <a:ext uri="{FF2B5EF4-FFF2-40B4-BE49-F238E27FC236}">
                      <a16:creationId xmlns:a16="http://schemas.microsoft.com/office/drawing/2014/main" id="{8558742F-F910-404E-BD3C-500474FF3A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cxnSp>
            <p:nvCxnSpPr>
              <p:cNvPr id="150" name="Straight Arrow Connector 15">
                <a:extLst>
                  <a:ext uri="{FF2B5EF4-FFF2-40B4-BE49-F238E27FC236}">
                    <a16:creationId xmlns:a16="http://schemas.microsoft.com/office/drawing/2014/main" id="{5E0E1750-26B4-9A48-A81A-C0ACA968B6D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92089" y="1537471"/>
                <a:ext cx="125730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51" name="Straight Arrow Connector 17">
                <a:extLst>
                  <a:ext uri="{FF2B5EF4-FFF2-40B4-BE49-F238E27FC236}">
                    <a16:creationId xmlns:a16="http://schemas.microsoft.com/office/drawing/2014/main" id="{7DE9CB54-70A7-6D4F-9F51-B6065CB54F7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8132658" y="1539895"/>
                <a:ext cx="804383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id="{7ADEDE6E-0999-F74E-851A-188CB31CCF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54833" y="1224758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153" name="Straight Connector 34">
                <a:extLst>
                  <a:ext uri="{FF2B5EF4-FFF2-40B4-BE49-F238E27FC236}">
                    <a16:creationId xmlns:a16="http://schemas.microsoft.com/office/drawing/2014/main" id="{0516B9F6-E3ED-A54C-90E9-594B22E1534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454838" y="1423214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154" name="TextBox 36">
                <a:extLst>
                  <a:ext uri="{FF2B5EF4-FFF2-40B4-BE49-F238E27FC236}">
                    <a16:creationId xmlns:a16="http://schemas.microsoft.com/office/drawing/2014/main" id="{ECD58C30-4F25-EB45-AF44-115455FF45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41096" y="1243700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155" name="Straight Connector 37">
                <a:extLst>
                  <a:ext uri="{FF2B5EF4-FFF2-40B4-BE49-F238E27FC236}">
                    <a16:creationId xmlns:a16="http://schemas.microsoft.com/office/drawing/2014/main" id="{5CD13F45-55FF-6A46-99EC-CC0C14BDC9D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739777" y="1420790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85B7D8B6-6D96-C345-9B56-BE88DA46C8B2}"/>
                </a:ext>
              </a:extLst>
            </p:cNvPr>
            <p:cNvGrpSpPr/>
            <p:nvPr/>
          </p:nvGrpSpPr>
          <p:grpSpPr>
            <a:xfrm>
              <a:off x="5192089" y="4127651"/>
              <a:ext cx="3744952" cy="577699"/>
              <a:chOff x="5192089" y="1224758"/>
              <a:chExt cx="3744952" cy="577699"/>
            </a:xfrm>
          </p:grpSpPr>
          <p:grpSp>
            <p:nvGrpSpPr>
              <p:cNvPr id="161" name="Group 34">
                <a:extLst>
                  <a:ext uri="{FF2B5EF4-FFF2-40B4-BE49-F238E27FC236}">
                    <a16:creationId xmlns:a16="http://schemas.microsoft.com/office/drawing/2014/main" id="{486EA7D1-6B4A-CC48-AA7B-F4BB8ED48B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30222" y="1272484"/>
                <a:ext cx="702436" cy="529973"/>
                <a:chOff x="1104" y="1200"/>
                <a:chExt cx="1105" cy="529"/>
              </a:xfrm>
            </p:grpSpPr>
            <p:sp>
              <p:nvSpPr>
                <p:cNvPr id="168" name="Freeform 35">
                  <a:extLst>
                    <a:ext uri="{FF2B5EF4-FFF2-40B4-BE49-F238E27FC236}">
                      <a16:creationId xmlns:a16="http://schemas.microsoft.com/office/drawing/2014/main" id="{8468DE7E-B5FC-F14F-B64B-7FF22962A4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4" y="1200"/>
                  <a:ext cx="1105" cy="529"/>
                </a:xfrm>
                <a:custGeom>
                  <a:avLst/>
                  <a:gdLst>
                    <a:gd name="T0" fmla="*/ 0 w 1105"/>
                    <a:gd name="T1" fmla="*/ 0 h 529"/>
                    <a:gd name="T2" fmla="*/ 1104 w 1105"/>
                    <a:gd name="T3" fmla="*/ 0 h 529"/>
                    <a:gd name="T4" fmla="*/ 1104 w 1105"/>
                    <a:gd name="T5" fmla="*/ 528 h 529"/>
                    <a:gd name="T6" fmla="*/ 0 w 1105"/>
                    <a:gd name="T7" fmla="*/ 528 h 529"/>
                    <a:gd name="T8" fmla="*/ 55 w 1105"/>
                    <a:gd name="T9" fmla="*/ 528 h 5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05" h="529">
                      <a:moveTo>
                        <a:pt x="0" y="0"/>
                      </a:moveTo>
                      <a:lnTo>
                        <a:pt x="1104" y="0"/>
                      </a:lnTo>
                      <a:lnTo>
                        <a:pt x="1104" y="528"/>
                      </a:lnTo>
                      <a:lnTo>
                        <a:pt x="0" y="528"/>
                      </a:lnTo>
                      <a:lnTo>
                        <a:pt x="55" y="528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69" name="Line 36">
                  <a:extLst>
                    <a:ext uri="{FF2B5EF4-FFF2-40B4-BE49-F238E27FC236}">
                      <a16:creationId xmlns:a16="http://schemas.microsoft.com/office/drawing/2014/main" id="{D50CB1B9-6522-D743-86BD-DC031AF554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6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0" name="Line 37">
                  <a:extLst>
                    <a:ext uri="{FF2B5EF4-FFF2-40B4-BE49-F238E27FC236}">
                      <a16:creationId xmlns:a16="http://schemas.microsoft.com/office/drawing/2014/main" id="{090E5132-8022-1243-82DA-16C457F70A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2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1" name="Line 38">
                  <a:extLst>
                    <a:ext uri="{FF2B5EF4-FFF2-40B4-BE49-F238E27FC236}">
                      <a16:creationId xmlns:a16="http://schemas.microsoft.com/office/drawing/2014/main" id="{DDD6A3E9-2674-9248-B3F0-81E17112A4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cxnSp>
            <p:nvCxnSpPr>
              <p:cNvPr id="162" name="Straight Arrow Connector 15">
                <a:extLst>
                  <a:ext uri="{FF2B5EF4-FFF2-40B4-BE49-F238E27FC236}">
                    <a16:creationId xmlns:a16="http://schemas.microsoft.com/office/drawing/2014/main" id="{D029147A-0C8A-E145-9C6C-C61D4FC92EF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92089" y="1537471"/>
                <a:ext cx="125730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3" name="Straight Arrow Connector 17">
                <a:extLst>
                  <a:ext uri="{FF2B5EF4-FFF2-40B4-BE49-F238E27FC236}">
                    <a16:creationId xmlns:a16="http://schemas.microsoft.com/office/drawing/2014/main" id="{ABD072B2-1A02-4D4C-8AAB-EA42BF13FD4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8132658" y="1539895"/>
                <a:ext cx="804383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64" name="TextBox 18">
                <a:extLst>
                  <a:ext uri="{FF2B5EF4-FFF2-40B4-BE49-F238E27FC236}">
                    <a16:creationId xmlns:a16="http://schemas.microsoft.com/office/drawing/2014/main" id="{3F6D9E50-B33B-7142-A0B0-BE55AF75C2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54833" y="1224758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165" name="Straight Connector 34">
                <a:extLst>
                  <a:ext uri="{FF2B5EF4-FFF2-40B4-BE49-F238E27FC236}">
                    <a16:creationId xmlns:a16="http://schemas.microsoft.com/office/drawing/2014/main" id="{CAC20869-61AC-E149-862F-FABABFC157C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454838" y="1423214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166" name="TextBox 36">
                <a:extLst>
                  <a:ext uri="{FF2B5EF4-FFF2-40B4-BE49-F238E27FC236}">
                    <a16:creationId xmlns:a16="http://schemas.microsoft.com/office/drawing/2014/main" id="{6FA639A5-995B-EA45-9213-CA7620DE36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41096" y="1243700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167" name="Straight Connector 37">
                <a:extLst>
                  <a:ext uri="{FF2B5EF4-FFF2-40B4-BE49-F238E27FC236}">
                    <a16:creationId xmlns:a16="http://schemas.microsoft.com/office/drawing/2014/main" id="{3E91D249-7616-2E40-B07D-3EF8611C4EE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739777" y="1420790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5065D4DB-350B-2E46-80DF-9D8FA62126DC}"/>
                </a:ext>
              </a:extLst>
            </p:cNvPr>
            <p:cNvSpPr txBox="1"/>
            <p:nvPr/>
          </p:nvSpPr>
          <p:spPr>
            <a:xfrm>
              <a:off x="4873560" y="201677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A555853B-E707-FE4A-A046-F58EC3DCF274}"/>
                </a:ext>
              </a:extLst>
            </p:cNvPr>
            <p:cNvSpPr txBox="1"/>
            <p:nvPr/>
          </p:nvSpPr>
          <p:spPr>
            <a:xfrm>
              <a:off x="4873560" y="273241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81CE36-6ED3-8C4B-9E6A-9A4FC9C951A5}"/>
                </a:ext>
              </a:extLst>
            </p:cNvPr>
            <p:cNvSpPr txBox="1"/>
            <p:nvPr/>
          </p:nvSpPr>
          <p:spPr>
            <a:xfrm>
              <a:off x="4851920" y="4199266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483358A1-5E1D-CD49-9DF7-1460F7F3673E}"/>
                </a:ext>
              </a:extLst>
            </p:cNvPr>
            <p:cNvSpPr txBox="1"/>
            <p:nvPr/>
          </p:nvSpPr>
          <p:spPr>
            <a:xfrm>
              <a:off x="4816654" y="3373823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885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2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E7C5-22A6-E94D-B360-5C3C1D20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output-queued (OQ) switch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7BB513-B3C7-2D42-B6D1-1B05367BB1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2F1D9-FE34-B347-A00E-420F037BCE0D}" type="slidenum">
              <a:rPr lang="en-US" altLang="en-US" smtClean="0"/>
              <a:pPr/>
              <a:t>7</a:t>
            </a:fld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FF799B-0CD2-5F4E-833D-3F2E216DD164}"/>
              </a:ext>
            </a:extLst>
          </p:cNvPr>
          <p:cNvGrpSpPr/>
          <p:nvPr/>
        </p:nvGrpSpPr>
        <p:grpSpPr>
          <a:xfrm>
            <a:off x="609600" y="1438921"/>
            <a:ext cx="3744952" cy="577699"/>
            <a:chOff x="5192089" y="1224758"/>
            <a:chExt cx="3744952" cy="577699"/>
          </a:xfrm>
        </p:grpSpPr>
        <p:grpSp>
          <p:nvGrpSpPr>
            <p:cNvPr id="5" name="Group 34">
              <a:extLst>
                <a:ext uri="{FF2B5EF4-FFF2-40B4-BE49-F238E27FC236}">
                  <a16:creationId xmlns:a16="http://schemas.microsoft.com/office/drawing/2014/main" id="{68F605F4-DC74-5046-A527-51033B7D14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30222" y="1272484"/>
              <a:ext cx="702436" cy="529973"/>
              <a:chOff x="1104" y="1200"/>
              <a:chExt cx="1105" cy="529"/>
            </a:xfrm>
          </p:grpSpPr>
          <p:sp>
            <p:nvSpPr>
              <p:cNvPr id="12" name="Freeform 35">
                <a:extLst>
                  <a:ext uri="{FF2B5EF4-FFF2-40B4-BE49-F238E27FC236}">
                    <a16:creationId xmlns:a16="http://schemas.microsoft.com/office/drawing/2014/main" id="{56A6083A-D43B-514C-9BF6-7597FF854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1200"/>
                <a:ext cx="1105" cy="529"/>
              </a:xfrm>
              <a:custGeom>
                <a:avLst/>
                <a:gdLst>
                  <a:gd name="T0" fmla="*/ 0 w 1105"/>
                  <a:gd name="T1" fmla="*/ 0 h 529"/>
                  <a:gd name="T2" fmla="*/ 1104 w 1105"/>
                  <a:gd name="T3" fmla="*/ 0 h 529"/>
                  <a:gd name="T4" fmla="*/ 1104 w 1105"/>
                  <a:gd name="T5" fmla="*/ 528 h 529"/>
                  <a:gd name="T6" fmla="*/ 0 w 1105"/>
                  <a:gd name="T7" fmla="*/ 528 h 529"/>
                  <a:gd name="T8" fmla="*/ 55 w 1105"/>
                  <a:gd name="T9" fmla="*/ 528 h 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5" h="529">
                    <a:moveTo>
                      <a:pt x="0" y="0"/>
                    </a:moveTo>
                    <a:lnTo>
                      <a:pt x="1104" y="0"/>
                    </a:lnTo>
                    <a:lnTo>
                      <a:pt x="1104" y="528"/>
                    </a:lnTo>
                    <a:lnTo>
                      <a:pt x="0" y="528"/>
                    </a:lnTo>
                    <a:lnTo>
                      <a:pt x="55" y="52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3" name="Line 36">
                <a:extLst>
                  <a:ext uri="{FF2B5EF4-FFF2-40B4-BE49-F238E27FC236}">
                    <a16:creationId xmlns:a16="http://schemas.microsoft.com/office/drawing/2014/main" id="{DA79FC9D-2B86-D842-A314-A9B5C3BB9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4" name="Line 37">
                <a:extLst>
                  <a:ext uri="{FF2B5EF4-FFF2-40B4-BE49-F238E27FC236}">
                    <a16:creationId xmlns:a16="http://schemas.microsoft.com/office/drawing/2014/main" id="{5ED55A06-4923-DA43-8770-07724F7DDA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5" name="Line 38">
                <a:extLst>
                  <a:ext uri="{FF2B5EF4-FFF2-40B4-BE49-F238E27FC236}">
                    <a16:creationId xmlns:a16="http://schemas.microsoft.com/office/drawing/2014/main" id="{4C8847C9-6C1E-834B-95C5-FF826707BF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6" name="Straight Arrow Connector 15">
              <a:extLst>
                <a:ext uri="{FF2B5EF4-FFF2-40B4-BE49-F238E27FC236}">
                  <a16:creationId xmlns:a16="http://schemas.microsoft.com/office/drawing/2014/main" id="{44007926-C66D-8548-99B0-41887661CF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92089" y="1537471"/>
              <a:ext cx="12573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" name="Straight Arrow Connector 17">
              <a:extLst>
                <a:ext uri="{FF2B5EF4-FFF2-40B4-BE49-F238E27FC236}">
                  <a16:creationId xmlns:a16="http://schemas.microsoft.com/office/drawing/2014/main" id="{62423B91-25B0-754D-8521-A32D74E3E77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132658" y="1539895"/>
              <a:ext cx="80438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9546F591-E5D4-7A4C-B1FC-3055EC706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54833" y="1224758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9" name="Straight Connector 34">
              <a:extLst>
                <a:ext uri="{FF2B5EF4-FFF2-40B4-BE49-F238E27FC236}">
                  <a16:creationId xmlns:a16="http://schemas.microsoft.com/office/drawing/2014/main" id="{13C9C8FA-50B7-AD4C-85DC-B7DD700ED2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454838" y="1423214"/>
              <a:ext cx="154781" cy="207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0" name="TextBox 36">
              <a:extLst>
                <a:ext uri="{FF2B5EF4-FFF2-40B4-BE49-F238E27FC236}">
                  <a16:creationId xmlns:a16="http://schemas.microsoft.com/office/drawing/2014/main" id="{08B02079-13FF-9D47-954E-078286F1A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1096" y="1243700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11" name="Straight Connector 37">
              <a:extLst>
                <a:ext uri="{FF2B5EF4-FFF2-40B4-BE49-F238E27FC236}">
                  <a16:creationId xmlns:a16="http://schemas.microsoft.com/office/drawing/2014/main" id="{588FC506-8D40-F04A-AEA4-53EC5A521ED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739777" y="1420790"/>
              <a:ext cx="154781" cy="207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62CDE0-E67A-FF4A-8B45-3683C759B8D3}"/>
              </a:ext>
            </a:extLst>
          </p:cNvPr>
          <p:cNvGrpSpPr/>
          <p:nvPr/>
        </p:nvGrpSpPr>
        <p:grpSpPr>
          <a:xfrm>
            <a:off x="1853908" y="1742240"/>
            <a:ext cx="995723" cy="2914208"/>
            <a:chOff x="6436397" y="1528077"/>
            <a:chExt cx="995723" cy="291420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D11C34B-38F6-CE49-A4DA-96303842D1E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47491" y="1529045"/>
              <a:ext cx="980833" cy="8335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638BAC8-8FEA-EF43-9F34-238B278F360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47491" y="1533212"/>
              <a:ext cx="973876" cy="735432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B0B4B8-0D85-AA4E-BFA9-9C3BB0F0A9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45593" y="1537379"/>
              <a:ext cx="975774" cy="1475784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D4A518C-AE65-3F4D-BCA9-2664E048697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43695" y="1533211"/>
              <a:ext cx="984629" cy="290665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F52646-44A2-F84E-A510-D6AD6F33D5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43110" y="2263703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D50998-4FC1-9149-A4CE-0A7E042E21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38729" y="2998361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69CD93D-630A-104C-A4C1-4A88858F89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36397" y="4427924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37B1FEB-3184-954A-9295-85EBA775EC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43110" y="1539895"/>
              <a:ext cx="984970" cy="72293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6AE6B8-C2FA-BE45-8F70-364E3AA9396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42866" y="1533986"/>
              <a:ext cx="982297" cy="146776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8F152A2-83CB-2842-AA4A-EF2B23C0BD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42622" y="1528077"/>
              <a:ext cx="963567" cy="290324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65DC140-424A-9142-9043-9827D9BE0E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60619" y="2259826"/>
              <a:ext cx="966133" cy="74192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5CDD4A3-9095-224A-99CE-D26FA17D5E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0247" y="2985758"/>
              <a:ext cx="955942" cy="144150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43615-7AC4-A14C-8B79-29B4DACEE4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5614" y="2267866"/>
              <a:ext cx="957127" cy="217441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D01C5B4-3FCC-7142-AEBA-2BD259F6368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49389" y="2274553"/>
              <a:ext cx="976208" cy="727202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64753EE-D9A4-2345-B810-C73AFCCB2CB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49389" y="2267866"/>
              <a:ext cx="982731" cy="2172475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071D95-9732-1D43-A296-C04745523B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49389" y="2993312"/>
              <a:ext cx="971978" cy="1440343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18EC87D-9754-A64A-B8B6-1D81DCE36FEA}"/>
              </a:ext>
            </a:extLst>
          </p:cNvPr>
          <p:cNvSpPr txBox="1"/>
          <p:nvPr/>
        </p:nvSpPr>
        <p:spPr>
          <a:xfrm>
            <a:off x="291071" y="151529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CC3BC3D-41D9-944D-B5A1-E62BC1AEBC24}"/>
              </a:ext>
            </a:extLst>
          </p:cNvPr>
          <p:cNvGrpSpPr/>
          <p:nvPr/>
        </p:nvGrpSpPr>
        <p:grpSpPr>
          <a:xfrm>
            <a:off x="234165" y="2167669"/>
            <a:ext cx="4120387" cy="2751844"/>
            <a:chOff x="4816654" y="1953506"/>
            <a:chExt cx="4120387" cy="275184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1EF0F3B-BEE1-E34A-BA97-CA4438A4ED74}"/>
                </a:ext>
              </a:extLst>
            </p:cNvPr>
            <p:cNvGrpSpPr/>
            <p:nvPr/>
          </p:nvGrpSpPr>
          <p:grpSpPr>
            <a:xfrm>
              <a:off x="5192089" y="1953506"/>
              <a:ext cx="3744952" cy="577699"/>
              <a:chOff x="5192089" y="1224758"/>
              <a:chExt cx="3744952" cy="577699"/>
            </a:xfrm>
          </p:grpSpPr>
          <p:grpSp>
            <p:nvGrpSpPr>
              <p:cNvPr id="64" name="Group 34">
                <a:extLst>
                  <a:ext uri="{FF2B5EF4-FFF2-40B4-BE49-F238E27FC236}">
                    <a16:creationId xmlns:a16="http://schemas.microsoft.com/office/drawing/2014/main" id="{682C463C-AD04-EE4C-8D0F-3953EC5ACF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30222" y="1272484"/>
                <a:ext cx="702436" cy="529973"/>
                <a:chOff x="1104" y="1200"/>
                <a:chExt cx="1105" cy="529"/>
              </a:xfrm>
            </p:grpSpPr>
            <p:sp>
              <p:nvSpPr>
                <p:cNvPr id="71" name="Freeform 35">
                  <a:extLst>
                    <a:ext uri="{FF2B5EF4-FFF2-40B4-BE49-F238E27FC236}">
                      <a16:creationId xmlns:a16="http://schemas.microsoft.com/office/drawing/2014/main" id="{897E1364-9B73-F94D-8517-D15469A4F4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4" y="1200"/>
                  <a:ext cx="1105" cy="529"/>
                </a:xfrm>
                <a:custGeom>
                  <a:avLst/>
                  <a:gdLst>
                    <a:gd name="T0" fmla="*/ 0 w 1105"/>
                    <a:gd name="T1" fmla="*/ 0 h 529"/>
                    <a:gd name="T2" fmla="*/ 1104 w 1105"/>
                    <a:gd name="T3" fmla="*/ 0 h 529"/>
                    <a:gd name="T4" fmla="*/ 1104 w 1105"/>
                    <a:gd name="T5" fmla="*/ 528 h 529"/>
                    <a:gd name="T6" fmla="*/ 0 w 1105"/>
                    <a:gd name="T7" fmla="*/ 528 h 529"/>
                    <a:gd name="T8" fmla="*/ 55 w 1105"/>
                    <a:gd name="T9" fmla="*/ 528 h 5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05" h="529">
                      <a:moveTo>
                        <a:pt x="0" y="0"/>
                      </a:moveTo>
                      <a:lnTo>
                        <a:pt x="1104" y="0"/>
                      </a:lnTo>
                      <a:lnTo>
                        <a:pt x="1104" y="528"/>
                      </a:lnTo>
                      <a:lnTo>
                        <a:pt x="0" y="528"/>
                      </a:lnTo>
                      <a:lnTo>
                        <a:pt x="55" y="528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72" name="Line 36">
                  <a:extLst>
                    <a:ext uri="{FF2B5EF4-FFF2-40B4-BE49-F238E27FC236}">
                      <a16:creationId xmlns:a16="http://schemas.microsoft.com/office/drawing/2014/main" id="{00780094-2F81-C54E-8A86-408F7328FD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6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73" name="Line 37">
                  <a:extLst>
                    <a:ext uri="{FF2B5EF4-FFF2-40B4-BE49-F238E27FC236}">
                      <a16:creationId xmlns:a16="http://schemas.microsoft.com/office/drawing/2014/main" id="{4793B3DE-6ECD-A04A-B5FF-04C8D8E3B5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2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74" name="Line 38">
                  <a:extLst>
                    <a:ext uri="{FF2B5EF4-FFF2-40B4-BE49-F238E27FC236}">
                      <a16:creationId xmlns:a16="http://schemas.microsoft.com/office/drawing/2014/main" id="{59F0123D-CB94-FA46-A135-195F477610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cxnSp>
            <p:nvCxnSpPr>
              <p:cNvPr id="65" name="Straight Arrow Connector 15">
                <a:extLst>
                  <a:ext uri="{FF2B5EF4-FFF2-40B4-BE49-F238E27FC236}">
                    <a16:creationId xmlns:a16="http://schemas.microsoft.com/office/drawing/2014/main" id="{6AA21E4B-1DE9-4F4E-B545-A32CFF61691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92089" y="1537471"/>
                <a:ext cx="125730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6" name="Straight Arrow Connector 17">
                <a:extLst>
                  <a:ext uri="{FF2B5EF4-FFF2-40B4-BE49-F238E27FC236}">
                    <a16:creationId xmlns:a16="http://schemas.microsoft.com/office/drawing/2014/main" id="{4C82DAF6-857D-EB40-8C2B-A51D85C90F4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8132658" y="1539895"/>
                <a:ext cx="804383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67" name="TextBox 18">
                <a:extLst>
                  <a:ext uri="{FF2B5EF4-FFF2-40B4-BE49-F238E27FC236}">
                    <a16:creationId xmlns:a16="http://schemas.microsoft.com/office/drawing/2014/main" id="{4C2A0875-3184-A240-922A-9EBD74CB35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54833" y="1224758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68" name="Straight Connector 34">
                <a:extLst>
                  <a:ext uri="{FF2B5EF4-FFF2-40B4-BE49-F238E27FC236}">
                    <a16:creationId xmlns:a16="http://schemas.microsoft.com/office/drawing/2014/main" id="{0539A78E-BDF4-9F4D-BA8C-DE6327D3311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454838" y="1423214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69" name="TextBox 36">
                <a:extLst>
                  <a:ext uri="{FF2B5EF4-FFF2-40B4-BE49-F238E27FC236}">
                    <a16:creationId xmlns:a16="http://schemas.microsoft.com/office/drawing/2014/main" id="{216E6859-6B03-4147-A825-2800F819BA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41096" y="1243700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70" name="Straight Connector 37">
                <a:extLst>
                  <a:ext uri="{FF2B5EF4-FFF2-40B4-BE49-F238E27FC236}">
                    <a16:creationId xmlns:a16="http://schemas.microsoft.com/office/drawing/2014/main" id="{01403003-C002-E84C-A4F2-3A44B5897D6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739777" y="1420790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BDA25D1-6934-F84E-898C-70ED5D19311E}"/>
                </a:ext>
              </a:extLst>
            </p:cNvPr>
            <p:cNvGrpSpPr/>
            <p:nvPr/>
          </p:nvGrpSpPr>
          <p:grpSpPr>
            <a:xfrm>
              <a:off x="5192089" y="2682254"/>
              <a:ext cx="3744952" cy="577699"/>
              <a:chOff x="5192089" y="1224758"/>
              <a:chExt cx="3744952" cy="577699"/>
            </a:xfrm>
          </p:grpSpPr>
          <p:grpSp>
            <p:nvGrpSpPr>
              <p:cNvPr id="53" name="Group 34">
                <a:extLst>
                  <a:ext uri="{FF2B5EF4-FFF2-40B4-BE49-F238E27FC236}">
                    <a16:creationId xmlns:a16="http://schemas.microsoft.com/office/drawing/2014/main" id="{51A8B9E1-D61D-D549-ACAC-FD1B236624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30222" y="1272484"/>
                <a:ext cx="702436" cy="529973"/>
                <a:chOff x="1104" y="1200"/>
                <a:chExt cx="1105" cy="529"/>
              </a:xfrm>
            </p:grpSpPr>
            <p:sp>
              <p:nvSpPr>
                <p:cNvPr id="60" name="Freeform 35">
                  <a:extLst>
                    <a:ext uri="{FF2B5EF4-FFF2-40B4-BE49-F238E27FC236}">
                      <a16:creationId xmlns:a16="http://schemas.microsoft.com/office/drawing/2014/main" id="{508F7446-8D9D-0942-9BA2-ED6243E359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4" y="1200"/>
                  <a:ext cx="1105" cy="529"/>
                </a:xfrm>
                <a:custGeom>
                  <a:avLst/>
                  <a:gdLst>
                    <a:gd name="T0" fmla="*/ 0 w 1105"/>
                    <a:gd name="T1" fmla="*/ 0 h 529"/>
                    <a:gd name="T2" fmla="*/ 1104 w 1105"/>
                    <a:gd name="T3" fmla="*/ 0 h 529"/>
                    <a:gd name="T4" fmla="*/ 1104 w 1105"/>
                    <a:gd name="T5" fmla="*/ 528 h 529"/>
                    <a:gd name="T6" fmla="*/ 0 w 1105"/>
                    <a:gd name="T7" fmla="*/ 528 h 529"/>
                    <a:gd name="T8" fmla="*/ 55 w 1105"/>
                    <a:gd name="T9" fmla="*/ 528 h 5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05" h="529">
                      <a:moveTo>
                        <a:pt x="0" y="0"/>
                      </a:moveTo>
                      <a:lnTo>
                        <a:pt x="1104" y="0"/>
                      </a:lnTo>
                      <a:lnTo>
                        <a:pt x="1104" y="528"/>
                      </a:lnTo>
                      <a:lnTo>
                        <a:pt x="0" y="528"/>
                      </a:lnTo>
                      <a:lnTo>
                        <a:pt x="55" y="528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61" name="Line 36">
                  <a:extLst>
                    <a:ext uri="{FF2B5EF4-FFF2-40B4-BE49-F238E27FC236}">
                      <a16:creationId xmlns:a16="http://schemas.microsoft.com/office/drawing/2014/main" id="{F933D423-D337-B24D-B05F-5493AB24F4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6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62" name="Line 37">
                  <a:extLst>
                    <a:ext uri="{FF2B5EF4-FFF2-40B4-BE49-F238E27FC236}">
                      <a16:creationId xmlns:a16="http://schemas.microsoft.com/office/drawing/2014/main" id="{A19E7F4A-2153-264A-A0D2-34E18F71D0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2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63" name="Line 38">
                  <a:extLst>
                    <a:ext uri="{FF2B5EF4-FFF2-40B4-BE49-F238E27FC236}">
                      <a16:creationId xmlns:a16="http://schemas.microsoft.com/office/drawing/2014/main" id="{508CFD05-E867-6E47-89A3-BD9BF419EC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cxnSp>
            <p:nvCxnSpPr>
              <p:cNvPr id="54" name="Straight Arrow Connector 15">
                <a:extLst>
                  <a:ext uri="{FF2B5EF4-FFF2-40B4-BE49-F238E27FC236}">
                    <a16:creationId xmlns:a16="http://schemas.microsoft.com/office/drawing/2014/main" id="{0EF57615-67EF-3D42-8842-5EED627FA2A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92089" y="1537471"/>
                <a:ext cx="125730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5" name="Straight Arrow Connector 17">
                <a:extLst>
                  <a:ext uri="{FF2B5EF4-FFF2-40B4-BE49-F238E27FC236}">
                    <a16:creationId xmlns:a16="http://schemas.microsoft.com/office/drawing/2014/main" id="{4FAF85C5-C238-0641-BC8B-0896DA485CF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8132658" y="1539895"/>
                <a:ext cx="804383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56" name="TextBox 18">
                <a:extLst>
                  <a:ext uri="{FF2B5EF4-FFF2-40B4-BE49-F238E27FC236}">
                    <a16:creationId xmlns:a16="http://schemas.microsoft.com/office/drawing/2014/main" id="{1FD79401-D7D2-3944-A1B9-CE1F660EE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54833" y="1224758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57" name="Straight Connector 34">
                <a:extLst>
                  <a:ext uri="{FF2B5EF4-FFF2-40B4-BE49-F238E27FC236}">
                    <a16:creationId xmlns:a16="http://schemas.microsoft.com/office/drawing/2014/main" id="{A39382BB-6E07-7543-8C40-79F5566053A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454838" y="1423214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58" name="TextBox 36">
                <a:extLst>
                  <a:ext uri="{FF2B5EF4-FFF2-40B4-BE49-F238E27FC236}">
                    <a16:creationId xmlns:a16="http://schemas.microsoft.com/office/drawing/2014/main" id="{DE91BAE6-3C99-6B46-9F65-B5BD0FE166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41096" y="1243700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59" name="Straight Connector 37">
                <a:extLst>
                  <a:ext uri="{FF2B5EF4-FFF2-40B4-BE49-F238E27FC236}">
                    <a16:creationId xmlns:a16="http://schemas.microsoft.com/office/drawing/2014/main" id="{0E434EE2-F014-5745-B13E-72CECF38C3F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739777" y="1420790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8BCEC54-003E-A44D-91A8-7F30B55B76D7}"/>
                </a:ext>
              </a:extLst>
            </p:cNvPr>
            <p:cNvGrpSpPr/>
            <p:nvPr/>
          </p:nvGrpSpPr>
          <p:grpSpPr>
            <a:xfrm>
              <a:off x="5192089" y="4127651"/>
              <a:ext cx="3744952" cy="577699"/>
              <a:chOff x="5192089" y="1224758"/>
              <a:chExt cx="3744952" cy="577699"/>
            </a:xfrm>
          </p:grpSpPr>
          <p:grpSp>
            <p:nvGrpSpPr>
              <p:cNvPr id="42" name="Group 34">
                <a:extLst>
                  <a:ext uri="{FF2B5EF4-FFF2-40B4-BE49-F238E27FC236}">
                    <a16:creationId xmlns:a16="http://schemas.microsoft.com/office/drawing/2014/main" id="{5C50506E-0337-6C4F-99BC-F20882F8BC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30222" y="1272484"/>
                <a:ext cx="702436" cy="529973"/>
                <a:chOff x="1104" y="1200"/>
                <a:chExt cx="1105" cy="529"/>
              </a:xfrm>
            </p:grpSpPr>
            <p:sp>
              <p:nvSpPr>
                <p:cNvPr id="49" name="Freeform 35">
                  <a:extLst>
                    <a:ext uri="{FF2B5EF4-FFF2-40B4-BE49-F238E27FC236}">
                      <a16:creationId xmlns:a16="http://schemas.microsoft.com/office/drawing/2014/main" id="{686E3548-8917-854B-8E3C-2F3F5F1252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4" y="1200"/>
                  <a:ext cx="1105" cy="529"/>
                </a:xfrm>
                <a:custGeom>
                  <a:avLst/>
                  <a:gdLst>
                    <a:gd name="T0" fmla="*/ 0 w 1105"/>
                    <a:gd name="T1" fmla="*/ 0 h 529"/>
                    <a:gd name="T2" fmla="*/ 1104 w 1105"/>
                    <a:gd name="T3" fmla="*/ 0 h 529"/>
                    <a:gd name="T4" fmla="*/ 1104 w 1105"/>
                    <a:gd name="T5" fmla="*/ 528 h 529"/>
                    <a:gd name="T6" fmla="*/ 0 w 1105"/>
                    <a:gd name="T7" fmla="*/ 528 h 529"/>
                    <a:gd name="T8" fmla="*/ 55 w 1105"/>
                    <a:gd name="T9" fmla="*/ 528 h 5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05" h="529">
                      <a:moveTo>
                        <a:pt x="0" y="0"/>
                      </a:moveTo>
                      <a:lnTo>
                        <a:pt x="1104" y="0"/>
                      </a:lnTo>
                      <a:lnTo>
                        <a:pt x="1104" y="528"/>
                      </a:lnTo>
                      <a:lnTo>
                        <a:pt x="0" y="528"/>
                      </a:lnTo>
                      <a:lnTo>
                        <a:pt x="55" y="528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50" name="Line 36">
                  <a:extLst>
                    <a:ext uri="{FF2B5EF4-FFF2-40B4-BE49-F238E27FC236}">
                      <a16:creationId xmlns:a16="http://schemas.microsoft.com/office/drawing/2014/main" id="{10D71693-BD9D-224F-B717-D5BA3BF95D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6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51" name="Line 37">
                  <a:extLst>
                    <a:ext uri="{FF2B5EF4-FFF2-40B4-BE49-F238E27FC236}">
                      <a16:creationId xmlns:a16="http://schemas.microsoft.com/office/drawing/2014/main" id="{FAA42212-6CB4-7741-B0DB-B3D5E66F07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2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52" name="Line 38">
                  <a:extLst>
                    <a:ext uri="{FF2B5EF4-FFF2-40B4-BE49-F238E27FC236}">
                      <a16:creationId xmlns:a16="http://schemas.microsoft.com/office/drawing/2014/main" id="{DB67432C-3B38-DD44-8EF1-E8B8A7E6D0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cxnSp>
            <p:nvCxnSpPr>
              <p:cNvPr id="43" name="Straight Arrow Connector 15">
                <a:extLst>
                  <a:ext uri="{FF2B5EF4-FFF2-40B4-BE49-F238E27FC236}">
                    <a16:creationId xmlns:a16="http://schemas.microsoft.com/office/drawing/2014/main" id="{8B7C9B66-A4BF-CD44-A522-718379C7DBB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92089" y="1537471"/>
                <a:ext cx="125730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Straight Arrow Connector 17">
                <a:extLst>
                  <a:ext uri="{FF2B5EF4-FFF2-40B4-BE49-F238E27FC236}">
                    <a16:creationId xmlns:a16="http://schemas.microsoft.com/office/drawing/2014/main" id="{8BE2E1A1-CFCD-9449-8DE2-12E579BE19E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8132658" y="1539895"/>
                <a:ext cx="804383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5" name="TextBox 18">
                <a:extLst>
                  <a:ext uri="{FF2B5EF4-FFF2-40B4-BE49-F238E27FC236}">
                    <a16:creationId xmlns:a16="http://schemas.microsoft.com/office/drawing/2014/main" id="{B3C8C464-B074-AF44-8AAC-393D8EE887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54833" y="1224758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46" name="Straight Connector 34">
                <a:extLst>
                  <a:ext uri="{FF2B5EF4-FFF2-40B4-BE49-F238E27FC236}">
                    <a16:creationId xmlns:a16="http://schemas.microsoft.com/office/drawing/2014/main" id="{5EC58917-45F9-CF48-97B2-247E3B6E1BF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454838" y="1423214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47" name="TextBox 36">
                <a:extLst>
                  <a:ext uri="{FF2B5EF4-FFF2-40B4-BE49-F238E27FC236}">
                    <a16:creationId xmlns:a16="http://schemas.microsoft.com/office/drawing/2014/main" id="{F56FA167-0D2B-C14B-B151-9AC57B98A5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41096" y="1243700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48" name="Straight Connector 37">
                <a:extLst>
                  <a:ext uri="{FF2B5EF4-FFF2-40B4-BE49-F238E27FC236}">
                    <a16:creationId xmlns:a16="http://schemas.microsoft.com/office/drawing/2014/main" id="{EF8DB01A-358C-1D44-91F0-0C212DDC4FD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739777" y="1420790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61990A-0A6E-224C-BE32-291840FCD206}"/>
                </a:ext>
              </a:extLst>
            </p:cNvPr>
            <p:cNvSpPr txBox="1"/>
            <p:nvPr/>
          </p:nvSpPr>
          <p:spPr>
            <a:xfrm>
              <a:off x="4873560" y="201677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C3FB4D3-4171-F34D-98E4-7D231F4E1C57}"/>
                </a:ext>
              </a:extLst>
            </p:cNvPr>
            <p:cNvSpPr txBox="1"/>
            <p:nvPr/>
          </p:nvSpPr>
          <p:spPr>
            <a:xfrm>
              <a:off x="4873560" y="273241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279D56B-CFCF-B040-AFB2-1F64A92D42D6}"/>
                </a:ext>
              </a:extLst>
            </p:cNvPr>
            <p:cNvSpPr txBox="1"/>
            <p:nvPr/>
          </p:nvSpPr>
          <p:spPr>
            <a:xfrm>
              <a:off x="4851920" y="4199266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C79DAD-C4AB-AC45-A81E-26184424C078}"/>
                </a:ext>
              </a:extLst>
            </p:cNvPr>
            <p:cNvSpPr txBox="1"/>
            <p:nvPr/>
          </p:nvSpPr>
          <p:spPr>
            <a:xfrm>
              <a:off x="4816654" y="3373823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…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58A6CFA-3B55-4B43-B23B-E36D5D1BD738}"/>
              </a:ext>
            </a:extLst>
          </p:cNvPr>
          <p:cNvSpPr txBox="1"/>
          <p:nvPr/>
        </p:nvSpPr>
        <p:spPr>
          <a:xfrm>
            <a:off x="4799882" y="1432097"/>
            <a:ext cx="4267916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Properties of an OQ switch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All buffering takes place at the output.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Output queues must be able to write packets at rate </a:t>
            </a:r>
            <a:r>
              <a:rPr lang="en-US" sz="1600" dirty="0">
                <a:solidFill>
                  <a:srgbClr val="00B050"/>
                </a:solidFill>
              </a:rPr>
              <a:t>N</a:t>
            </a:r>
            <a:r>
              <a:rPr lang="en-US" sz="1600" dirty="0">
                <a:solidFill>
                  <a:schemeClr val="accent2"/>
                </a:solidFill>
              </a:rPr>
              <a:t> x </a:t>
            </a:r>
            <a:r>
              <a:rPr lang="en-US" sz="1600" dirty="0">
                <a:solidFill>
                  <a:srgbClr val="7030A0"/>
                </a:solidFill>
              </a:rPr>
              <a:t>R</a:t>
            </a:r>
            <a:r>
              <a:rPr lang="en-US" sz="1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CDAB483-33DE-AE47-8276-2D7B902FD2F8}"/>
              </a:ext>
            </a:extLst>
          </p:cNvPr>
          <p:cNvSpPr txBox="1"/>
          <p:nvPr/>
        </p:nvSpPr>
        <p:spPr>
          <a:xfrm>
            <a:off x="4799882" y="2785946"/>
            <a:ext cx="4280339" cy="18774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Consequences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“Work conserving”: Whenever there is a </a:t>
            </a:r>
            <a:br>
              <a:rPr lang="en-US" sz="1600" dirty="0">
                <a:solidFill>
                  <a:schemeClr val="accent2"/>
                </a:solidFill>
              </a:rPr>
            </a:br>
            <a:r>
              <a:rPr lang="en-US" sz="1600" dirty="0">
                <a:solidFill>
                  <a:schemeClr val="accent2"/>
                </a:solidFill>
              </a:rPr>
              <a:t>packet in the system, its output is busy </a:t>
            </a:r>
            <a:br>
              <a:rPr lang="en-US" sz="1600" dirty="0">
                <a:solidFill>
                  <a:schemeClr val="accent2"/>
                </a:solidFill>
              </a:rPr>
            </a:br>
            <a:r>
              <a:rPr lang="en-US" sz="1600" dirty="0">
                <a:solidFill>
                  <a:schemeClr val="accent2"/>
                </a:solidFill>
              </a:rPr>
              <a:t>sending a packet. No unnecessary idling.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Average delay is minimized.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But memory bandwidth limits the switching </a:t>
            </a:r>
            <a:br>
              <a:rPr lang="en-US" sz="1600" dirty="0">
                <a:solidFill>
                  <a:schemeClr val="accent2"/>
                </a:solidFill>
              </a:rPr>
            </a:br>
            <a:r>
              <a:rPr lang="en-US" sz="1600" dirty="0">
                <a:solidFill>
                  <a:schemeClr val="accent2"/>
                </a:solidFill>
              </a:rPr>
              <a:t>capacity.</a:t>
            </a:r>
          </a:p>
        </p:txBody>
      </p:sp>
    </p:spTree>
    <p:extLst>
      <p:ext uri="{BB962C8B-B14F-4D97-AF65-F5344CB8AC3E}">
        <p14:creationId xmlns:p14="http://schemas.microsoft.com/office/powerpoint/2010/main" val="183327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E7C5-22A6-E94D-B360-5C3C1D20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7BB513-B3C7-2D42-B6D1-1B05367BB1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2F1D9-FE34-B347-A00E-420F037BCE0D}" type="slidenum">
              <a:rPr lang="en-US" altLang="en-US" smtClean="0"/>
              <a:pPr/>
              <a:t>8</a:t>
            </a:fld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FF799B-0CD2-5F4E-833D-3F2E216DD164}"/>
              </a:ext>
            </a:extLst>
          </p:cNvPr>
          <p:cNvGrpSpPr/>
          <p:nvPr/>
        </p:nvGrpSpPr>
        <p:grpSpPr>
          <a:xfrm>
            <a:off x="609600" y="1438921"/>
            <a:ext cx="3744952" cy="577699"/>
            <a:chOff x="5192089" y="1224758"/>
            <a:chExt cx="3744952" cy="577699"/>
          </a:xfrm>
        </p:grpSpPr>
        <p:grpSp>
          <p:nvGrpSpPr>
            <p:cNvPr id="5" name="Group 34">
              <a:extLst>
                <a:ext uri="{FF2B5EF4-FFF2-40B4-BE49-F238E27FC236}">
                  <a16:creationId xmlns:a16="http://schemas.microsoft.com/office/drawing/2014/main" id="{68F605F4-DC74-5046-A527-51033B7D14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30222" y="1272484"/>
              <a:ext cx="702436" cy="529973"/>
              <a:chOff x="1104" y="1200"/>
              <a:chExt cx="1105" cy="529"/>
            </a:xfrm>
          </p:grpSpPr>
          <p:sp>
            <p:nvSpPr>
              <p:cNvPr id="12" name="Freeform 35">
                <a:extLst>
                  <a:ext uri="{FF2B5EF4-FFF2-40B4-BE49-F238E27FC236}">
                    <a16:creationId xmlns:a16="http://schemas.microsoft.com/office/drawing/2014/main" id="{56A6083A-D43B-514C-9BF6-7597FF854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1200"/>
                <a:ext cx="1105" cy="529"/>
              </a:xfrm>
              <a:custGeom>
                <a:avLst/>
                <a:gdLst>
                  <a:gd name="T0" fmla="*/ 0 w 1105"/>
                  <a:gd name="T1" fmla="*/ 0 h 529"/>
                  <a:gd name="T2" fmla="*/ 1104 w 1105"/>
                  <a:gd name="T3" fmla="*/ 0 h 529"/>
                  <a:gd name="T4" fmla="*/ 1104 w 1105"/>
                  <a:gd name="T5" fmla="*/ 528 h 529"/>
                  <a:gd name="T6" fmla="*/ 0 w 1105"/>
                  <a:gd name="T7" fmla="*/ 528 h 529"/>
                  <a:gd name="T8" fmla="*/ 55 w 1105"/>
                  <a:gd name="T9" fmla="*/ 528 h 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5" h="529">
                    <a:moveTo>
                      <a:pt x="0" y="0"/>
                    </a:moveTo>
                    <a:lnTo>
                      <a:pt x="1104" y="0"/>
                    </a:lnTo>
                    <a:lnTo>
                      <a:pt x="1104" y="528"/>
                    </a:lnTo>
                    <a:lnTo>
                      <a:pt x="0" y="528"/>
                    </a:lnTo>
                    <a:lnTo>
                      <a:pt x="55" y="52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3" name="Line 36">
                <a:extLst>
                  <a:ext uri="{FF2B5EF4-FFF2-40B4-BE49-F238E27FC236}">
                    <a16:creationId xmlns:a16="http://schemas.microsoft.com/office/drawing/2014/main" id="{DA79FC9D-2B86-D842-A314-A9B5C3BB9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4" name="Line 37">
                <a:extLst>
                  <a:ext uri="{FF2B5EF4-FFF2-40B4-BE49-F238E27FC236}">
                    <a16:creationId xmlns:a16="http://schemas.microsoft.com/office/drawing/2014/main" id="{5ED55A06-4923-DA43-8770-07724F7DDA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  <p:sp>
            <p:nvSpPr>
              <p:cNvPr id="15" name="Line 38">
                <a:extLst>
                  <a:ext uri="{FF2B5EF4-FFF2-40B4-BE49-F238E27FC236}">
                    <a16:creationId xmlns:a16="http://schemas.microsoft.com/office/drawing/2014/main" id="{4C8847C9-6C1E-834B-95C5-FF826707BF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200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0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6" name="Straight Arrow Connector 15">
              <a:extLst>
                <a:ext uri="{FF2B5EF4-FFF2-40B4-BE49-F238E27FC236}">
                  <a16:creationId xmlns:a16="http://schemas.microsoft.com/office/drawing/2014/main" id="{44007926-C66D-8548-99B0-41887661CF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92089" y="1537471"/>
              <a:ext cx="12573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" name="Straight Arrow Connector 17">
              <a:extLst>
                <a:ext uri="{FF2B5EF4-FFF2-40B4-BE49-F238E27FC236}">
                  <a16:creationId xmlns:a16="http://schemas.microsoft.com/office/drawing/2014/main" id="{62423B91-25B0-754D-8521-A32D74E3E77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132658" y="1539895"/>
              <a:ext cx="80438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9546F591-E5D4-7A4C-B1FC-3055EC706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54833" y="1224758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9" name="Straight Connector 34">
              <a:extLst>
                <a:ext uri="{FF2B5EF4-FFF2-40B4-BE49-F238E27FC236}">
                  <a16:creationId xmlns:a16="http://schemas.microsoft.com/office/drawing/2014/main" id="{13C9C8FA-50B7-AD4C-85DC-B7DD700ED2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454838" y="1423214"/>
              <a:ext cx="154781" cy="207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0" name="TextBox 36">
              <a:extLst>
                <a:ext uri="{FF2B5EF4-FFF2-40B4-BE49-F238E27FC236}">
                  <a16:creationId xmlns:a16="http://schemas.microsoft.com/office/drawing/2014/main" id="{08B02079-13FF-9D47-954E-078286F1A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1096" y="1243700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7030A0"/>
                  </a:solidFill>
                </a:rPr>
                <a:t>R</a:t>
              </a:r>
            </a:p>
          </p:txBody>
        </p:sp>
        <p:cxnSp>
          <p:nvCxnSpPr>
            <p:cNvPr id="11" name="Straight Connector 37">
              <a:extLst>
                <a:ext uri="{FF2B5EF4-FFF2-40B4-BE49-F238E27FC236}">
                  <a16:creationId xmlns:a16="http://schemas.microsoft.com/office/drawing/2014/main" id="{588FC506-8D40-F04A-AEA4-53EC5A521ED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739777" y="1420790"/>
              <a:ext cx="154781" cy="207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62CDE0-E67A-FF4A-8B45-3683C759B8D3}"/>
              </a:ext>
            </a:extLst>
          </p:cNvPr>
          <p:cNvGrpSpPr/>
          <p:nvPr/>
        </p:nvGrpSpPr>
        <p:grpSpPr>
          <a:xfrm>
            <a:off x="1844816" y="1742240"/>
            <a:ext cx="1004815" cy="2914208"/>
            <a:chOff x="6427305" y="1528077"/>
            <a:chExt cx="1004815" cy="291420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D11C34B-38F6-CE49-A4DA-96303842D1E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47491" y="1529045"/>
              <a:ext cx="980833" cy="8335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638BAC8-8FEA-EF43-9F34-238B278F360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47491" y="1533212"/>
              <a:ext cx="973876" cy="735432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B0B4B8-0D85-AA4E-BFA9-9C3BB0F0A9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45593" y="1537379"/>
              <a:ext cx="975774" cy="1475784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D4A518C-AE65-3F4D-BCA9-2664E048697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43695" y="1533211"/>
              <a:ext cx="984629" cy="290665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F52646-44A2-F84E-A510-D6AD6F33D5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43110" y="2263703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D50998-4FC1-9149-A4CE-0A7E042E21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38729" y="2998361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69CD93D-630A-104C-A4C1-4A88858F89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27305" y="4438409"/>
              <a:ext cx="984970" cy="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37B1FEB-3184-954A-9295-85EBA775EC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43110" y="1539895"/>
              <a:ext cx="984970" cy="722931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6AE6B8-C2FA-BE45-8F70-364E3AA9396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42866" y="1533986"/>
              <a:ext cx="982297" cy="146776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8F152A2-83CB-2842-AA4A-EF2B23C0BD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42622" y="1528077"/>
              <a:ext cx="963567" cy="2903240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65DC140-424A-9142-9043-9827D9BE0E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60619" y="2259826"/>
              <a:ext cx="966133" cy="74192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5CDD4A3-9095-224A-99CE-D26FA17D5E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0247" y="2985758"/>
              <a:ext cx="955942" cy="144150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43615-7AC4-A14C-8B79-29B4DACEE4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5614" y="2267866"/>
              <a:ext cx="957127" cy="2174419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D01C5B4-3FCC-7142-AEBA-2BD259F6368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49389" y="2274553"/>
              <a:ext cx="976208" cy="727202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64753EE-D9A4-2345-B810-C73AFCCB2CB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49389" y="2267866"/>
              <a:ext cx="982731" cy="2172475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071D95-9732-1D43-A296-C04745523B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49389" y="2993312"/>
              <a:ext cx="971978" cy="1440343"/>
            </a:xfrm>
            <a:prstGeom prst="line">
              <a:avLst/>
            </a:prstGeom>
            <a:solidFill>
              <a:srgbClr val="808080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18EC87D-9754-A64A-B8B6-1D81DCE36FEA}"/>
              </a:ext>
            </a:extLst>
          </p:cNvPr>
          <p:cNvSpPr txBox="1"/>
          <p:nvPr/>
        </p:nvSpPr>
        <p:spPr>
          <a:xfrm>
            <a:off x="291071" y="151529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CC3BC3D-41D9-944D-B5A1-E62BC1AEBC24}"/>
              </a:ext>
            </a:extLst>
          </p:cNvPr>
          <p:cNvGrpSpPr/>
          <p:nvPr/>
        </p:nvGrpSpPr>
        <p:grpSpPr>
          <a:xfrm>
            <a:off x="234165" y="2167669"/>
            <a:ext cx="4120387" cy="2751844"/>
            <a:chOff x="4816654" y="1953506"/>
            <a:chExt cx="4120387" cy="275184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1EF0F3B-BEE1-E34A-BA97-CA4438A4ED74}"/>
                </a:ext>
              </a:extLst>
            </p:cNvPr>
            <p:cNvGrpSpPr/>
            <p:nvPr/>
          </p:nvGrpSpPr>
          <p:grpSpPr>
            <a:xfrm>
              <a:off x="5192089" y="1953506"/>
              <a:ext cx="3744952" cy="577699"/>
              <a:chOff x="5192089" y="1224758"/>
              <a:chExt cx="3744952" cy="577699"/>
            </a:xfrm>
          </p:grpSpPr>
          <p:grpSp>
            <p:nvGrpSpPr>
              <p:cNvPr id="64" name="Group 34">
                <a:extLst>
                  <a:ext uri="{FF2B5EF4-FFF2-40B4-BE49-F238E27FC236}">
                    <a16:creationId xmlns:a16="http://schemas.microsoft.com/office/drawing/2014/main" id="{682C463C-AD04-EE4C-8D0F-3953EC5ACF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30222" y="1272484"/>
                <a:ext cx="702436" cy="529973"/>
                <a:chOff x="1104" y="1200"/>
                <a:chExt cx="1105" cy="529"/>
              </a:xfrm>
            </p:grpSpPr>
            <p:sp>
              <p:nvSpPr>
                <p:cNvPr id="71" name="Freeform 35">
                  <a:extLst>
                    <a:ext uri="{FF2B5EF4-FFF2-40B4-BE49-F238E27FC236}">
                      <a16:creationId xmlns:a16="http://schemas.microsoft.com/office/drawing/2014/main" id="{897E1364-9B73-F94D-8517-D15469A4F4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4" y="1200"/>
                  <a:ext cx="1105" cy="529"/>
                </a:xfrm>
                <a:custGeom>
                  <a:avLst/>
                  <a:gdLst>
                    <a:gd name="T0" fmla="*/ 0 w 1105"/>
                    <a:gd name="T1" fmla="*/ 0 h 529"/>
                    <a:gd name="T2" fmla="*/ 1104 w 1105"/>
                    <a:gd name="T3" fmla="*/ 0 h 529"/>
                    <a:gd name="T4" fmla="*/ 1104 w 1105"/>
                    <a:gd name="T5" fmla="*/ 528 h 529"/>
                    <a:gd name="T6" fmla="*/ 0 w 1105"/>
                    <a:gd name="T7" fmla="*/ 528 h 529"/>
                    <a:gd name="T8" fmla="*/ 55 w 1105"/>
                    <a:gd name="T9" fmla="*/ 528 h 5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05" h="529">
                      <a:moveTo>
                        <a:pt x="0" y="0"/>
                      </a:moveTo>
                      <a:lnTo>
                        <a:pt x="1104" y="0"/>
                      </a:lnTo>
                      <a:lnTo>
                        <a:pt x="1104" y="528"/>
                      </a:lnTo>
                      <a:lnTo>
                        <a:pt x="0" y="528"/>
                      </a:lnTo>
                      <a:lnTo>
                        <a:pt x="55" y="528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72" name="Line 36">
                  <a:extLst>
                    <a:ext uri="{FF2B5EF4-FFF2-40B4-BE49-F238E27FC236}">
                      <a16:creationId xmlns:a16="http://schemas.microsoft.com/office/drawing/2014/main" id="{00780094-2F81-C54E-8A86-408F7328FD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6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73" name="Line 37">
                  <a:extLst>
                    <a:ext uri="{FF2B5EF4-FFF2-40B4-BE49-F238E27FC236}">
                      <a16:creationId xmlns:a16="http://schemas.microsoft.com/office/drawing/2014/main" id="{4793B3DE-6ECD-A04A-B5FF-04C8D8E3B5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2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74" name="Line 38">
                  <a:extLst>
                    <a:ext uri="{FF2B5EF4-FFF2-40B4-BE49-F238E27FC236}">
                      <a16:creationId xmlns:a16="http://schemas.microsoft.com/office/drawing/2014/main" id="{59F0123D-CB94-FA46-A135-195F477610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cxnSp>
            <p:nvCxnSpPr>
              <p:cNvPr id="65" name="Straight Arrow Connector 15">
                <a:extLst>
                  <a:ext uri="{FF2B5EF4-FFF2-40B4-BE49-F238E27FC236}">
                    <a16:creationId xmlns:a16="http://schemas.microsoft.com/office/drawing/2014/main" id="{6AA21E4B-1DE9-4F4E-B545-A32CFF61691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92089" y="1537471"/>
                <a:ext cx="125730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6" name="Straight Arrow Connector 17">
                <a:extLst>
                  <a:ext uri="{FF2B5EF4-FFF2-40B4-BE49-F238E27FC236}">
                    <a16:creationId xmlns:a16="http://schemas.microsoft.com/office/drawing/2014/main" id="{4C82DAF6-857D-EB40-8C2B-A51D85C90F4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8132658" y="1539895"/>
                <a:ext cx="804383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67" name="TextBox 18">
                <a:extLst>
                  <a:ext uri="{FF2B5EF4-FFF2-40B4-BE49-F238E27FC236}">
                    <a16:creationId xmlns:a16="http://schemas.microsoft.com/office/drawing/2014/main" id="{4C2A0875-3184-A240-922A-9EBD74CB35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54833" y="1224758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68" name="Straight Connector 34">
                <a:extLst>
                  <a:ext uri="{FF2B5EF4-FFF2-40B4-BE49-F238E27FC236}">
                    <a16:creationId xmlns:a16="http://schemas.microsoft.com/office/drawing/2014/main" id="{0539A78E-BDF4-9F4D-BA8C-DE6327D3311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454838" y="1423214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69" name="TextBox 36">
                <a:extLst>
                  <a:ext uri="{FF2B5EF4-FFF2-40B4-BE49-F238E27FC236}">
                    <a16:creationId xmlns:a16="http://schemas.microsoft.com/office/drawing/2014/main" id="{216E6859-6B03-4147-A825-2800F819BA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41096" y="1243700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70" name="Straight Connector 37">
                <a:extLst>
                  <a:ext uri="{FF2B5EF4-FFF2-40B4-BE49-F238E27FC236}">
                    <a16:creationId xmlns:a16="http://schemas.microsoft.com/office/drawing/2014/main" id="{01403003-C002-E84C-A4F2-3A44B5897D6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739777" y="1420790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BDA25D1-6934-F84E-898C-70ED5D19311E}"/>
                </a:ext>
              </a:extLst>
            </p:cNvPr>
            <p:cNvGrpSpPr/>
            <p:nvPr/>
          </p:nvGrpSpPr>
          <p:grpSpPr>
            <a:xfrm>
              <a:off x="5192089" y="2682254"/>
              <a:ext cx="3744952" cy="577699"/>
              <a:chOff x="5192089" y="1224758"/>
              <a:chExt cx="3744952" cy="577699"/>
            </a:xfrm>
          </p:grpSpPr>
          <p:grpSp>
            <p:nvGrpSpPr>
              <p:cNvPr id="53" name="Group 34">
                <a:extLst>
                  <a:ext uri="{FF2B5EF4-FFF2-40B4-BE49-F238E27FC236}">
                    <a16:creationId xmlns:a16="http://schemas.microsoft.com/office/drawing/2014/main" id="{51A8B9E1-D61D-D549-ACAC-FD1B236624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30222" y="1272484"/>
                <a:ext cx="702436" cy="529973"/>
                <a:chOff x="1104" y="1200"/>
                <a:chExt cx="1105" cy="529"/>
              </a:xfrm>
            </p:grpSpPr>
            <p:sp>
              <p:nvSpPr>
                <p:cNvPr id="60" name="Freeform 35">
                  <a:extLst>
                    <a:ext uri="{FF2B5EF4-FFF2-40B4-BE49-F238E27FC236}">
                      <a16:creationId xmlns:a16="http://schemas.microsoft.com/office/drawing/2014/main" id="{508F7446-8D9D-0942-9BA2-ED6243E359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4" y="1200"/>
                  <a:ext cx="1105" cy="529"/>
                </a:xfrm>
                <a:custGeom>
                  <a:avLst/>
                  <a:gdLst>
                    <a:gd name="T0" fmla="*/ 0 w 1105"/>
                    <a:gd name="T1" fmla="*/ 0 h 529"/>
                    <a:gd name="T2" fmla="*/ 1104 w 1105"/>
                    <a:gd name="T3" fmla="*/ 0 h 529"/>
                    <a:gd name="T4" fmla="*/ 1104 w 1105"/>
                    <a:gd name="T5" fmla="*/ 528 h 529"/>
                    <a:gd name="T6" fmla="*/ 0 w 1105"/>
                    <a:gd name="T7" fmla="*/ 528 h 529"/>
                    <a:gd name="T8" fmla="*/ 55 w 1105"/>
                    <a:gd name="T9" fmla="*/ 528 h 5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05" h="529">
                      <a:moveTo>
                        <a:pt x="0" y="0"/>
                      </a:moveTo>
                      <a:lnTo>
                        <a:pt x="1104" y="0"/>
                      </a:lnTo>
                      <a:lnTo>
                        <a:pt x="1104" y="528"/>
                      </a:lnTo>
                      <a:lnTo>
                        <a:pt x="0" y="528"/>
                      </a:lnTo>
                      <a:lnTo>
                        <a:pt x="55" y="528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61" name="Line 36">
                  <a:extLst>
                    <a:ext uri="{FF2B5EF4-FFF2-40B4-BE49-F238E27FC236}">
                      <a16:creationId xmlns:a16="http://schemas.microsoft.com/office/drawing/2014/main" id="{F933D423-D337-B24D-B05F-5493AB24F4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6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62" name="Line 37">
                  <a:extLst>
                    <a:ext uri="{FF2B5EF4-FFF2-40B4-BE49-F238E27FC236}">
                      <a16:creationId xmlns:a16="http://schemas.microsoft.com/office/drawing/2014/main" id="{A19E7F4A-2153-264A-A0D2-34E18F71D0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2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63" name="Line 38">
                  <a:extLst>
                    <a:ext uri="{FF2B5EF4-FFF2-40B4-BE49-F238E27FC236}">
                      <a16:creationId xmlns:a16="http://schemas.microsoft.com/office/drawing/2014/main" id="{508CFD05-E867-6E47-89A3-BD9BF419EC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cxnSp>
            <p:nvCxnSpPr>
              <p:cNvPr id="54" name="Straight Arrow Connector 15">
                <a:extLst>
                  <a:ext uri="{FF2B5EF4-FFF2-40B4-BE49-F238E27FC236}">
                    <a16:creationId xmlns:a16="http://schemas.microsoft.com/office/drawing/2014/main" id="{0EF57615-67EF-3D42-8842-5EED627FA2A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92089" y="1537471"/>
                <a:ext cx="125730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5" name="Straight Arrow Connector 17">
                <a:extLst>
                  <a:ext uri="{FF2B5EF4-FFF2-40B4-BE49-F238E27FC236}">
                    <a16:creationId xmlns:a16="http://schemas.microsoft.com/office/drawing/2014/main" id="{4FAF85C5-C238-0641-BC8B-0896DA485CF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8132658" y="1539895"/>
                <a:ext cx="804383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56" name="TextBox 18">
                <a:extLst>
                  <a:ext uri="{FF2B5EF4-FFF2-40B4-BE49-F238E27FC236}">
                    <a16:creationId xmlns:a16="http://schemas.microsoft.com/office/drawing/2014/main" id="{1FD79401-D7D2-3944-A1B9-CE1F660EE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54833" y="1224758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57" name="Straight Connector 34">
                <a:extLst>
                  <a:ext uri="{FF2B5EF4-FFF2-40B4-BE49-F238E27FC236}">
                    <a16:creationId xmlns:a16="http://schemas.microsoft.com/office/drawing/2014/main" id="{A39382BB-6E07-7543-8C40-79F5566053A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454838" y="1423214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58" name="TextBox 36">
                <a:extLst>
                  <a:ext uri="{FF2B5EF4-FFF2-40B4-BE49-F238E27FC236}">
                    <a16:creationId xmlns:a16="http://schemas.microsoft.com/office/drawing/2014/main" id="{DE91BAE6-3C99-6B46-9F65-B5BD0FE166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41096" y="1243700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59" name="Straight Connector 37">
                <a:extLst>
                  <a:ext uri="{FF2B5EF4-FFF2-40B4-BE49-F238E27FC236}">
                    <a16:creationId xmlns:a16="http://schemas.microsoft.com/office/drawing/2014/main" id="{0E434EE2-F014-5745-B13E-72CECF38C3F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739777" y="1420790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8BCEC54-003E-A44D-91A8-7F30B55B76D7}"/>
                </a:ext>
              </a:extLst>
            </p:cNvPr>
            <p:cNvGrpSpPr/>
            <p:nvPr/>
          </p:nvGrpSpPr>
          <p:grpSpPr>
            <a:xfrm>
              <a:off x="5192089" y="4127651"/>
              <a:ext cx="3744952" cy="577699"/>
              <a:chOff x="5192089" y="1224758"/>
              <a:chExt cx="3744952" cy="577699"/>
            </a:xfrm>
          </p:grpSpPr>
          <p:grpSp>
            <p:nvGrpSpPr>
              <p:cNvPr id="42" name="Group 34">
                <a:extLst>
                  <a:ext uri="{FF2B5EF4-FFF2-40B4-BE49-F238E27FC236}">
                    <a16:creationId xmlns:a16="http://schemas.microsoft.com/office/drawing/2014/main" id="{5C50506E-0337-6C4F-99BC-F20882F8BC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30222" y="1272484"/>
                <a:ext cx="702436" cy="529973"/>
                <a:chOff x="1104" y="1200"/>
                <a:chExt cx="1105" cy="529"/>
              </a:xfrm>
            </p:grpSpPr>
            <p:sp>
              <p:nvSpPr>
                <p:cNvPr id="49" name="Freeform 35">
                  <a:extLst>
                    <a:ext uri="{FF2B5EF4-FFF2-40B4-BE49-F238E27FC236}">
                      <a16:creationId xmlns:a16="http://schemas.microsoft.com/office/drawing/2014/main" id="{686E3548-8917-854B-8E3C-2F3F5F1252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4" y="1200"/>
                  <a:ext cx="1105" cy="529"/>
                </a:xfrm>
                <a:custGeom>
                  <a:avLst/>
                  <a:gdLst>
                    <a:gd name="T0" fmla="*/ 0 w 1105"/>
                    <a:gd name="T1" fmla="*/ 0 h 529"/>
                    <a:gd name="T2" fmla="*/ 1104 w 1105"/>
                    <a:gd name="T3" fmla="*/ 0 h 529"/>
                    <a:gd name="T4" fmla="*/ 1104 w 1105"/>
                    <a:gd name="T5" fmla="*/ 528 h 529"/>
                    <a:gd name="T6" fmla="*/ 0 w 1105"/>
                    <a:gd name="T7" fmla="*/ 528 h 529"/>
                    <a:gd name="T8" fmla="*/ 55 w 1105"/>
                    <a:gd name="T9" fmla="*/ 528 h 5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05" h="529">
                      <a:moveTo>
                        <a:pt x="0" y="0"/>
                      </a:moveTo>
                      <a:lnTo>
                        <a:pt x="1104" y="0"/>
                      </a:lnTo>
                      <a:lnTo>
                        <a:pt x="1104" y="528"/>
                      </a:lnTo>
                      <a:lnTo>
                        <a:pt x="0" y="528"/>
                      </a:lnTo>
                      <a:lnTo>
                        <a:pt x="55" y="528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50" name="Line 36">
                  <a:extLst>
                    <a:ext uri="{FF2B5EF4-FFF2-40B4-BE49-F238E27FC236}">
                      <a16:creationId xmlns:a16="http://schemas.microsoft.com/office/drawing/2014/main" id="{10D71693-BD9D-224F-B717-D5BA3BF95D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6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51" name="Line 37">
                  <a:extLst>
                    <a:ext uri="{FF2B5EF4-FFF2-40B4-BE49-F238E27FC236}">
                      <a16:creationId xmlns:a16="http://schemas.microsoft.com/office/drawing/2014/main" id="{FAA42212-6CB4-7741-B0DB-B3D5E66F07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2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52" name="Line 38">
                  <a:extLst>
                    <a:ext uri="{FF2B5EF4-FFF2-40B4-BE49-F238E27FC236}">
                      <a16:creationId xmlns:a16="http://schemas.microsoft.com/office/drawing/2014/main" id="{DB67432C-3B38-DD44-8EF1-E8B8A7E6D0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8" y="1200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</p:grpSp>
          <p:cxnSp>
            <p:nvCxnSpPr>
              <p:cNvPr id="43" name="Straight Arrow Connector 15">
                <a:extLst>
                  <a:ext uri="{FF2B5EF4-FFF2-40B4-BE49-F238E27FC236}">
                    <a16:creationId xmlns:a16="http://schemas.microsoft.com/office/drawing/2014/main" id="{8B7C9B66-A4BF-CD44-A522-718379C7DBB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92089" y="1537471"/>
                <a:ext cx="125730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Straight Arrow Connector 17">
                <a:extLst>
                  <a:ext uri="{FF2B5EF4-FFF2-40B4-BE49-F238E27FC236}">
                    <a16:creationId xmlns:a16="http://schemas.microsoft.com/office/drawing/2014/main" id="{8BE2E1A1-CFCD-9449-8DE2-12E579BE19E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8132658" y="1539895"/>
                <a:ext cx="804383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5" name="TextBox 18">
                <a:extLst>
                  <a:ext uri="{FF2B5EF4-FFF2-40B4-BE49-F238E27FC236}">
                    <a16:creationId xmlns:a16="http://schemas.microsoft.com/office/drawing/2014/main" id="{B3C8C464-B074-AF44-8AAC-393D8EE887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54833" y="1224758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46" name="Straight Connector 34">
                <a:extLst>
                  <a:ext uri="{FF2B5EF4-FFF2-40B4-BE49-F238E27FC236}">
                    <a16:creationId xmlns:a16="http://schemas.microsoft.com/office/drawing/2014/main" id="{5EC58917-45F9-CF48-97B2-247E3B6E1BF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454838" y="1423214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47" name="TextBox 36">
                <a:extLst>
                  <a:ext uri="{FF2B5EF4-FFF2-40B4-BE49-F238E27FC236}">
                    <a16:creationId xmlns:a16="http://schemas.microsoft.com/office/drawing/2014/main" id="{F56FA167-0D2B-C14B-B151-9AC57B98A5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41096" y="1243700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solidFill>
                      <a:srgbClr val="7030A0"/>
                    </a:solidFill>
                  </a:rPr>
                  <a:t>R</a:t>
                </a:r>
              </a:p>
            </p:txBody>
          </p:sp>
          <p:cxnSp>
            <p:nvCxnSpPr>
              <p:cNvPr id="48" name="Straight Connector 37">
                <a:extLst>
                  <a:ext uri="{FF2B5EF4-FFF2-40B4-BE49-F238E27FC236}">
                    <a16:creationId xmlns:a16="http://schemas.microsoft.com/office/drawing/2014/main" id="{EF8DB01A-358C-1D44-91F0-0C212DDC4FD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739777" y="1420790"/>
                <a:ext cx="154781" cy="207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61990A-0A6E-224C-BE32-291840FCD206}"/>
                </a:ext>
              </a:extLst>
            </p:cNvPr>
            <p:cNvSpPr txBox="1"/>
            <p:nvPr/>
          </p:nvSpPr>
          <p:spPr>
            <a:xfrm>
              <a:off x="4873560" y="201677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C3FB4D3-4171-F34D-98E4-7D231F4E1C57}"/>
                </a:ext>
              </a:extLst>
            </p:cNvPr>
            <p:cNvSpPr txBox="1"/>
            <p:nvPr/>
          </p:nvSpPr>
          <p:spPr>
            <a:xfrm>
              <a:off x="4873560" y="273241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279D56B-CFCF-B040-AFB2-1F64A92D42D6}"/>
                </a:ext>
              </a:extLst>
            </p:cNvPr>
            <p:cNvSpPr txBox="1"/>
            <p:nvPr/>
          </p:nvSpPr>
          <p:spPr>
            <a:xfrm>
              <a:off x="4851920" y="4199266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C79DAD-C4AB-AC45-A81E-26184424C078}"/>
                </a:ext>
              </a:extLst>
            </p:cNvPr>
            <p:cNvSpPr txBox="1"/>
            <p:nvPr/>
          </p:nvSpPr>
          <p:spPr>
            <a:xfrm>
              <a:off x="4816654" y="3373823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…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1210387-392D-4047-B644-A5B84102B641}"/>
              </a:ext>
            </a:extLst>
          </p:cNvPr>
          <p:cNvGrpSpPr/>
          <p:nvPr/>
        </p:nvGrpSpPr>
        <p:grpSpPr>
          <a:xfrm>
            <a:off x="1893098" y="1565585"/>
            <a:ext cx="394584" cy="803631"/>
            <a:chOff x="1893098" y="1565585"/>
            <a:chExt cx="394584" cy="803631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171355B-3479-2741-8EA3-7D3EE0A55282}"/>
                </a:ext>
              </a:extLst>
            </p:cNvPr>
            <p:cNvSpPr txBox="1"/>
            <p:nvPr/>
          </p:nvSpPr>
          <p:spPr>
            <a:xfrm>
              <a:off x="1893098" y="1565585"/>
              <a:ext cx="3449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0.1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0ACEA5D-F0F6-4747-BB7D-52A30319209E}"/>
                </a:ext>
              </a:extLst>
            </p:cNvPr>
            <p:cNvSpPr txBox="1"/>
            <p:nvPr/>
          </p:nvSpPr>
          <p:spPr>
            <a:xfrm rot="2060840">
              <a:off x="1942716" y="1740653"/>
              <a:ext cx="3449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F2FB50E-B364-7F4C-9FAE-39391EE19615}"/>
                </a:ext>
              </a:extLst>
            </p:cNvPr>
            <p:cNvSpPr txBox="1"/>
            <p:nvPr/>
          </p:nvSpPr>
          <p:spPr>
            <a:xfrm rot="3123654">
              <a:off x="1967746" y="1933262"/>
              <a:ext cx="3449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BED7F24-73A1-8047-A527-ABCD25B4A274}"/>
                </a:ext>
              </a:extLst>
            </p:cNvPr>
            <p:cNvSpPr txBox="1"/>
            <p:nvPr/>
          </p:nvSpPr>
          <p:spPr>
            <a:xfrm rot="4038721">
              <a:off x="1907768" y="2081317"/>
              <a:ext cx="3449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0.4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60F3A0F-84B5-7C4E-A858-D4E8B10A6C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43811" y="1748918"/>
              <a:ext cx="263318" cy="3593"/>
            </a:xfrm>
            <a:prstGeom prst="straightConnector1">
              <a:avLst/>
            </a:prstGeom>
            <a:solidFill>
              <a:srgbClr val="80808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F34EB13-1E3E-634F-BC8F-9A823D9E42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17512" y="1846431"/>
              <a:ext cx="179211" cy="144133"/>
            </a:xfrm>
            <a:prstGeom prst="straightConnector1">
              <a:avLst/>
            </a:prstGeom>
            <a:solidFill>
              <a:srgbClr val="80808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29EFB80-EA30-4343-829F-55410C1509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9272" y="2028683"/>
              <a:ext cx="129410" cy="155958"/>
            </a:xfrm>
            <a:prstGeom prst="straightConnector1">
              <a:avLst/>
            </a:prstGeom>
            <a:solidFill>
              <a:srgbClr val="80808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3FE808CE-BF01-CD4D-A4BB-374237C8B4F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75236" y="2104842"/>
              <a:ext cx="64807" cy="253157"/>
            </a:xfrm>
            <a:prstGeom prst="straightConnector1">
              <a:avLst/>
            </a:prstGeom>
            <a:solidFill>
              <a:srgbClr val="80808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C2891A0-258D-F943-932E-07299A11CA34}"/>
                  </a:ext>
                </a:extLst>
              </p:cNvPr>
              <p:cNvSpPr txBox="1"/>
              <p:nvPr/>
            </p:nvSpPr>
            <p:spPr>
              <a:xfrm>
                <a:off x="4581561" y="1064381"/>
                <a:ext cx="4014561" cy="67967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Traffic matrix,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400" dirty="0"/>
                  <a:t> is the fraction of traffic from input </a:t>
                </a:r>
                <a:r>
                  <a:rPr lang="en-US" sz="1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400" dirty="0"/>
                  <a:t> to output 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C2891A0-258D-F943-932E-07299A11C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561" y="1064381"/>
                <a:ext cx="4014561" cy="679673"/>
              </a:xfrm>
              <a:prstGeom prst="rect">
                <a:avLst/>
              </a:prstGeom>
              <a:blipFill>
                <a:blip r:embed="rId3"/>
                <a:stretch>
                  <a:fillRect l="-1577" t="-1887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566923B-7556-FA41-AABC-1C8E88DC9CDD}"/>
              </a:ext>
            </a:extLst>
          </p:cNvPr>
          <p:cNvGrpSpPr/>
          <p:nvPr/>
        </p:nvGrpSpPr>
        <p:grpSpPr>
          <a:xfrm>
            <a:off x="4581561" y="1855024"/>
            <a:ext cx="4014561" cy="1398863"/>
            <a:chOff x="4581561" y="1855024"/>
            <a:chExt cx="4014561" cy="1398863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3FB37BE-2F70-BE4C-B5C8-DB4958928FF4}"/>
                </a:ext>
              </a:extLst>
            </p:cNvPr>
            <p:cNvSpPr/>
            <p:nvPr/>
          </p:nvSpPr>
          <p:spPr bwMode="auto">
            <a:xfrm>
              <a:off x="4581561" y="1855024"/>
              <a:ext cx="4014561" cy="13988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98" name="Group 9">
              <a:extLst>
                <a:ext uri="{FF2B5EF4-FFF2-40B4-BE49-F238E27FC236}">
                  <a16:creationId xmlns:a16="http://schemas.microsoft.com/office/drawing/2014/main" id="{6DB9D56D-E05B-284E-92DF-E8C536B76F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2327" y="2091146"/>
              <a:ext cx="1440741" cy="785404"/>
              <a:chOff x="895700" y="4070492"/>
              <a:chExt cx="3271030" cy="1643613"/>
            </a:xfrm>
          </p:grpSpPr>
          <p:sp>
            <p:nvSpPr>
              <p:cNvPr id="99" name="Left Bracket 6">
                <a:extLst>
                  <a:ext uri="{FF2B5EF4-FFF2-40B4-BE49-F238E27FC236}">
                    <a16:creationId xmlns:a16="http://schemas.microsoft.com/office/drawing/2014/main" id="{BB0AF192-4D5F-4F4A-9925-7752DC0AB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403" y="4208492"/>
                <a:ext cx="84404" cy="1505613"/>
              </a:xfrm>
              <a:prstGeom prst="leftBracket">
                <a:avLst>
                  <a:gd name="adj" fmla="val 8328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200"/>
              </a:p>
            </p:txBody>
          </p:sp>
          <p:sp>
            <p:nvSpPr>
              <p:cNvPr id="100" name="TextBox 7">
                <a:extLst>
                  <a:ext uri="{FF2B5EF4-FFF2-40B4-BE49-F238E27FC236}">
                    <a16:creationId xmlns:a16="http://schemas.microsoft.com/office/drawing/2014/main" id="{346363A8-6AFC-CC4F-AD3B-748A07A077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5700" y="4070492"/>
                <a:ext cx="3271030" cy="1427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dirty="0">
                    <a:solidFill>
                      <a:srgbClr val="FF0000"/>
                    </a:solidFill>
                  </a:rPr>
                  <a:t>0.1   0.2   0.2   0.4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en-US" sz="1200" dirty="0"/>
                  <a:t>0.2   0.3   0.1   0.1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en-US" sz="1200" dirty="0"/>
                  <a:t>1.0   0.0   0.0   0.0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en-US" sz="1200" dirty="0"/>
                  <a:t>0.1   0.4   0.3   0.1</a:t>
                </a:r>
              </a:p>
            </p:txBody>
          </p:sp>
          <p:sp>
            <p:nvSpPr>
              <p:cNvPr id="101" name="Left Bracket 8">
                <a:extLst>
                  <a:ext uri="{FF2B5EF4-FFF2-40B4-BE49-F238E27FC236}">
                    <a16:creationId xmlns:a16="http://schemas.microsoft.com/office/drawing/2014/main" id="{1B8A8106-0732-B646-A299-50B16AA3DD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961572" y="4219778"/>
                <a:ext cx="84404" cy="1494327"/>
              </a:xfrm>
              <a:prstGeom prst="leftBracket">
                <a:avLst>
                  <a:gd name="adj" fmla="val 8359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FB8C7C3-BF76-2D43-920E-73AE8D636AB0}"/>
                </a:ext>
              </a:extLst>
            </p:cNvPr>
            <p:cNvSpPr txBox="1"/>
            <p:nvPr/>
          </p:nvSpPr>
          <p:spPr>
            <a:xfrm>
              <a:off x="4581561" y="1859609"/>
              <a:ext cx="1951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For example: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AF7F20E7-2D12-5D45-B111-377F4E5C0D2F}"/>
                    </a:ext>
                  </a:extLst>
                </p:cNvPr>
                <p:cNvSpPr/>
                <p:nvPr/>
              </p:nvSpPr>
              <p:spPr>
                <a:xfrm>
                  <a:off x="5327199" y="2299531"/>
                  <a:ext cx="57829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AF7F20E7-2D12-5D45-B111-377F4E5C0D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199" y="2299531"/>
                  <a:ext cx="57829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61490014-BB79-F34F-8BF2-E20E0BA45832}"/>
                    </a:ext>
                  </a:extLst>
                </p:cNvPr>
                <p:cNvSpPr txBox="1"/>
                <p:nvPr/>
              </p:nvSpPr>
              <p:spPr>
                <a:xfrm>
                  <a:off x="4908983" y="2981860"/>
                  <a:ext cx="3477299" cy="2400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dirty="0"/>
                    <a:t>Note that the row (input) sum: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61490014-BB79-F34F-8BF2-E20E0BA45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983" y="2981860"/>
                  <a:ext cx="3477299" cy="240002"/>
                </a:xfrm>
                <a:prstGeom prst="rect">
                  <a:avLst/>
                </a:prstGeom>
                <a:blipFill>
                  <a:blip r:embed="rId5"/>
                  <a:stretch>
                    <a:fillRect l="-3285" t="-150000" r="-365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3F4A3D7-2A75-B347-BB11-5AECD492400B}"/>
              </a:ext>
            </a:extLst>
          </p:cNvPr>
          <p:cNvGrpSpPr/>
          <p:nvPr/>
        </p:nvGrpSpPr>
        <p:grpSpPr>
          <a:xfrm>
            <a:off x="6550271" y="3465028"/>
            <a:ext cx="2096274" cy="1557510"/>
            <a:chOff x="6550271" y="3465028"/>
            <a:chExt cx="2096274" cy="155751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B154CDB-FAFE-CB41-9BB5-1E73C825887C}"/>
                </a:ext>
              </a:extLst>
            </p:cNvPr>
            <p:cNvSpPr/>
            <p:nvPr/>
          </p:nvSpPr>
          <p:spPr bwMode="auto">
            <a:xfrm>
              <a:off x="6550271" y="3465028"/>
              <a:ext cx="2033566" cy="1557510"/>
            </a:xfrm>
            <a:prstGeom prst="rect">
              <a:avLst/>
            </a:prstGeom>
            <a:solidFill>
              <a:srgbClr val="F5B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grpSp>
          <p:nvGrpSpPr>
            <p:cNvPr id="107" name="Group 9">
              <a:extLst>
                <a:ext uri="{FF2B5EF4-FFF2-40B4-BE49-F238E27FC236}">
                  <a16:creationId xmlns:a16="http://schemas.microsoft.com/office/drawing/2014/main" id="{E70C616E-CAA5-4A48-80E5-1A109B0285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49425" y="3881544"/>
              <a:ext cx="751860" cy="823806"/>
              <a:chOff x="899403" y="4208492"/>
              <a:chExt cx="1388049" cy="1505613"/>
            </a:xfrm>
          </p:grpSpPr>
          <p:sp>
            <p:nvSpPr>
              <p:cNvPr id="108" name="Left Bracket 6">
                <a:extLst>
                  <a:ext uri="{FF2B5EF4-FFF2-40B4-BE49-F238E27FC236}">
                    <a16:creationId xmlns:a16="http://schemas.microsoft.com/office/drawing/2014/main" id="{1D6A71E5-3413-054A-8CE4-74D8B1456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403" y="4208492"/>
                <a:ext cx="84404" cy="1505613"/>
              </a:xfrm>
              <a:prstGeom prst="leftBracket">
                <a:avLst>
                  <a:gd name="adj" fmla="val 8328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200"/>
              </a:p>
            </p:txBody>
          </p:sp>
          <p:sp>
            <p:nvSpPr>
              <p:cNvPr id="110" name="Left Bracket 8">
                <a:extLst>
                  <a:ext uri="{FF2B5EF4-FFF2-40B4-BE49-F238E27FC236}">
                    <a16:creationId xmlns:a16="http://schemas.microsoft.com/office/drawing/2014/main" id="{0023C458-CD20-4447-ACCE-56E51FBBC3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03048" y="4219778"/>
                <a:ext cx="84404" cy="1494326"/>
              </a:xfrm>
              <a:prstGeom prst="leftBracket">
                <a:avLst>
                  <a:gd name="adj" fmla="val 8359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CC"/>
                  </a:buClr>
                  <a:buSzPct val="75000"/>
                  <a:buFont typeface="Wingdings" pitchFamily="2" charset="2"/>
                  <a:buChar char="Ø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75000"/>
                  <a:buFont typeface="Wingdings" pitchFamily="2" charset="2"/>
                  <a:buChar char="Ø"/>
                  <a:defRPr sz="2800">
                    <a:solidFill>
                      <a:srgbClr val="0000CC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200"/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ED1BBD1-770A-F54F-8519-D9C7F5D34A6F}"/>
                </a:ext>
              </a:extLst>
            </p:cNvPr>
            <p:cNvSpPr txBox="1"/>
            <p:nvPr/>
          </p:nvSpPr>
          <p:spPr>
            <a:xfrm>
              <a:off x="6553200" y="3473001"/>
              <a:ext cx="20933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Uniform Traffic Matrix: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8EE0E869-3867-4544-8059-0AB0DC2EB505}"/>
                    </a:ext>
                  </a:extLst>
                </p:cNvPr>
                <p:cNvSpPr/>
                <p:nvPr/>
              </p:nvSpPr>
              <p:spPr>
                <a:xfrm>
                  <a:off x="6646773" y="4062082"/>
                  <a:ext cx="74462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8EE0E869-3867-4544-8059-0AB0DC2EB5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6773" y="4062082"/>
                  <a:ext cx="744627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7D5D02B9-843B-424F-ABB7-995566E28FD6}"/>
                </a:ext>
              </a:extLst>
            </p:cNvPr>
            <p:cNvGrpSpPr/>
            <p:nvPr/>
          </p:nvGrpSpPr>
          <p:grpSpPr>
            <a:xfrm>
              <a:off x="7397442" y="3881543"/>
              <a:ext cx="668574" cy="153888"/>
              <a:chOff x="6445859" y="4147555"/>
              <a:chExt cx="1392272" cy="153888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8DDA64A-AC15-1640-A253-915EF578DFFB}"/>
                  </a:ext>
                </a:extLst>
              </p:cNvPr>
              <p:cNvSpPr txBox="1"/>
              <p:nvPr/>
            </p:nvSpPr>
            <p:spPr>
              <a:xfrm>
                <a:off x="6445859" y="4147555"/>
                <a:ext cx="13352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38D53F00-C6DC-9F41-9583-2BF07075E909}"/>
                      </a:ext>
                    </a:extLst>
                  </p:cNvPr>
                  <p:cNvSpPr txBox="1"/>
                  <p:nvPr/>
                </p:nvSpPr>
                <p:spPr>
                  <a:xfrm>
                    <a:off x="6838736" y="4147555"/>
                    <a:ext cx="213643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38D53F00-C6DC-9F41-9583-2BF07075E9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8736" y="4147555"/>
                    <a:ext cx="213643" cy="15388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2222" r="-22222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3DF05EBA-3FD3-3246-BE97-5416EDDAAB74}"/>
                      </a:ext>
                    </a:extLst>
                  </p:cNvPr>
                  <p:cNvSpPr txBox="1"/>
                  <p:nvPr/>
                </p:nvSpPr>
                <p:spPr>
                  <a:xfrm>
                    <a:off x="7231611" y="4147555"/>
                    <a:ext cx="213643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3DF05EBA-3FD3-3246-BE97-5416EDDAAB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1611" y="4147555"/>
                    <a:ext cx="213643" cy="1538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7500" r="-25000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BA53EF07-78FD-DC41-A1F5-C779246F4340}"/>
                      </a:ext>
                    </a:extLst>
                  </p:cNvPr>
                  <p:cNvSpPr txBox="1"/>
                  <p:nvPr/>
                </p:nvSpPr>
                <p:spPr>
                  <a:xfrm>
                    <a:off x="7624488" y="4147555"/>
                    <a:ext cx="213643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BA53EF07-78FD-DC41-A1F5-C779246F43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4488" y="4147555"/>
                    <a:ext cx="213643" cy="1538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222" r="-22222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B2FDAD6-11F9-2E40-B11B-3591637DEBD9}"/>
                </a:ext>
              </a:extLst>
            </p:cNvPr>
            <p:cNvGrpSpPr/>
            <p:nvPr/>
          </p:nvGrpSpPr>
          <p:grpSpPr>
            <a:xfrm>
              <a:off x="7397442" y="4104849"/>
              <a:ext cx="653332" cy="153888"/>
              <a:chOff x="6441794" y="4390238"/>
              <a:chExt cx="1330456" cy="1538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1E5245E5-02FD-1345-8A0F-8DA3DE8389F1}"/>
                      </a:ext>
                    </a:extLst>
                  </p:cNvPr>
                  <p:cNvSpPr txBox="1"/>
                  <p:nvPr/>
                </p:nvSpPr>
                <p:spPr>
                  <a:xfrm>
                    <a:off x="6441794" y="4390238"/>
                    <a:ext cx="1518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1E5245E5-02FD-1345-8A0F-8DA3DE8389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1794" y="4390238"/>
                    <a:ext cx="151828" cy="15388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2857" r="-42857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79888629-EC6B-B845-B125-64869ED7F5DC}"/>
                      </a:ext>
                    </a:extLst>
                  </p:cNvPr>
                  <p:cNvSpPr txBox="1"/>
                  <p:nvPr/>
                </p:nvSpPr>
                <p:spPr>
                  <a:xfrm>
                    <a:off x="6834670" y="4390238"/>
                    <a:ext cx="1518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79888629-EC6B-B845-B125-64869ED7F5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4670" y="4390238"/>
                    <a:ext cx="151828" cy="15388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42857" r="-42857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517A947A-5B3D-2D48-90E6-C8D776F2FF05}"/>
                      </a:ext>
                    </a:extLst>
                  </p:cNvPr>
                  <p:cNvSpPr txBox="1"/>
                  <p:nvPr/>
                </p:nvSpPr>
                <p:spPr>
                  <a:xfrm>
                    <a:off x="7227545" y="4390238"/>
                    <a:ext cx="1518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517A947A-5B3D-2D48-90E6-C8D776F2FF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7545" y="4390238"/>
                    <a:ext cx="151828" cy="15388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2857" r="-42857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C7A13608-3F35-2F46-B914-417D3722F877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422" y="4390238"/>
                    <a:ext cx="1518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C7A13608-3F35-2F46-B914-417D3722F8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0422" y="4390238"/>
                    <a:ext cx="151828" cy="15388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2857" r="-42857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7BE4BCE-B4BF-A848-BDFC-F7B2B71272DE}"/>
                </a:ext>
              </a:extLst>
            </p:cNvPr>
            <p:cNvGrpSpPr/>
            <p:nvPr/>
          </p:nvGrpSpPr>
          <p:grpSpPr>
            <a:xfrm>
              <a:off x="7397444" y="4328155"/>
              <a:ext cx="668572" cy="153888"/>
              <a:chOff x="6441794" y="4390238"/>
              <a:chExt cx="1330456" cy="1538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FD22A0CE-4685-9C49-A6AA-B9C4B9E881D5}"/>
                      </a:ext>
                    </a:extLst>
                  </p:cNvPr>
                  <p:cNvSpPr txBox="1"/>
                  <p:nvPr/>
                </p:nvSpPr>
                <p:spPr>
                  <a:xfrm>
                    <a:off x="6441794" y="4390238"/>
                    <a:ext cx="1518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FD22A0CE-4685-9C49-A6AA-B9C4B9E881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1794" y="4390238"/>
                    <a:ext cx="151828" cy="15388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2857" r="-42857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0A8F3058-5F12-2547-A035-D4987F2EF9F0}"/>
                      </a:ext>
                    </a:extLst>
                  </p:cNvPr>
                  <p:cNvSpPr txBox="1"/>
                  <p:nvPr/>
                </p:nvSpPr>
                <p:spPr>
                  <a:xfrm>
                    <a:off x="6834670" y="4390238"/>
                    <a:ext cx="1518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0A8F3058-5F12-2547-A035-D4987F2EF9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4670" y="4390238"/>
                    <a:ext cx="151828" cy="15388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2857" r="-42857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F45BE11F-1803-4649-AD91-22A5BA5EE219}"/>
                      </a:ext>
                    </a:extLst>
                  </p:cNvPr>
                  <p:cNvSpPr txBox="1"/>
                  <p:nvPr/>
                </p:nvSpPr>
                <p:spPr>
                  <a:xfrm>
                    <a:off x="7227545" y="4390238"/>
                    <a:ext cx="1518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F45BE11F-1803-4649-AD91-22A5BA5EE2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7545" y="4390238"/>
                    <a:ext cx="151828" cy="15388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2857" r="-42857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01A35D72-5215-084E-9207-A5C3382E94A3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422" y="4390238"/>
                    <a:ext cx="1518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01A35D72-5215-084E-9207-A5C3382E94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0422" y="4390238"/>
                    <a:ext cx="151828" cy="153888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42857" r="-42857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DFAD039-29D6-A74A-84E9-4FBF5B5E03D7}"/>
                </a:ext>
              </a:extLst>
            </p:cNvPr>
            <p:cNvGrpSpPr/>
            <p:nvPr/>
          </p:nvGrpSpPr>
          <p:grpSpPr>
            <a:xfrm>
              <a:off x="7390732" y="4551461"/>
              <a:ext cx="668572" cy="153888"/>
              <a:chOff x="6441794" y="4390238"/>
              <a:chExt cx="1330456" cy="1538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A5C95A1A-B229-C240-936B-7235DB2AD375}"/>
                      </a:ext>
                    </a:extLst>
                  </p:cNvPr>
                  <p:cNvSpPr txBox="1"/>
                  <p:nvPr/>
                </p:nvSpPr>
                <p:spPr>
                  <a:xfrm>
                    <a:off x="6441794" y="4390238"/>
                    <a:ext cx="1518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A5C95A1A-B229-C240-936B-7235DB2AD3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1794" y="4390238"/>
                    <a:ext cx="151828" cy="15388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42857" r="-42857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2B580275-BC6A-E141-A589-4EF3344E1E5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4670" y="4390238"/>
                    <a:ext cx="1518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2B580275-BC6A-E141-A589-4EF3344E1E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4670" y="4390238"/>
                    <a:ext cx="151828" cy="153888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5000" r="-37500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2269BDA4-B550-EC42-A89B-5EFBA314352E}"/>
                      </a:ext>
                    </a:extLst>
                  </p:cNvPr>
                  <p:cNvSpPr txBox="1"/>
                  <p:nvPr/>
                </p:nvSpPr>
                <p:spPr>
                  <a:xfrm>
                    <a:off x="7227545" y="4390238"/>
                    <a:ext cx="1518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2269BDA4-B550-EC42-A89B-5EFBA31435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7545" y="4390238"/>
                    <a:ext cx="151828" cy="15388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42857" r="-42857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03652A50-015D-E347-91D2-F86EC90AC229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422" y="4390238"/>
                    <a:ext cx="1518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03652A50-015D-E347-91D2-F86EC90AC2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0422" y="4390238"/>
                    <a:ext cx="151828" cy="15388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57143" r="-28571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B0821880-3426-9A4A-BC6B-EADD85909593}"/>
                    </a:ext>
                  </a:extLst>
                </p:cNvPr>
                <p:cNvSpPr txBox="1"/>
                <p:nvPr/>
              </p:nvSpPr>
              <p:spPr>
                <a:xfrm>
                  <a:off x="6725324" y="4753985"/>
                  <a:ext cx="132254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𝑤h𝑒𝑟𝑒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≤1/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B0821880-3426-9A4A-BC6B-EADD859095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5324" y="4753985"/>
                  <a:ext cx="1322542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2857" r="-952" b="-3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47E053A-DFCA-AA46-9E18-379199E64432}"/>
              </a:ext>
            </a:extLst>
          </p:cNvPr>
          <p:cNvGrpSpPr/>
          <p:nvPr/>
        </p:nvGrpSpPr>
        <p:grpSpPr>
          <a:xfrm>
            <a:off x="4539089" y="3471195"/>
            <a:ext cx="2008881" cy="1557510"/>
            <a:chOff x="4539089" y="3471195"/>
            <a:chExt cx="2008881" cy="1557510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C2699660-07BB-094C-844D-71B92FC21D5B}"/>
                </a:ext>
              </a:extLst>
            </p:cNvPr>
            <p:cNvGrpSpPr/>
            <p:nvPr/>
          </p:nvGrpSpPr>
          <p:grpSpPr>
            <a:xfrm>
              <a:off x="4599716" y="3471195"/>
              <a:ext cx="1877284" cy="1557510"/>
              <a:chOff x="4599716" y="3471195"/>
              <a:chExt cx="1877284" cy="155751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5C980717-D8D0-2944-A82D-8D82BF324B2D}"/>
                  </a:ext>
                </a:extLst>
              </p:cNvPr>
              <p:cNvSpPr/>
              <p:nvPr/>
            </p:nvSpPr>
            <p:spPr bwMode="auto">
              <a:xfrm>
                <a:off x="4599716" y="3471195"/>
                <a:ext cx="1856062" cy="1557510"/>
              </a:xfrm>
              <a:prstGeom prst="rect">
                <a:avLst/>
              </a:prstGeom>
              <a:solidFill>
                <a:srgbClr val="F5B8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92BFA30F-C805-5E48-BF51-E4CDBFF02E7A}"/>
                      </a:ext>
                    </a:extLst>
                  </p:cNvPr>
                  <p:cNvSpPr txBox="1"/>
                  <p:nvPr/>
                </p:nvSpPr>
                <p:spPr>
                  <a:xfrm>
                    <a:off x="4809248" y="4167073"/>
                    <a:ext cx="898451" cy="4107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pHide m:val="on"/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1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∀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nary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92BFA30F-C805-5E48-BF51-E4CDBFF02E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9248" y="4167073"/>
                    <a:ext cx="898451" cy="410753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56338" t="-145455" r="-4225" b="-2030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67A26EE6-BE66-6145-8E62-348302F36925}"/>
                      </a:ext>
                    </a:extLst>
                  </p:cNvPr>
                  <p:cNvSpPr txBox="1"/>
                  <p:nvPr/>
                </p:nvSpPr>
                <p:spPr>
                  <a:xfrm>
                    <a:off x="4728847" y="3790950"/>
                    <a:ext cx="1748153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50" dirty="0"/>
                      <a:t>Total traffic rate to each output is </a:t>
                    </a:r>
                    <a14:m>
                      <m:oMath xmlns:m="http://schemas.openxmlformats.org/officeDocument/2006/math">
                        <m:r>
                          <a:rPr lang="en-US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a14:m>
                    <a:r>
                      <a:rPr lang="en-US" sz="105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67A26EE6-BE66-6145-8E62-348302F369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8847" y="3790950"/>
                    <a:ext cx="1748153" cy="43088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F4085068-A935-4243-A454-B001ACB10B6C}"/>
                      </a:ext>
                    </a:extLst>
                  </p:cNvPr>
                  <p:cNvSpPr/>
                  <p:nvPr/>
                </p:nvSpPr>
                <p:spPr>
                  <a:xfrm>
                    <a:off x="4740448" y="4613484"/>
                    <a:ext cx="1327271" cy="3659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700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sz="7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700" b="0" i="1" smtClean="0">
                              <a:latin typeface="Cambria Math" panose="02040503050406030204" pitchFamily="18" charset="0"/>
                            </a:rPr>
                            <m:t>𝑠𝑡𝑖𝑙𝑙</m:t>
                          </m:r>
                          <m:r>
                            <a:rPr lang="en-US" sz="7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7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7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</m:t>
                              </m:r>
                            </m:e>
                          </m:nary>
                          <m:r>
                            <a:rPr lang="en-US" sz="7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700" dirty="0"/>
                  </a:p>
                </p:txBody>
              </p:sp>
            </mc:Choice>
            <mc:Fallback xmlns=""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F4085068-A935-4243-A454-B001ACB10B6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0448" y="4613484"/>
                    <a:ext cx="1327271" cy="365998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t="-86667" b="-1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51B5B5F-0FBD-D349-A7EB-70D2DFD5D3C5}"/>
                </a:ext>
              </a:extLst>
            </p:cNvPr>
            <p:cNvSpPr txBox="1"/>
            <p:nvPr/>
          </p:nvSpPr>
          <p:spPr>
            <a:xfrm>
              <a:off x="4539089" y="3481685"/>
              <a:ext cx="20088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Non-oversubscribed TM: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53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DEBF-93E6-A946-A6B3-35CAD4CD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OQ Switches and “100% Throughput”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33F029-5D83-AA4D-B46E-0087866EEF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2971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If we send traffic according to any non-over-subscribed traffic matrix to an OQ switch </a:t>
                </a:r>
                <a:r>
                  <a:rPr lang="en-US" i="1" dirty="0"/>
                  <a:t>(with infinite buffers) </a:t>
                </a:r>
                <a:r>
                  <a:rPr lang="en-US" dirty="0"/>
                  <a:t>then the output rates correspond to the column sums. </a:t>
                </a:r>
              </a:p>
              <a:p>
                <a:pPr marL="0" indent="0">
                  <a:buNone/>
                </a:pPr>
                <a:r>
                  <a:rPr lang="en-US" i="1" dirty="0"/>
                  <a:t>i.e. The traffic rate at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nary>
                  </m:oMath>
                </a14:m>
                <a:endParaRPr lang="en-US" i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Put another way, an OQ switch can “keep up” with any reasonable traffic matrix we throw at it.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often say an OQ switch can “sustain 100% throughput”.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33F029-5D83-AA4D-B46E-0087866EE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2971800"/>
              </a:xfrm>
              <a:blipFill>
                <a:blip r:embed="rId3"/>
                <a:stretch>
                  <a:fillRect l="-1235" t="-1702" r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55571-44C4-724E-9791-4701F14B3B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8B5F4-9676-1D47-98AA-AF6FFDAECEFB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924C1-C120-624C-A399-91EF0E1F9F7C}"/>
              </a:ext>
            </a:extLst>
          </p:cNvPr>
          <p:cNvSpPr txBox="1"/>
          <p:nvPr/>
        </p:nvSpPr>
        <p:spPr>
          <a:xfrm>
            <a:off x="1066800" y="4255622"/>
            <a:ext cx="683225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/>
              <a:t>Q: What happens if the buffers are finite? </a:t>
            </a:r>
          </a:p>
        </p:txBody>
      </p:sp>
    </p:spTree>
    <p:extLst>
      <p:ext uri="{BB962C8B-B14F-4D97-AF65-F5344CB8AC3E}">
        <p14:creationId xmlns:p14="http://schemas.microsoft.com/office/powerpoint/2010/main" val="125237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808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808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38530</TotalTime>
  <Words>2424</Words>
  <Application>Microsoft Macintosh PowerPoint</Application>
  <PresentationFormat>On-screen Show (16:9)</PresentationFormat>
  <Paragraphs>692</Paragraphs>
  <Slides>40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Cambria Math</vt:lpstr>
      <vt:lpstr>Comic Sans MS</vt:lpstr>
      <vt:lpstr>Lucida Grande</vt:lpstr>
      <vt:lpstr>Times New Roman</vt:lpstr>
      <vt:lpstr>Wingdings</vt:lpstr>
      <vt:lpstr>Default Design</vt:lpstr>
      <vt:lpstr>Equation</vt:lpstr>
      <vt:lpstr>PowerPoint Presentation</vt:lpstr>
      <vt:lpstr>Context</vt:lpstr>
      <vt:lpstr>But first…</vt:lpstr>
      <vt:lpstr>A few words about packet queues…</vt:lpstr>
      <vt:lpstr>Different cases for λ=1</vt:lpstr>
      <vt:lpstr>Background</vt:lpstr>
      <vt:lpstr>An output-queued (OQ) switch</vt:lpstr>
      <vt:lpstr>Traffic Matrix</vt:lpstr>
      <vt:lpstr>OQ Switches and “100% Throughput”</vt:lpstr>
      <vt:lpstr>An input-queued (IQ) switch</vt:lpstr>
      <vt:lpstr>Head of Line Blocking</vt:lpstr>
      <vt:lpstr>Head of Line Blocking</vt:lpstr>
      <vt:lpstr>What does the “58%” result mean?</vt:lpstr>
      <vt:lpstr>Virtual Output Queues (VOQs)</vt:lpstr>
      <vt:lpstr>PowerPoint Presentation</vt:lpstr>
      <vt:lpstr>Basic idea</vt:lpstr>
      <vt:lpstr>100% Throughput</vt:lpstr>
      <vt:lpstr>An input-queued (IQ) switch with VOQs and a crossbar</vt:lpstr>
      <vt:lpstr>PowerPoint Presentation</vt:lpstr>
      <vt:lpstr>Crossbar schedule</vt:lpstr>
      <vt:lpstr>100% throughput for uniform traffic</vt:lpstr>
      <vt:lpstr>Quick recap so far</vt:lpstr>
      <vt:lpstr>An input-queued (IQ) switch</vt:lpstr>
      <vt:lpstr>Head of Line Blocking</vt:lpstr>
      <vt:lpstr>100% throughput easy for uniform traffic</vt:lpstr>
      <vt:lpstr>Q: So why did the authors need Parallel Iterative Matching (PIM)?</vt:lpstr>
      <vt:lpstr>Parallel Iterative Matching A maximal bipartite match</vt:lpstr>
      <vt:lpstr>PIM Properties</vt:lpstr>
      <vt:lpstr>Parallel Iterative Matching </vt:lpstr>
      <vt:lpstr>Parallel Iterative Matching </vt:lpstr>
      <vt:lpstr>Parallel Iterative Matching </vt:lpstr>
      <vt:lpstr>How many PIM iterations should be run?</vt:lpstr>
      <vt:lpstr>Parallel Iterative Matching Number of iterations</vt:lpstr>
      <vt:lpstr>Known methods for non-uniform traffic</vt:lpstr>
      <vt:lpstr>PowerPoint Presentation</vt:lpstr>
      <vt:lpstr>Known methods for non-uniform traffic</vt:lpstr>
      <vt:lpstr>Known methods for non-uniform traffic</vt:lpstr>
      <vt:lpstr>A 2-stage Load-balancing switch</vt:lpstr>
      <vt:lpstr>A 2-stage Load-balancing switch</vt:lpstr>
      <vt:lpstr>End.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Load-Balancing to Build High-Performance Routers - PhD Oral Exam</dc:title>
  <dc:subject>Load-Balanced Routers</dc:subject>
  <dc:creator>Isaac Keslassy</dc:creator>
  <cp:lastModifiedBy>Mckeown, Nick</cp:lastModifiedBy>
  <cp:revision>1400</cp:revision>
  <dcterms:created xsi:type="dcterms:W3CDTF">2011-02-18T00:15:55Z</dcterms:created>
  <dcterms:modified xsi:type="dcterms:W3CDTF">2020-04-29T15:16:02Z</dcterms:modified>
</cp:coreProperties>
</file>